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9" r:id="rId3"/>
    <p:sldId id="281" r:id="rId4"/>
    <p:sldId id="263" r:id="rId5"/>
    <p:sldId id="260" r:id="rId6"/>
    <p:sldId id="264" r:id="rId7"/>
    <p:sldId id="261" r:id="rId8"/>
    <p:sldId id="262" r:id="rId9"/>
    <p:sldId id="271" r:id="rId10"/>
    <p:sldId id="272" r:id="rId11"/>
    <p:sldId id="273" r:id="rId12"/>
    <p:sldId id="257" r:id="rId13"/>
    <p:sldId id="265" r:id="rId14"/>
    <p:sldId id="266" r:id="rId15"/>
    <p:sldId id="267" r:id="rId16"/>
    <p:sldId id="268" r:id="rId17"/>
    <p:sldId id="269" r:id="rId18"/>
    <p:sldId id="275" r:id="rId19"/>
    <p:sldId id="274" r:id="rId20"/>
    <p:sldId id="276" r:id="rId21"/>
    <p:sldId id="277" r:id="rId22"/>
    <p:sldId id="278" r:id="rId23"/>
    <p:sldId id="279" r:id="rId24"/>
    <p:sldId id="270" r:id="rId25"/>
    <p:sldId id="282" r:id="rId26"/>
    <p:sldId id="280"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872"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AU"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31/03/16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31/03/16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AU"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31/03/16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31/03/16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AU"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31/03/16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31/03/16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31/03/16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31/03/16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31/03/16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AU"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31/03/16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AU"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31/03/16</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AU"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31/03/16</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200" dirty="0" smtClean="0"/>
              <a:t>Delivering Seismic Engineering for</a:t>
            </a:r>
            <a:br>
              <a:rPr lang="en-US" sz="3200" dirty="0" smtClean="0"/>
            </a:br>
            <a:r>
              <a:rPr lang="en-US" sz="3200" dirty="0" smtClean="0"/>
              <a:t> Non Structural Trades.</a:t>
            </a:r>
            <a:br>
              <a:rPr lang="en-US" sz="3200" dirty="0" smtClean="0"/>
            </a:br>
            <a:r>
              <a:rPr lang="en-US" sz="3200" dirty="0"/>
              <a:t>A</a:t>
            </a:r>
            <a:r>
              <a:rPr lang="en-US" sz="3200" dirty="0" smtClean="0"/>
              <a:t> Contractors Perspective.</a:t>
            </a:r>
            <a:br>
              <a:rPr lang="en-US" sz="3200" dirty="0" smtClean="0"/>
            </a:br>
            <a:endParaRPr lang="en-US" sz="3200" dirty="0"/>
          </a:p>
        </p:txBody>
      </p:sp>
      <p:sp>
        <p:nvSpPr>
          <p:cNvPr id="3" name="Subtitle 2"/>
          <p:cNvSpPr>
            <a:spLocks noGrp="1"/>
          </p:cNvSpPr>
          <p:nvPr>
            <p:ph type="subTitle" idx="1"/>
          </p:nvPr>
        </p:nvSpPr>
        <p:spPr/>
        <p:txBody>
          <a:bodyPr>
            <a:normAutofit lnSpcReduction="10000"/>
          </a:bodyPr>
          <a:lstStyle/>
          <a:p>
            <a:r>
              <a:rPr lang="en-US" dirty="0" smtClean="0"/>
              <a:t>Joanne Macgregor</a:t>
            </a:r>
          </a:p>
          <a:p>
            <a:r>
              <a:rPr lang="en-US" dirty="0" smtClean="0"/>
              <a:t>C Lund &amp; Son Ltd</a:t>
            </a:r>
          </a:p>
          <a:p>
            <a:r>
              <a:rPr lang="en-US" dirty="0" smtClean="0"/>
              <a:t>March 2016</a:t>
            </a:r>
            <a:endParaRPr lang="en-US" dirty="0"/>
          </a:p>
        </p:txBody>
      </p:sp>
    </p:spTree>
    <p:extLst>
      <p:ext uri="{BB962C8B-B14F-4D97-AF65-F5344CB8AC3E}">
        <p14:creationId xmlns:p14="http://schemas.microsoft.com/office/powerpoint/2010/main" val="40788957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446.JPG"/>
          <p:cNvPicPr>
            <a:picLocks noGrp="1" noChangeAspect="1"/>
          </p:cNvPicPr>
          <p:nvPr>
            <p:ph idx="1"/>
          </p:nvPr>
        </p:nvPicPr>
        <p:blipFill>
          <a:blip r:embed="rId2" cstate="print">
            <a:extLst>
              <a:ext uri="{28A0092B-C50C-407E-A947-70E740481C1C}">
                <a14:useLocalDpi xmlns:a14="http://schemas.microsoft.com/office/drawing/2010/main" val="0"/>
              </a:ext>
            </a:extLst>
          </a:blip>
          <a:srcRect t="-9250" b="-9250"/>
          <a:stretch>
            <a:fillRect/>
          </a:stretch>
        </p:blipFill>
        <p:spPr>
          <a:xfrm>
            <a:off x="457200" y="381000"/>
            <a:ext cx="7620000" cy="6019800"/>
          </a:xfrm>
        </p:spPr>
      </p:pic>
    </p:spTree>
    <p:extLst>
      <p:ext uri="{BB962C8B-B14F-4D97-AF65-F5344CB8AC3E}">
        <p14:creationId xmlns:p14="http://schemas.microsoft.com/office/powerpoint/2010/main" val="5157525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494.JPG"/>
          <p:cNvPicPr>
            <a:picLocks noGrp="1" noChangeAspect="1"/>
          </p:cNvPicPr>
          <p:nvPr>
            <p:ph idx="1"/>
          </p:nvPr>
        </p:nvPicPr>
        <p:blipFill>
          <a:blip r:embed="rId2" cstate="print">
            <a:extLst>
              <a:ext uri="{28A0092B-C50C-407E-A947-70E740481C1C}">
                <a14:useLocalDpi xmlns:a14="http://schemas.microsoft.com/office/drawing/2010/main" val="0"/>
              </a:ext>
            </a:extLst>
          </a:blip>
          <a:srcRect l="-50000" r="-50000"/>
          <a:stretch>
            <a:fillRect/>
          </a:stretch>
        </p:blipFill>
        <p:spPr>
          <a:xfrm>
            <a:off x="457200" y="685800"/>
            <a:ext cx="7620000" cy="5715000"/>
          </a:xfrm>
        </p:spPr>
      </p:pic>
    </p:spTree>
    <p:extLst>
      <p:ext uri="{BB962C8B-B14F-4D97-AF65-F5344CB8AC3E}">
        <p14:creationId xmlns:p14="http://schemas.microsoft.com/office/powerpoint/2010/main" val="19242152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1343"/>
          </a:xfrm>
        </p:spPr>
        <p:txBody>
          <a:bodyPr/>
          <a:lstStyle/>
          <a:p>
            <a:r>
              <a:rPr lang="en-US" sz="1400" dirty="0" err="1" smtClean="0"/>
              <a:t>Timaru</a:t>
            </a:r>
            <a:r>
              <a:rPr lang="en-US" sz="1400" dirty="0" smtClean="0"/>
              <a:t> Bluestone – kerf fixing – lateral load test to failure</a:t>
            </a:r>
            <a:endParaRPr lang="en-US" sz="1400" dirty="0"/>
          </a:p>
        </p:txBody>
      </p:sp>
      <p:pic>
        <p:nvPicPr>
          <p:cNvPr id="4" name="Content Placeholder 3" descr="bluestone test 1.jpg"/>
          <p:cNvPicPr>
            <a:picLocks noGrp="1" noChangeAspect="1"/>
          </p:cNvPicPr>
          <p:nvPr>
            <p:ph idx="1"/>
          </p:nvPr>
        </p:nvPicPr>
        <p:blipFill>
          <a:blip r:embed="rId2">
            <a:extLst>
              <a:ext uri="{28A0092B-C50C-407E-A947-70E740481C1C}">
                <a14:useLocalDpi xmlns:a14="http://schemas.microsoft.com/office/drawing/2010/main" val="0"/>
              </a:ext>
            </a:extLst>
          </a:blip>
          <a:srcRect t="3025" b="3025"/>
          <a:stretch>
            <a:fillRect/>
          </a:stretch>
        </p:blipFill>
        <p:spPr/>
      </p:pic>
    </p:spTree>
    <p:extLst>
      <p:ext uri="{BB962C8B-B14F-4D97-AF65-F5344CB8AC3E}">
        <p14:creationId xmlns:p14="http://schemas.microsoft.com/office/powerpoint/2010/main" val="6048627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uestone test results.jpg"/>
          <p:cNvPicPr>
            <a:picLocks noGrp="1" noChangeAspect="1"/>
          </p:cNvPicPr>
          <p:nvPr>
            <p:ph idx="1"/>
          </p:nvPr>
        </p:nvPicPr>
        <p:blipFill>
          <a:blip r:embed="rId2">
            <a:extLst>
              <a:ext uri="{28A0092B-C50C-407E-A947-70E740481C1C}">
                <a14:useLocalDpi xmlns:a14="http://schemas.microsoft.com/office/drawing/2010/main" val="0"/>
              </a:ext>
            </a:extLst>
          </a:blip>
          <a:srcRect l="-33475" r="-33475"/>
          <a:stretch>
            <a:fillRect/>
          </a:stretch>
        </p:blipFill>
        <p:spPr>
          <a:xfrm>
            <a:off x="457200" y="571500"/>
            <a:ext cx="7620000" cy="5829300"/>
          </a:xfrm>
        </p:spPr>
      </p:pic>
    </p:spTree>
    <p:extLst>
      <p:ext uri="{BB962C8B-B14F-4D97-AF65-F5344CB8AC3E}">
        <p14:creationId xmlns:p14="http://schemas.microsoft.com/office/powerpoint/2010/main" val="20714923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acket-unistrut.jpg"/>
          <p:cNvPicPr>
            <a:picLocks noGrp="1" noChangeAspect="1"/>
          </p:cNvPicPr>
          <p:nvPr>
            <p:ph idx="1"/>
          </p:nvPr>
        </p:nvPicPr>
        <p:blipFill>
          <a:blip r:embed="rId2">
            <a:extLst>
              <a:ext uri="{28A0092B-C50C-407E-A947-70E740481C1C}">
                <a14:useLocalDpi xmlns:a14="http://schemas.microsoft.com/office/drawing/2010/main" val="0"/>
              </a:ext>
            </a:extLst>
          </a:blip>
          <a:srcRect l="-47477" r="-47477"/>
          <a:stretch>
            <a:fillRect/>
          </a:stretch>
        </p:blipFill>
        <p:spPr>
          <a:xfrm>
            <a:off x="457200" y="609600"/>
            <a:ext cx="7620000" cy="5791200"/>
          </a:xfrm>
        </p:spPr>
      </p:pic>
    </p:spTree>
    <p:extLst>
      <p:ext uri="{BB962C8B-B14F-4D97-AF65-F5344CB8AC3E}">
        <p14:creationId xmlns:p14="http://schemas.microsoft.com/office/powerpoint/2010/main" val="258625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z questionaire.jpg"/>
          <p:cNvPicPr>
            <a:picLocks noGrp="1" noChangeAspect="1"/>
          </p:cNvPicPr>
          <p:nvPr>
            <p:ph idx="1"/>
          </p:nvPr>
        </p:nvPicPr>
        <p:blipFill>
          <a:blip r:embed="rId2">
            <a:extLst>
              <a:ext uri="{28A0092B-C50C-407E-A947-70E740481C1C}">
                <a14:useLocalDpi xmlns:a14="http://schemas.microsoft.com/office/drawing/2010/main" val="0"/>
              </a:ext>
            </a:extLst>
          </a:blip>
          <a:srcRect l="-42884" r="-42884"/>
          <a:stretch>
            <a:fillRect/>
          </a:stretch>
        </p:blipFill>
        <p:spPr>
          <a:xfrm>
            <a:off x="457200" y="520700"/>
            <a:ext cx="7620000" cy="5880100"/>
          </a:xfrm>
        </p:spPr>
      </p:pic>
    </p:spTree>
    <p:extLst>
      <p:ext uri="{BB962C8B-B14F-4D97-AF65-F5344CB8AC3E}">
        <p14:creationId xmlns:p14="http://schemas.microsoft.com/office/powerpoint/2010/main" val="38001824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acket.jpg"/>
          <p:cNvPicPr>
            <a:picLocks noGrp="1" noChangeAspect="1"/>
          </p:cNvPicPr>
          <p:nvPr>
            <p:ph idx="1"/>
          </p:nvPr>
        </p:nvPicPr>
        <p:blipFill>
          <a:blip r:embed="rId2">
            <a:extLst>
              <a:ext uri="{28A0092B-C50C-407E-A947-70E740481C1C}">
                <a14:useLocalDpi xmlns:a14="http://schemas.microsoft.com/office/drawing/2010/main" val="0"/>
              </a:ext>
            </a:extLst>
          </a:blip>
          <a:srcRect t="-1549" b="-1549"/>
          <a:stretch>
            <a:fillRect/>
          </a:stretch>
        </p:blipFill>
        <p:spPr>
          <a:xfrm>
            <a:off x="457200" y="482600"/>
            <a:ext cx="7620000" cy="5918200"/>
          </a:xfrm>
        </p:spPr>
      </p:pic>
    </p:spTree>
    <p:extLst>
      <p:ext uri="{BB962C8B-B14F-4D97-AF65-F5344CB8AC3E}">
        <p14:creationId xmlns:p14="http://schemas.microsoft.com/office/powerpoint/2010/main" val="8526470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vation.jpg"/>
          <p:cNvPicPr>
            <a:picLocks noGrp="1" noChangeAspect="1"/>
          </p:cNvPicPr>
          <p:nvPr>
            <p:ph idx="1"/>
          </p:nvPr>
        </p:nvPicPr>
        <p:blipFill>
          <a:blip r:embed="rId2">
            <a:extLst>
              <a:ext uri="{28A0092B-C50C-407E-A947-70E740481C1C}">
                <a14:useLocalDpi xmlns:a14="http://schemas.microsoft.com/office/drawing/2010/main" val="0"/>
              </a:ext>
            </a:extLst>
          </a:blip>
          <a:srcRect l="-40927" r="-40927"/>
          <a:stretch>
            <a:fillRect/>
          </a:stretch>
        </p:blipFill>
        <p:spPr>
          <a:xfrm rot="16200000">
            <a:off x="457200" y="482600"/>
            <a:ext cx="7620000" cy="5918200"/>
          </a:xfrm>
        </p:spPr>
      </p:pic>
    </p:spTree>
    <p:extLst>
      <p:ext uri="{BB962C8B-B14F-4D97-AF65-F5344CB8AC3E}">
        <p14:creationId xmlns:p14="http://schemas.microsoft.com/office/powerpoint/2010/main" val="26320962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Arial Narrow"/>
                <a:cs typeface="Arial Narrow"/>
              </a:rPr>
              <a:t>Specific Design – Suspended “Feature” Ceilings</a:t>
            </a:r>
            <a:endParaRPr lang="en-US" sz="3200" dirty="0">
              <a:latin typeface="Arial Narrow"/>
              <a:cs typeface="Arial Narrow"/>
            </a:endParaRPr>
          </a:p>
        </p:txBody>
      </p:sp>
      <p:sp>
        <p:nvSpPr>
          <p:cNvPr id="3" name="Content Placeholder 2"/>
          <p:cNvSpPr>
            <a:spLocks noGrp="1"/>
          </p:cNvSpPr>
          <p:nvPr>
            <p:ph idx="1"/>
          </p:nvPr>
        </p:nvSpPr>
        <p:spPr>
          <a:xfrm>
            <a:off x="457200" y="1600200"/>
            <a:ext cx="7620000" cy="4940300"/>
          </a:xfrm>
        </p:spPr>
        <p:txBody>
          <a:bodyPr>
            <a:normAutofit/>
          </a:bodyPr>
          <a:lstStyle/>
          <a:p>
            <a:r>
              <a:rPr lang="en-US" dirty="0" smtClean="0">
                <a:latin typeface="Arial Narrow"/>
                <a:cs typeface="Arial Narrow"/>
              </a:rPr>
              <a:t>Light Boxes by Joiner</a:t>
            </a:r>
          </a:p>
          <a:p>
            <a:r>
              <a:rPr lang="en-US" dirty="0" smtClean="0">
                <a:latin typeface="Arial Narrow"/>
                <a:cs typeface="Arial Narrow"/>
              </a:rPr>
              <a:t>Set Out, Braced and Installed first</a:t>
            </a:r>
          </a:p>
          <a:p>
            <a:r>
              <a:rPr lang="en-US" dirty="0" smtClean="0">
                <a:latin typeface="Arial Narrow"/>
                <a:cs typeface="Arial Narrow"/>
              </a:rPr>
              <a:t>Before Suspended Ceiling</a:t>
            </a:r>
          </a:p>
          <a:p>
            <a:r>
              <a:rPr lang="en-US" dirty="0" smtClean="0">
                <a:latin typeface="Arial Narrow"/>
                <a:cs typeface="Arial Narrow"/>
              </a:rPr>
              <a:t>Resolution required architect, structural engineer and services engineer, joinery sub, suspended ceiling sub, all services subs (tenant) and the structural engineer for the landlord</a:t>
            </a:r>
          </a:p>
          <a:p>
            <a:r>
              <a:rPr lang="en-US" dirty="0" smtClean="0">
                <a:latin typeface="Arial Narrow"/>
                <a:cs typeface="Arial Narrow"/>
              </a:rPr>
              <a:t>QS accepted $20K </a:t>
            </a:r>
            <a:r>
              <a:rPr lang="en-US" dirty="0" err="1" smtClean="0">
                <a:latin typeface="Arial Narrow"/>
                <a:cs typeface="Arial Narrow"/>
              </a:rPr>
              <a:t>Prov</a:t>
            </a:r>
            <a:r>
              <a:rPr lang="en-US" dirty="0" smtClean="0">
                <a:latin typeface="Arial Narrow"/>
                <a:cs typeface="Arial Narrow"/>
              </a:rPr>
              <a:t> Sum from </a:t>
            </a:r>
            <a:r>
              <a:rPr lang="en-US" dirty="0" err="1" smtClean="0">
                <a:latin typeface="Arial Narrow"/>
                <a:cs typeface="Arial Narrow"/>
              </a:rPr>
              <a:t>Mainzeal</a:t>
            </a:r>
            <a:endParaRPr lang="en-US" dirty="0" smtClean="0">
              <a:latin typeface="Arial Narrow"/>
              <a:cs typeface="Arial Narrow"/>
            </a:endParaRPr>
          </a:p>
          <a:p>
            <a:r>
              <a:rPr lang="en-US" dirty="0" smtClean="0">
                <a:latin typeface="Arial Narrow"/>
                <a:cs typeface="Arial Narrow"/>
              </a:rPr>
              <a:t>Did not accept $200K full allowance by competitor</a:t>
            </a:r>
          </a:p>
          <a:p>
            <a:r>
              <a:rPr lang="en-US" dirty="0" smtClean="0">
                <a:latin typeface="Arial Narrow"/>
                <a:cs typeface="Arial Narrow"/>
              </a:rPr>
              <a:t>$200K - variation to Air NZ</a:t>
            </a:r>
          </a:p>
          <a:p>
            <a:r>
              <a:rPr lang="en-US" dirty="0" smtClean="0">
                <a:latin typeface="Arial Narrow"/>
                <a:cs typeface="Arial Narrow"/>
              </a:rPr>
              <a:t>Reflect current practice but a better outcome could have been for there to have been co-ordination of this design work earlier in the design phase – to inform a budget at least</a:t>
            </a:r>
          </a:p>
          <a:p>
            <a:endParaRPr lang="en-US" dirty="0" smtClean="0">
              <a:latin typeface="Arial Narrow"/>
              <a:cs typeface="Arial Narrow"/>
            </a:endParaRPr>
          </a:p>
          <a:p>
            <a:endParaRPr lang="en-US" dirty="0" smtClean="0">
              <a:latin typeface="Arial Narrow"/>
              <a:cs typeface="Arial Narrow"/>
            </a:endParaRPr>
          </a:p>
          <a:p>
            <a:endParaRPr lang="en-US" dirty="0" smtClean="0">
              <a:latin typeface="Arial Narrow"/>
              <a:cs typeface="Arial Narrow"/>
            </a:endParaRPr>
          </a:p>
          <a:p>
            <a:endParaRPr lang="en-US" dirty="0">
              <a:latin typeface="Arial Narrow"/>
              <a:cs typeface="Arial Narrow"/>
            </a:endParaRPr>
          </a:p>
        </p:txBody>
      </p:sp>
    </p:spTree>
    <p:extLst>
      <p:ext uri="{BB962C8B-B14F-4D97-AF65-F5344CB8AC3E}">
        <p14:creationId xmlns:p14="http://schemas.microsoft.com/office/powerpoint/2010/main" val="2572558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170706.JPG"/>
          <p:cNvPicPr>
            <a:picLocks noGrp="1" noChangeAspect="1"/>
          </p:cNvPicPr>
          <p:nvPr>
            <p:ph idx="1"/>
          </p:nvPr>
        </p:nvPicPr>
        <p:blipFill>
          <a:blip r:embed="rId2" cstate="print">
            <a:extLst>
              <a:ext uri="{28A0092B-C50C-407E-A947-70E740481C1C}">
                <a14:useLocalDpi xmlns:a14="http://schemas.microsoft.com/office/drawing/2010/main" val="0"/>
              </a:ext>
            </a:extLst>
          </a:blip>
          <a:srcRect l="1923" r="1923"/>
          <a:stretch>
            <a:fillRect/>
          </a:stretch>
        </p:blipFill>
        <p:spPr>
          <a:xfrm>
            <a:off x="457200" y="457200"/>
            <a:ext cx="7620000" cy="5943600"/>
          </a:xfrm>
        </p:spPr>
      </p:pic>
    </p:spTree>
    <p:extLst>
      <p:ext uri="{BB962C8B-B14F-4D97-AF65-F5344CB8AC3E}">
        <p14:creationId xmlns:p14="http://schemas.microsoft.com/office/powerpoint/2010/main" val="21607289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6061"/>
            <a:ext cx="7620000" cy="6074739"/>
          </a:xfrm>
        </p:spPr>
        <p:txBody>
          <a:bodyPr>
            <a:noAutofit/>
          </a:bodyPr>
          <a:lstStyle/>
          <a:p>
            <a:pPr algn="ctr"/>
            <a:r>
              <a:rPr lang="en-US" sz="1000" dirty="0" smtClean="0">
                <a:latin typeface="Arial Narrow"/>
                <a:cs typeface="Arial Narrow"/>
              </a:rPr>
              <a:t>TRADE</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DESIGN </a:t>
            </a:r>
            <a:r>
              <a:rPr lang="en-US" sz="1000" dirty="0">
                <a:latin typeface="Arial Narrow"/>
                <a:cs typeface="Arial Narrow"/>
              </a:rPr>
              <a:t>AND SPECIFICATION </a:t>
            </a:r>
            <a:r>
              <a:rPr lang="en-US" sz="1000" dirty="0" smtClean="0">
                <a:latin typeface="Arial Narrow"/>
                <a:cs typeface="Arial Narrow"/>
              </a:rPr>
              <a:t>BY</a:t>
            </a:r>
          </a:p>
          <a:p>
            <a:pPr algn="ctr"/>
            <a:endParaRPr lang="en-AU" sz="1000" dirty="0">
              <a:latin typeface="Arial Narrow"/>
              <a:cs typeface="Arial Narrow"/>
            </a:endParaRPr>
          </a:p>
          <a:p>
            <a:pPr algn="ctr"/>
            <a:r>
              <a:rPr lang="en-US" sz="1000" dirty="0">
                <a:latin typeface="Arial Narrow"/>
                <a:cs typeface="Arial Narrow"/>
              </a:rPr>
              <a:t>Preliminary &amp; </a:t>
            </a:r>
            <a:r>
              <a:rPr lang="en-US" sz="1000" dirty="0" smtClean="0">
                <a:latin typeface="Arial Narrow"/>
                <a:cs typeface="Arial Narrow"/>
              </a:rPr>
              <a:t>General</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Lead </a:t>
            </a:r>
            <a:r>
              <a:rPr lang="en-US" sz="1000" dirty="0">
                <a:latin typeface="Arial Narrow"/>
                <a:cs typeface="Arial Narrow"/>
              </a:rPr>
              <a:t>Consultant</a:t>
            </a:r>
            <a:endParaRPr lang="en-AU" sz="1000" dirty="0">
              <a:latin typeface="Arial Narrow"/>
              <a:cs typeface="Arial Narrow"/>
            </a:endParaRPr>
          </a:p>
          <a:p>
            <a:pPr algn="ctr"/>
            <a:r>
              <a:rPr lang="en-US" sz="1000" dirty="0" smtClean="0">
                <a:latin typeface="Arial Narrow"/>
                <a:cs typeface="Arial Narrow"/>
              </a:rPr>
              <a:t>Demolition</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smtClean="0">
                <a:latin typeface="Arial Narrow"/>
                <a:cs typeface="Arial Narrow"/>
              </a:rPr>
              <a:t>Excavation</a:t>
            </a:r>
            <a:r>
              <a:rPr lang="en-AU" sz="1000" dirty="0">
                <a:latin typeface="Arial Narrow"/>
                <a:cs typeface="Arial Narrow"/>
              </a:rPr>
              <a:t> </a:t>
            </a:r>
            <a:r>
              <a:rPr lang="en-AU" sz="1000" dirty="0" smtClean="0">
                <a:latin typeface="Arial Narrow"/>
                <a:cs typeface="Arial Narrow"/>
              </a:rPr>
              <a:t>-</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Concrete </a:t>
            </a:r>
            <a:r>
              <a:rPr lang="en-US" sz="1000" dirty="0" smtClean="0">
                <a:latin typeface="Arial Narrow"/>
                <a:cs typeface="Arial Narrow"/>
              </a:rPr>
              <a:t>Work</a:t>
            </a:r>
            <a:r>
              <a:rPr lang="en-AU" sz="1000" dirty="0">
                <a:latin typeface="Arial Narrow"/>
                <a:cs typeface="Arial Narrow"/>
              </a:rPr>
              <a:t> </a:t>
            </a:r>
            <a:r>
              <a:rPr lang="en-AU" sz="1000" dirty="0" smtClean="0">
                <a:latin typeface="Arial Narrow"/>
                <a:cs typeface="Arial Narrow"/>
              </a:rPr>
              <a:t>-</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Precast </a:t>
            </a:r>
            <a:r>
              <a:rPr lang="en-US" sz="1000" dirty="0" smtClean="0">
                <a:latin typeface="Arial Narrow"/>
                <a:cs typeface="Arial Narrow"/>
              </a:rPr>
              <a:t>Concrete</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a:t>
            </a:r>
            <a:r>
              <a:rPr lang="en-US" sz="1000" dirty="0">
                <a:latin typeface="Arial Narrow"/>
                <a:cs typeface="Arial Narrow"/>
              </a:rPr>
              <a:t>Engineer </a:t>
            </a:r>
            <a:endParaRPr lang="en-AU" sz="1000" dirty="0">
              <a:latin typeface="Arial Narrow"/>
              <a:cs typeface="Arial Narrow"/>
            </a:endParaRPr>
          </a:p>
          <a:p>
            <a:pPr algn="ctr"/>
            <a:r>
              <a:rPr lang="en-US" sz="1000" dirty="0">
                <a:latin typeface="Arial Narrow"/>
                <a:cs typeface="Arial Narrow"/>
              </a:rPr>
              <a:t>Proprietary </a:t>
            </a:r>
            <a:r>
              <a:rPr lang="en-US" sz="1000" dirty="0" smtClean="0">
                <a:latin typeface="Arial Narrow"/>
                <a:cs typeface="Arial Narrow"/>
              </a:rPr>
              <a:t>Flooring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Reinforcing </a:t>
            </a:r>
            <a:r>
              <a:rPr lang="en-US" sz="1000" dirty="0" smtClean="0">
                <a:latin typeface="Arial Narrow"/>
                <a:cs typeface="Arial Narrow"/>
              </a:rPr>
              <a:t>Steel</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Engineer</a:t>
            </a:r>
            <a:r>
              <a:rPr lang="en-AU" sz="1000" dirty="0">
                <a:latin typeface="Arial Narrow"/>
                <a:cs typeface="Arial Narrow"/>
              </a:rPr>
              <a:t> </a:t>
            </a:r>
            <a:endParaRPr lang="en-AU" sz="1000" dirty="0" smtClean="0">
              <a:latin typeface="Arial Narrow"/>
              <a:cs typeface="Arial Narrow"/>
            </a:endParaRPr>
          </a:p>
          <a:p>
            <a:pPr algn="ctr"/>
            <a:r>
              <a:rPr lang="en-US" sz="1000" dirty="0" smtClean="0">
                <a:latin typeface="Arial Narrow"/>
                <a:cs typeface="Arial Narrow"/>
              </a:rPr>
              <a:t>Structural Steel</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err="1">
                <a:latin typeface="Arial Narrow"/>
                <a:cs typeface="Arial Narrow"/>
              </a:rPr>
              <a:t>Blockwork</a:t>
            </a:r>
            <a:r>
              <a:rPr lang="en-US" sz="1000" dirty="0">
                <a:latin typeface="Arial Narrow"/>
                <a:cs typeface="Arial Narrow"/>
              </a:rPr>
              <a:t> </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Structural </a:t>
            </a:r>
            <a:r>
              <a:rPr lang="en-US" sz="1000" dirty="0">
                <a:latin typeface="Arial Narrow"/>
                <a:cs typeface="Arial Narrow"/>
              </a:rPr>
              <a:t>Engineer</a:t>
            </a:r>
            <a:endParaRPr lang="en-AU" sz="1000" dirty="0">
              <a:latin typeface="Arial Narrow"/>
              <a:cs typeface="Arial Narrow"/>
            </a:endParaRPr>
          </a:p>
          <a:p>
            <a:pPr algn="ctr"/>
            <a:r>
              <a:rPr lang="en-US" sz="1000" dirty="0" smtClean="0">
                <a:latin typeface="Arial Narrow"/>
                <a:cs typeface="Arial Narrow"/>
              </a:rPr>
              <a:t>Metalwork</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a:latin typeface="Arial Narrow"/>
                <a:cs typeface="Arial Narrow"/>
              </a:rPr>
              <a:t>Metal Windows and </a:t>
            </a:r>
            <a:r>
              <a:rPr lang="en-US" sz="1000" dirty="0" smtClean="0">
                <a:latin typeface="Arial Narrow"/>
                <a:cs typeface="Arial Narrow"/>
              </a:rPr>
              <a:t>Doors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a:latin typeface="Arial Narrow"/>
                <a:cs typeface="Arial Narrow"/>
              </a:rPr>
              <a:t>Specialist </a:t>
            </a:r>
            <a:r>
              <a:rPr lang="en-US" sz="1000" dirty="0" smtClean="0">
                <a:latin typeface="Arial Narrow"/>
                <a:cs typeface="Arial Narrow"/>
              </a:rPr>
              <a:t>Façade</a:t>
            </a:r>
            <a:r>
              <a:rPr lang="en-AU" sz="1000" dirty="0" smtClean="0">
                <a:latin typeface="Arial Narrow"/>
                <a:cs typeface="Arial Narrow"/>
              </a:rPr>
              <a:t> – </a:t>
            </a:r>
            <a:r>
              <a:rPr lang="en-US" sz="1000" dirty="0" smtClean="0">
                <a:latin typeface="Arial Narrow"/>
                <a:cs typeface="Arial Narrow"/>
              </a:rPr>
              <a:t>Architect</a:t>
            </a:r>
          </a:p>
          <a:p>
            <a:pPr algn="ctr"/>
            <a:r>
              <a:rPr lang="en-US" sz="1000" dirty="0" smtClean="0">
                <a:latin typeface="Arial Narrow"/>
                <a:cs typeface="Arial Narrow"/>
              </a:rPr>
              <a:t>Stonework - Architect</a:t>
            </a:r>
            <a:endParaRPr lang="en-AU" sz="1000" dirty="0">
              <a:latin typeface="Arial Narrow"/>
              <a:cs typeface="Arial Narrow"/>
            </a:endParaRPr>
          </a:p>
          <a:p>
            <a:pPr algn="ctr"/>
            <a:r>
              <a:rPr lang="en-US" sz="1000" dirty="0" smtClean="0">
                <a:latin typeface="Arial Narrow"/>
                <a:cs typeface="Arial Narrow"/>
              </a:rPr>
              <a:t>Carpentry</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Joinery</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Roofing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Plumbing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r>
              <a:rPr lang="en-US" sz="1000" dirty="0">
                <a:latin typeface="Arial Narrow"/>
                <a:cs typeface="Arial Narrow"/>
              </a:rPr>
              <a:t>/Services Engineer</a:t>
            </a:r>
            <a:endParaRPr lang="en-AU" sz="1000" dirty="0">
              <a:latin typeface="Arial Narrow"/>
              <a:cs typeface="Arial Narrow"/>
            </a:endParaRPr>
          </a:p>
          <a:p>
            <a:pPr algn="ctr"/>
            <a:r>
              <a:rPr lang="en-US" sz="1000" dirty="0" smtClean="0">
                <a:latin typeface="Arial Narrow"/>
                <a:cs typeface="Arial Narrow"/>
              </a:rPr>
              <a:t>Drainage</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Mechanical </a:t>
            </a:r>
            <a:r>
              <a:rPr lang="en-US" sz="1000" dirty="0" smtClean="0">
                <a:latin typeface="Arial Narrow"/>
                <a:cs typeface="Arial Narrow"/>
              </a:rPr>
              <a:t>Services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Fire Protection </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smtClean="0">
                <a:latin typeface="Arial Narrow"/>
                <a:cs typeface="Arial Narrow"/>
              </a:rPr>
              <a:t>Lifts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Electrical </a:t>
            </a:r>
            <a:r>
              <a:rPr lang="en-US" sz="1000" dirty="0" smtClean="0">
                <a:latin typeface="Arial Narrow"/>
                <a:cs typeface="Arial Narrow"/>
              </a:rPr>
              <a:t>Services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Security </a:t>
            </a:r>
            <a:r>
              <a:rPr lang="en-US" sz="1000" dirty="0" smtClean="0">
                <a:latin typeface="Arial Narrow"/>
                <a:cs typeface="Arial Narrow"/>
              </a:rPr>
              <a:t>Services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Communication </a:t>
            </a:r>
            <a:r>
              <a:rPr lang="en-US" sz="1000" dirty="0" smtClean="0">
                <a:latin typeface="Arial Narrow"/>
                <a:cs typeface="Arial Narrow"/>
              </a:rPr>
              <a:t>Services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Services </a:t>
            </a:r>
            <a:r>
              <a:rPr lang="en-US" sz="1000" dirty="0">
                <a:latin typeface="Arial Narrow"/>
                <a:cs typeface="Arial Narrow"/>
              </a:rPr>
              <a:t>Engineer</a:t>
            </a:r>
            <a:endParaRPr lang="en-AU" sz="1000" dirty="0">
              <a:latin typeface="Arial Narrow"/>
              <a:cs typeface="Arial Narrow"/>
            </a:endParaRPr>
          </a:p>
          <a:p>
            <a:pPr algn="ctr"/>
            <a:r>
              <a:rPr lang="en-US" sz="1000" dirty="0">
                <a:latin typeface="Arial Narrow"/>
                <a:cs typeface="Arial Narrow"/>
              </a:rPr>
              <a:t>Plasterboard </a:t>
            </a:r>
            <a:r>
              <a:rPr lang="en-US" sz="1000" dirty="0" smtClean="0">
                <a:latin typeface="Arial Narrow"/>
                <a:cs typeface="Arial Narrow"/>
              </a:rPr>
              <a:t>Linings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a:latin typeface="Arial Narrow"/>
                <a:cs typeface="Arial Narrow"/>
              </a:rPr>
              <a:t>Grid Suspended </a:t>
            </a:r>
            <a:r>
              <a:rPr lang="en-US" sz="1000" dirty="0" smtClean="0">
                <a:latin typeface="Arial Narrow"/>
                <a:cs typeface="Arial Narrow"/>
              </a:rPr>
              <a:t>Ceilings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Tiling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a:latin typeface="Arial Narrow"/>
                <a:cs typeface="Arial Narrow"/>
              </a:rPr>
              <a:t>Floor </a:t>
            </a:r>
            <a:r>
              <a:rPr lang="en-US" sz="1000" dirty="0" smtClean="0">
                <a:latin typeface="Arial Narrow"/>
                <a:cs typeface="Arial Narrow"/>
              </a:rPr>
              <a:t>Coverings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Painting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smtClean="0">
                <a:latin typeface="Arial Narrow"/>
                <a:cs typeface="Arial Narrow"/>
              </a:rPr>
              <a:t>Glazing</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Architect</a:t>
            </a:r>
            <a:endParaRPr lang="en-AU" sz="1000" dirty="0">
              <a:latin typeface="Arial Narrow"/>
              <a:cs typeface="Arial Narrow"/>
            </a:endParaRPr>
          </a:p>
          <a:p>
            <a:pPr algn="ctr"/>
            <a:r>
              <a:rPr lang="en-US" sz="1000" dirty="0">
                <a:latin typeface="Arial Narrow"/>
                <a:cs typeface="Arial Narrow"/>
              </a:rPr>
              <a:t>Site </a:t>
            </a:r>
            <a:r>
              <a:rPr lang="en-US" sz="1000" dirty="0" smtClean="0">
                <a:latin typeface="Arial Narrow"/>
                <a:cs typeface="Arial Narrow"/>
              </a:rPr>
              <a:t>Works</a:t>
            </a:r>
            <a:r>
              <a:rPr lang="en-AU" sz="1000" dirty="0">
                <a:latin typeface="Arial Narrow"/>
                <a:cs typeface="Arial Narrow"/>
              </a:rPr>
              <a:t> </a:t>
            </a:r>
            <a:r>
              <a:rPr lang="en-AU" sz="1000" dirty="0" smtClean="0">
                <a:latin typeface="Arial Narrow"/>
                <a:cs typeface="Arial Narrow"/>
              </a:rPr>
              <a:t>- </a:t>
            </a:r>
            <a:r>
              <a:rPr lang="en-US" sz="1000" dirty="0" smtClean="0">
                <a:latin typeface="Arial Narrow"/>
                <a:cs typeface="Arial Narrow"/>
              </a:rPr>
              <a:t>various</a:t>
            </a:r>
            <a:endParaRPr lang="en-AU" sz="1000" dirty="0">
              <a:latin typeface="Arial Narrow"/>
              <a:cs typeface="Arial Narrow"/>
            </a:endParaRPr>
          </a:p>
          <a:p>
            <a:pPr marL="114300" indent="0" algn="ctr">
              <a:buNone/>
            </a:pPr>
            <a:endParaRPr lang="en-US" sz="1000" dirty="0">
              <a:latin typeface="Arial Narrow"/>
              <a:cs typeface="Arial Narrow"/>
            </a:endParaRPr>
          </a:p>
        </p:txBody>
      </p:sp>
    </p:spTree>
    <p:extLst>
      <p:ext uri="{BB962C8B-B14F-4D97-AF65-F5344CB8AC3E}">
        <p14:creationId xmlns:p14="http://schemas.microsoft.com/office/powerpoint/2010/main" val="22210726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inery koru_1383.JPG"/>
          <p:cNvPicPr>
            <a:picLocks noGrp="1" noChangeAspect="1"/>
          </p:cNvPicPr>
          <p:nvPr>
            <p:ph idx="1"/>
          </p:nvPr>
        </p:nvPicPr>
        <p:blipFill>
          <a:blip r:embed="rId2" cstate="print">
            <a:extLst>
              <a:ext uri="{28A0092B-C50C-407E-A947-70E740481C1C}">
                <a14:useLocalDpi xmlns:a14="http://schemas.microsoft.com/office/drawing/2010/main" val="0"/>
              </a:ext>
            </a:extLst>
          </a:blip>
          <a:srcRect l="-46560" r="-46560"/>
          <a:stretch>
            <a:fillRect/>
          </a:stretch>
        </p:blipFill>
        <p:spPr>
          <a:xfrm>
            <a:off x="457200" y="508000"/>
            <a:ext cx="7620000" cy="5892800"/>
          </a:xfrm>
        </p:spPr>
      </p:pic>
    </p:spTree>
    <p:extLst>
      <p:ext uri="{BB962C8B-B14F-4D97-AF65-F5344CB8AC3E}">
        <p14:creationId xmlns:p14="http://schemas.microsoft.com/office/powerpoint/2010/main" val="22576622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inery koru_1408.JPG"/>
          <p:cNvPicPr>
            <a:picLocks noGrp="1" noChangeAspect="1"/>
          </p:cNvPicPr>
          <p:nvPr>
            <p:ph idx="1"/>
          </p:nvPr>
        </p:nvPicPr>
        <p:blipFill>
          <a:blip r:embed="rId2" cstate="print">
            <a:extLst>
              <a:ext uri="{28A0092B-C50C-407E-A947-70E740481C1C}">
                <a14:useLocalDpi xmlns:a14="http://schemas.microsoft.com/office/drawing/2010/main" val="0"/>
              </a:ext>
            </a:extLst>
          </a:blip>
          <a:srcRect l="-47188" r="-47188"/>
          <a:stretch>
            <a:fillRect/>
          </a:stretch>
        </p:blipFill>
        <p:spPr>
          <a:xfrm>
            <a:off x="457200" y="546100"/>
            <a:ext cx="7620000" cy="5854700"/>
          </a:xfrm>
        </p:spPr>
      </p:pic>
    </p:spTree>
    <p:extLst>
      <p:ext uri="{BB962C8B-B14F-4D97-AF65-F5344CB8AC3E}">
        <p14:creationId xmlns:p14="http://schemas.microsoft.com/office/powerpoint/2010/main" val="23582919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1170709.JPG"/>
          <p:cNvPicPr>
            <a:picLocks noGrp="1" noChangeAspect="1"/>
          </p:cNvPicPr>
          <p:nvPr>
            <p:ph idx="1"/>
          </p:nvPr>
        </p:nvPicPr>
        <p:blipFill>
          <a:blip r:embed="rId2" cstate="print">
            <a:extLst>
              <a:ext uri="{28A0092B-C50C-407E-A947-70E740481C1C}">
                <a14:useLocalDpi xmlns:a14="http://schemas.microsoft.com/office/drawing/2010/main" val="0"/>
              </a:ext>
            </a:extLst>
          </a:blip>
          <a:srcRect t="-2342" b="-2342"/>
          <a:stretch>
            <a:fillRect/>
          </a:stretch>
        </p:blipFill>
        <p:spPr>
          <a:xfrm>
            <a:off x="457200" y="419100"/>
            <a:ext cx="7620000" cy="5981700"/>
          </a:xfrm>
        </p:spPr>
      </p:pic>
    </p:spTree>
    <p:extLst>
      <p:ext uri="{BB962C8B-B14F-4D97-AF65-F5344CB8AC3E}">
        <p14:creationId xmlns:p14="http://schemas.microsoft.com/office/powerpoint/2010/main" val="19705453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C180694.JPG"/>
          <p:cNvPicPr>
            <a:picLocks noGrp="1" noChangeAspect="1"/>
          </p:cNvPicPr>
          <p:nvPr>
            <p:ph idx="1"/>
          </p:nvPr>
        </p:nvPicPr>
        <p:blipFill>
          <a:blip r:embed="rId2" cstate="print">
            <a:extLst>
              <a:ext uri="{28A0092B-C50C-407E-A947-70E740481C1C}">
                <a14:useLocalDpi xmlns:a14="http://schemas.microsoft.com/office/drawing/2010/main" val="0"/>
              </a:ext>
            </a:extLst>
          </a:blip>
          <a:srcRect l="-37324" r="-37324"/>
          <a:stretch>
            <a:fillRect/>
          </a:stretch>
        </p:blipFill>
        <p:spPr>
          <a:xfrm>
            <a:off x="457200" y="584200"/>
            <a:ext cx="7620000" cy="5816600"/>
          </a:xfrm>
        </p:spPr>
      </p:pic>
    </p:spTree>
    <p:extLst>
      <p:ext uri="{BB962C8B-B14F-4D97-AF65-F5344CB8AC3E}">
        <p14:creationId xmlns:p14="http://schemas.microsoft.com/office/powerpoint/2010/main" val="3453565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620000" cy="5715000"/>
          </a:xfrm>
        </p:spPr>
        <p:txBody>
          <a:bodyPr>
            <a:normAutofit fontScale="92500"/>
          </a:bodyPr>
          <a:lstStyle/>
          <a:p>
            <a:r>
              <a:rPr lang="en-US" dirty="0" smtClean="0"/>
              <a:t>Keep it simple – mostly non structural trades only need to know if the answer is 0.5g, 1.0g or 1.5g or 20mm, 50mm </a:t>
            </a:r>
            <a:r>
              <a:rPr lang="en-US" dirty="0" err="1" smtClean="0"/>
              <a:t>etc</a:t>
            </a:r>
            <a:r>
              <a:rPr lang="en-US" dirty="0" smtClean="0"/>
              <a:t> for movement </a:t>
            </a:r>
            <a:r>
              <a:rPr lang="en-US" smtClean="0"/>
              <a:t>joints </a:t>
            </a:r>
          </a:p>
          <a:p>
            <a:r>
              <a:rPr lang="en-US" smtClean="0"/>
              <a:t>Training </a:t>
            </a:r>
            <a:r>
              <a:rPr lang="en-US" dirty="0" smtClean="0"/>
              <a:t>technicians who understand both design and trade practice is vitally important - Engage with development of higher qualifications – </a:t>
            </a:r>
          </a:p>
          <a:p>
            <a:r>
              <a:rPr lang="en-US" dirty="0" smtClean="0"/>
              <a:t>Academic work is important but solutions are largely driven by practical constraints</a:t>
            </a:r>
          </a:p>
          <a:p>
            <a:r>
              <a:rPr lang="en-US" dirty="0" smtClean="0"/>
              <a:t>Using 3D software for co-ordination will be helpful but will not be the whole solution</a:t>
            </a:r>
          </a:p>
          <a:p>
            <a:r>
              <a:rPr lang="en-US" dirty="0" smtClean="0"/>
              <a:t>Understand when specific design </a:t>
            </a:r>
            <a:r>
              <a:rPr lang="en-US" dirty="0" err="1" smtClean="0"/>
              <a:t>vs</a:t>
            </a:r>
            <a:r>
              <a:rPr lang="en-US" dirty="0" smtClean="0"/>
              <a:t> proprietary design is required</a:t>
            </a:r>
          </a:p>
          <a:p>
            <a:r>
              <a:rPr lang="en-US" dirty="0" smtClean="0"/>
              <a:t>Engage with subcontractors not just main contractors and designers</a:t>
            </a:r>
          </a:p>
          <a:p>
            <a:r>
              <a:rPr lang="en-US" dirty="0" smtClean="0"/>
              <a:t>CIC – 2004 -  (abridged) – written before the Christchurch earthquakes -  “The thorough co-ordination of design between disciplines is the single most important issue confronting the construction industry”</a:t>
            </a:r>
          </a:p>
          <a:p>
            <a:r>
              <a:rPr lang="en-US" dirty="0" smtClean="0"/>
              <a:t>we can get it right</a:t>
            </a:r>
          </a:p>
          <a:p>
            <a:endParaRPr lang="en-US" dirty="0" smtClean="0"/>
          </a:p>
          <a:p>
            <a:endParaRPr lang="en-US" dirty="0" smtClean="0"/>
          </a:p>
          <a:p>
            <a:endParaRPr lang="en-US" dirty="0"/>
          </a:p>
        </p:txBody>
      </p:sp>
    </p:spTree>
    <p:extLst>
      <p:ext uri="{BB962C8B-B14F-4D97-AF65-F5344CB8AC3E}">
        <p14:creationId xmlns:p14="http://schemas.microsoft.com/office/powerpoint/2010/main" val="5294435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620000" cy="5943600"/>
          </a:xfrm>
        </p:spPr>
        <p:txBody>
          <a:bodyPr/>
          <a:lstStyle/>
          <a:p>
            <a:endParaRPr lang="en-US" dirty="0" smtClean="0"/>
          </a:p>
          <a:p>
            <a:endParaRPr lang="en-US" dirty="0"/>
          </a:p>
          <a:p>
            <a:endParaRPr lang="en-US" dirty="0" smtClean="0"/>
          </a:p>
          <a:p>
            <a:endParaRPr lang="en-US" dirty="0"/>
          </a:p>
          <a:p>
            <a:r>
              <a:rPr lang="en-US" smtClean="0"/>
              <a:t>We need greater </a:t>
            </a:r>
            <a:r>
              <a:rPr lang="en-US" dirty="0"/>
              <a:t>investment in trade specific guidelines for the industry as a whole  </a:t>
            </a:r>
            <a:r>
              <a:rPr lang="en-US"/>
              <a:t>and </a:t>
            </a:r>
            <a:endParaRPr lang="en-US" smtClean="0"/>
          </a:p>
          <a:p>
            <a:pPr marL="114300" indent="0">
              <a:buNone/>
            </a:pPr>
            <a:endParaRPr lang="en-US" smtClean="0"/>
          </a:p>
          <a:p>
            <a:r>
              <a:rPr lang="en-US" dirty="0" smtClean="0"/>
              <a:t>greater </a:t>
            </a:r>
            <a:r>
              <a:rPr lang="en-US" dirty="0"/>
              <a:t>investment in project specific design and project specific design co-ordination for seismic and structural engineering for non structural trades</a:t>
            </a:r>
          </a:p>
          <a:p>
            <a:endParaRPr lang="en-US" dirty="0"/>
          </a:p>
        </p:txBody>
      </p:sp>
    </p:spTree>
    <p:extLst>
      <p:ext uri="{BB962C8B-B14F-4D97-AF65-F5344CB8AC3E}">
        <p14:creationId xmlns:p14="http://schemas.microsoft.com/office/powerpoint/2010/main" val="232200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5020287.JPG"/>
          <p:cNvPicPr>
            <a:picLocks noGrp="1" noChangeAspect="1"/>
          </p:cNvPicPr>
          <p:nvPr>
            <p:ph idx="1"/>
          </p:nvPr>
        </p:nvPicPr>
        <p:blipFill>
          <a:blip r:embed="rId2" cstate="print">
            <a:extLst>
              <a:ext uri="{28A0092B-C50C-407E-A947-70E740481C1C}">
                <a14:useLocalDpi xmlns:a14="http://schemas.microsoft.com/office/drawing/2010/main" val="0"/>
              </a:ext>
            </a:extLst>
          </a:blip>
          <a:srcRect l="-36945" r="-36945"/>
          <a:stretch>
            <a:fillRect/>
          </a:stretch>
        </p:blipFill>
        <p:spPr>
          <a:xfrm>
            <a:off x="457200" y="558800"/>
            <a:ext cx="7620000" cy="5842000"/>
          </a:xfrm>
        </p:spPr>
      </p:pic>
    </p:spTree>
    <p:extLst>
      <p:ext uri="{BB962C8B-B14F-4D97-AF65-F5344CB8AC3E}">
        <p14:creationId xmlns:p14="http://schemas.microsoft.com/office/powerpoint/2010/main" val="5737443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Narrow"/>
                <a:cs typeface="Arial Narrow"/>
              </a:rPr>
              <a:t>NZ Building Code</a:t>
            </a:r>
            <a:endParaRPr lang="en-US" sz="3200" dirty="0">
              <a:latin typeface="Arial Narrow"/>
              <a:cs typeface="Arial Narrow"/>
            </a:endParaRPr>
          </a:p>
        </p:txBody>
      </p:sp>
      <p:sp>
        <p:nvSpPr>
          <p:cNvPr id="3" name="Content Placeholder 2"/>
          <p:cNvSpPr>
            <a:spLocks noGrp="1"/>
          </p:cNvSpPr>
          <p:nvPr>
            <p:ph idx="1"/>
          </p:nvPr>
        </p:nvSpPr>
        <p:spPr/>
        <p:txBody>
          <a:bodyPr/>
          <a:lstStyle/>
          <a:p>
            <a:pPr marL="114300" indent="0">
              <a:buNone/>
            </a:pPr>
            <a:r>
              <a:rPr lang="en-US" dirty="0" smtClean="0">
                <a:latin typeface="Arial Narrow"/>
                <a:cs typeface="Arial Narrow"/>
              </a:rPr>
              <a:t>A</a:t>
            </a:r>
            <a:r>
              <a:rPr lang="en-US" dirty="0">
                <a:latin typeface="Arial Narrow"/>
                <a:cs typeface="Arial Narrow"/>
              </a:rPr>
              <a:t>	General Provisions</a:t>
            </a:r>
            <a:endParaRPr lang="en-AU" dirty="0">
              <a:latin typeface="Arial Narrow"/>
              <a:cs typeface="Arial Narrow"/>
            </a:endParaRPr>
          </a:p>
          <a:p>
            <a:pPr marL="114300" indent="0">
              <a:buNone/>
            </a:pPr>
            <a:r>
              <a:rPr lang="en-US" dirty="0">
                <a:latin typeface="Arial Narrow"/>
                <a:cs typeface="Arial Narrow"/>
              </a:rPr>
              <a:t>B	Stability</a:t>
            </a:r>
            <a:endParaRPr lang="en-AU" dirty="0">
              <a:latin typeface="Arial Narrow"/>
              <a:cs typeface="Arial Narrow"/>
            </a:endParaRPr>
          </a:p>
          <a:p>
            <a:pPr marL="114300" indent="0">
              <a:buNone/>
            </a:pPr>
            <a:r>
              <a:rPr lang="en-US" dirty="0">
                <a:latin typeface="Arial Narrow"/>
                <a:cs typeface="Arial Narrow"/>
              </a:rPr>
              <a:t>C	Fire Safety</a:t>
            </a:r>
            <a:endParaRPr lang="en-AU" dirty="0">
              <a:latin typeface="Arial Narrow"/>
              <a:cs typeface="Arial Narrow"/>
            </a:endParaRPr>
          </a:p>
          <a:p>
            <a:pPr marL="114300" indent="0">
              <a:buNone/>
            </a:pPr>
            <a:r>
              <a:rPr lang="en-US" dirty="0">
                <a:latin typeface="Arial Narrow"/>
                <a:cs typeface="Arial Narrow"/>
              </a:rPr>
              <a:t>D	Access</a:t>
            </a:r>
            <a:endParaRPr lang="en-AU" dirty="0">
              <a:latin typeface="Arial Narrow"/>
              <a:cs typeface="Arial Narrow"/>
            </a:endParaRPr>
          </a:p>
          <a:p>
            <a:pPr marL="114300" indent="0">
              <a:buNone/>
            </a:pPr>
            <a:r>
              <a:rPr lang="en-US" dirty="0">
                <a:latin typeface="Arial Narrow"/>
                <a:cs typeface="Arial Narrow"/>
              </a:rPr>
              <a:t>E 	Moisture</a:t>
            </a:r>
            <a:endParaRPr lang="en-AU" dirty="0">
              <a:latin typeface="Arial Narrow"/>
              <a:cs typeface="Arial Narrow"/>
            </a:endParaRPr>
          </a:p>
          <a:p>
            <a:pPr marL="114300" indent="0">
              <a:buNone/>
            </a:pPr>
            <a:r>
              <a:rPr lang="en-US" dirty="0">
                <a:latin typeface="Arial Narrow"/>
                <a:cs typeface="Arial Narrow"/>
              </a:rPr>
              <a:t>F	Safety of Users</a:t>
            </a:r>
            <a:endParaRPr lang="en-AU" dirty="0">
              <a:latin typeface="Arial Narrow"/>
              <a:cs typeface="Arial Narrow"/>
            </a:endParaRPr>
          </a:p>
          <a:p>
            <a:pPr marL="114300" indent="0">
              <a:buNone/>
            </a:pPr>
            <a:r>
              <a:rPr lang="en-US" dirty="0">
                <a:latin typeface="Arial Narrow"/>
                <a:cs typeface="Arial Narrow"/>
              </a:rPr>
              <a:t>G	Services and Facilities</a:t>
            </a:r>
            <a:endParaRPr lang="en-AU" dirty="0">
              <a:latin typeface="Arial Narrow"/>
              <a:cs typeface="Arial Narrow"/>
            </a:endParaRPr>
          </a:p>
          <a:p>
            <a:endParaRPr lang="en-US" dirty="0">
              <a:latin typeface="Arial Narrow"/>
              <a:cs typeface="Arial Narrow"/>
            </a:endParaRPr>
          </a:p>
        </p:txBody>
      </p:sp>
    </p:spTree>
    <p:extLst>
      <p:ext uri="{BB962C8B-B14F-4D97-AF65-F5344CB8AC3E}">
        <p14:creationId xmlns:p14="http://schemas.microsoft.com/office/powerpoint/2010/main" val="140716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49300"/>
            <a:ext cx="7620000" cy="5651500"/>
          </a:xfrm>
        </p:spPr>
        <p:txBody>
          <a:bodyPr>
            <a:normAutofit/>
          </a:bodyPr>
          <a:lstStyle/>
          <a:p>
            <a:pPr marL="114300" indent="0" algn="ctr">
              <a:buNone/>
            </a:pPr>
            <a:r>
              <a:rPr lang="en-US" sz="2400" dirty="0" smtClean="0">
                <a:latin typeface="Arial Narrow"/>
                <a:cs typeface="Arial Narrow"/>
              </a:rPr>
              <a:t>You could write a performance specification</a:t>
            </a:r>
          </a:p>
          <a:p>
            <a:pPr marL="114300" indent="0">
              <a:buNone/>
            </a:pPr>
            <a:endParaRPr lang="en-US" sz="2400" dirty="0" smtClean="0">
              <a:latin typeface="Arial Narrow"/>
              <a:cs typeface="Arial Narrow"/>
            </a:endParaRPr>
          </a:p>
          <a:p>
            <a:r>
              <a:rPr lang="en-US" sz="2000" dirty="0" smtClean="0">
                <a:latin typeface="Arial Narrow"/>
                <a:cs typeface="Arial Narrow"/>
              </a:rPr>
              <a:t>“Design, supply and install all associated work including but not limited to….”</a:t>
            </a:r>
          </a:p>
          <a:p>
            <a:r>
              <a:rPr lang="en-US" sz="2000" dirty="0" smtClean="0">
                <a:latin typeface="Arial Narrow"/>
                <a:cs typeface="Arial Narrow"/>
              </a:rPr>
              <a:t>“Steel support frames, brackets, pins </a:t>
            </a:r>
            <a:r>
              <a:rPr lang="en-US" sz="2000" dirty="0" err="1" smtClean="0">
                <a:latin typeface="Arial Narrow"/>
                <a:cs typeface="Arial Narrow"/>
              </a:rPr>
              <a:t>etc</a:t>
            </a:r>
            <a:r>
              <a:rPr lang="en-US" sz="2000" dirty="0" smtClean="0">
                <a:latin typeface="Arial Narrow"/>
                <a:cs typeface="Arial Narrow"/>
              </a:rPr>
              <a:t> to fully support and tie back”</a:t>
            </a:r>
          </a:p>
          <a:p>
            <a:r>
              <a:rPr lang="en-US" sz="2000" dirty="0" smtClean="0">
                <a:latin typeface="Arial Narrow"/>
                <a:cs typeface="Arial Narrow"/>
              </a:rPr>
              <a:t>“Liaise co-ordinate, co-operate and detail all work with other relevant trades affecting this trade including but not limited to ….”</a:t>
            </a:r>
          </a:p>
          <a:p>
            <a:r>
              <a:rPr lang="en-US" sz="2000" dirty="0" smtClean="0">
                <a:latin typeface="Arial Narrow"/>
                <a:cs typeface="Arial Narrow"/>
              </a:rPr>
              <a:t>“provide a warranty covering defects in materials and installation … for 50 years ….”</a:t>
            </a:r>
          </a:p>
          <a:p>
            <a:r>
              <a:rPr lang="en-US" sz="2000" dirty="0" smtClean="0">
                <a:latin typeface="Arial Narrow"/>
                <a:cs typeface="Arial Narrow"/>
              </a:rPr>
              <a:t>“The Contractor is to provide full design and documentation, including specifications for the whole of this trade, generally in accordance with the contract documentation the intent of the design and the correct trade practices appropriate to the use.  This includes especially the heavy wheel loads from trucks, forklifts, cars ….</a:t>
            </a:r>
          </a:p>
          <a:p>
            <a:r>
              <a:rPr lang="en-US" sz="2000" dirty="0" smtClean="0">
                <a:latin typeface="Arial Narrow"/>
                <a:cs typeface="Arial Narrow"/>
              </a:rPr>
              <a:t>“Fit for purpose”</a:t>
            </a:r>
          </a:p>
          <a:p>
            <a:endParaRPr lang="en-US" sz="2000" dirty="0">
              <a:latin typeface="Arial Narrow"/>
              <a:cs typeface="Arial Narrow"/>
            </a:endParaRPr>
          </a:p>
        </p:txBody>
      </p:sp>
    </p:spTree>
    <p:extLst>
      <p:ext uri="{BB962C8B-B14F-4D97-AF65-F5344CB8AC3E}">
        <p14:creationId xmlns:p14="http://schemas.microsoft.com/office/powerpoint/2010/main" val="32118552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ign documentation.jpg"/>
          <p:cNvPicPr>
            <a:picLocks noGrp="1" noChangeAspect="1"/>
          </p:cNvPicPr>
          <p:nvPr>
            <p:ph idx="1"/>
          </p:nvPr>
        </p:nvPicPr>
        <p:blipFill>
          <a:blip r:embed="rId2">
            <a:extLst>
              <a:ext uri="{28A0092B-C50C-407E-A947-70E740481C1C}">
                <a14:useLocalDpi xmlns:a14="http://schemas.microsoft.com/office/drawing/2010/main" val="0"/>
              </a:ext>
            </a:extLst>
          </a:blip>
          <a:srcRect l="-39921" r="-39921"/>
          <a:stretch>
            <a:fillRect/>
          </a:stretch>
        </p:blipFill>
        <p:spPr>
          <a:xfrm>
            <a:off x="101600" y="469900"/>
            <a:ext cx="7620000" cy="5981700"/>
          </a:xfrm>
        </p:spPr>
      </p:pic>
    </p:spTree>
    <p:extLst>
      <p:ext uri="{BB962C8B-B14F-4D97-AF65-F5344CB8AC3E}">
        <p14:creationId xmlns:p14="http://schemas.microsoft.com/office/powerpoint/2010/main" val="3838385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Arial Narrow"/>
                <a:cs typeface="Arial Narrow"/>
              </a:rPr>
              <a:t>Design Process – 5 Phases</a:t>
            </a:r>
            <a:endParaRPr lang="en-US" sz="3200" dirty="0">
              <a:latin typeface="Arial Narrow"/>
              <a:cs typeface="Arial Narrow"/>
            </a:endParaRPr>
          </a:p>
        </p:txBody>
      </p:sp>
      <p:sp>
        <p:nvSpPr>
          <p:cNvPr id="3" name="Content Placeholder 2"/>
          <p:cNvSpPr>
            <a:spLocks noGrp="1"/>
          </p:cNvSpPr>
          <p:nvPr>
            <p:ph idx="1"/>
          </p:nvPr>
        </p:nvSpPr>
        <p:spPr/>
        <p:txBody>
          <a:bodyPr/>
          <a:lstStyle/>
          <a:p>
            <a:r>
              <a:rPr lang="en-US" dirty="0" smtClean="0">
                <a:latin typeface="Arial Narrow"/>
                <a:cs typeface="Arial Narrow"/>
              </a:rPr>
              <a:t>Concept Design</a:t>
            </a:r>
          </a:p>
          <a:p>
            <a:r>
              <a:rPr lang="en-US" dirty="0" smtClean="0">
                <a:latin typeface="Arial Narrow"/>
                <a:cs typeface="Arial Narrow"/>
              </a:rPr>
              <a:t>Preliminary Design</a:t>
            </a:r>
          </a:p>
          <a:p>
            <a:r>
              <a:rPr lang="en-US" dirty="0" smtClean="0">
                <a:latin typeface="Arial Narrow"/>
                <a:cs typeface="Arial Narrow"/>
              </a:rPr>
              <a:t>Developed Design</a:t>
            </a:r>
          </a:p>
          <a:p>
            <a:r>
              <a:rPr lang="en-US" dirty="0" smtClean="0">
                <a:latin typeface="Arial Narrow"/>
                <a:cs typeface="Arial Narrow"/>
              </a:rPr>
              <a:t>Detailed Design</a:t>
            </a:r>
          </a:p>
          <a:p>
            <a:r>
              <a:rPr lang="en-US" dirty="0" smtClean="0">
                <a:latin typeface="Arial Narrow"/>
                <a:cs typeface="Arial Narrow"/>
              </a:rPr>
              <a:t>Construction Design</a:t>
            </a:r>
          </a:p>
          <a:p>
            <a:endParaRPr lang="en-US" dirty="0">
              <a:latin typeface="Arial Narrow"/>
              <a:cs typeface="Arial Narrow"/>
            </a:endParaRPr>
          </a:p>
          <a:p>
            <a:endParaRPr lang="en-US" dirty="0">
              <a:latin typeface="Arial Narrow"/>
              <a:cs typeface="Arial Narrow"/>
            </a:endParaRPr>
          </a:p>
        </p:txBody>
      </p:sp>
    </p:spTree>
    <p:extLst>
      <p:ext uri="{BB962C8B-B14F-4D97-AF65-F5344CB8AC3E}">
        <p14:creationId xmlns:p14="http://schemas.microsoft.com/office/powerpoint/2010/main" val="40244956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sign documentation 1.jpg"/>
          <p:cNvPicPr>
            <a:picLocks noGrp="1" noChangeAspect="1"/>
          </p:cNvPicPr>
          <p:nvPr>
            <p:ph idx="1"/>
          </p:nvPr>
        </p:nvPicPr>
        <p:blipFill>
          <a:blip r:embed="rId2">
            <a:extLst>
              <a:ext uri="{28A0092B-C50C-407E-A947-70E740481C1C}">
                <a14:useLocalDpi xmlns:a14="http://schemas.microsoft.com/office/drawing/2010/main" val="0"/>
              </a:ext>
            </a:extLst>
          </a:blip>
          <a:srcRect l="-43288" r="-43288"/>
          <a:stretch>
            <a:fillRect/>
          </a:stretch>
        </p:blipFill>
        <p:spPr>
          <a:xfrm rot="16200000">
            <a:off x="457199" y="-25400"/>
            <a:ext cx="7620000" cy="5765800"/>
          </a:xfrm>
        </p:spPr>
      </p:pic>
    </p:spTree>
    <p:extLst>
      <p:ext uri="{BB962C8B-B14F-4D97-AF65-F5344CB8AC3E}">
        <p14:creationId xmlns:p14="http://schemas.microsoft.com/office/powerpoint/2010/main" val="39235122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700"/>
            <a:ext cx="7620000" cy="6007100"/>
          </a:xfrm>
        </p:spPr>
        <p:txBody>
          <a:bodyPr/>
          <a:lstStyle/>
          <a:p>
            <a:r>
              <a:rPr lang="en-US" dirty="0" smtClean="0"/>
              <a:t>There are a number of important non structural trades that require specific structural and seismic engineering design–</a:t>
            </a:r>
          </a:p>
          <a:p>
            <a:r>
              <a:rPr lang="en-US" dirty="0" smtClean="0"/>
              <a:t>performance specifications could be written for some specialist “proprietary “ type subcontractors on the basis that they  would do any design near the end of the design process in the  “construction design phase” </a:t>
            </a:r>
          </a:p>
          <a:p>
            <a:r>
              <a:rPr lang="en-US" dirty="0" smtClean="0"/>
              <a:t>However some seismic engineering for  non structural trades  needs consideration much earlier and the impact of seismic engineering on some non structural trades needs to be known as early as “concept design phase” </a:t>
            </a:r>
          </a:p>
          <a:p>
            <a:r>
              <a:rPr lang="en-US" dirty="0" smtClean="0"/>
              <a:t>“Fixing” is a good example – needs early consideration</a:t>
            </a:r>
          </a:p>
          <a:p>
            <a:r>
              <a:rPr lang="en-US" dirty="0" smtClean="0"/>
              <a:t>Not one size fits all</a:t>
            </a:r>
            <a:endParaRPr lang="en-US" dirty="0"/>
          </a:p>
        </p:txBody>
      </p:sp>
    </p:spTree>
    <p:extLst>
      <p:ext uri="{BB962C8B-B14F-4D97-AF65-F5344CB8AC3E}">
        <p14:creationId xmlns:p14="http://schemas.microsoft.com/office/powerpoint/2010/main" val="7696067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Arial Narrow"/>
                <a:cs typeface="Arial Narrow"/>
              </a:rPr>
              <a:t>Stonework/Stone Masonry</a:t>
            </a:r>
            <a:endParaRPr lang="en-US" sz="3200" dirty="0">
              <a:latin typeface="Arial Narrow"/>
              <a:cs typeface="Arial Narrow"/>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Arial Narrow"/>
                <a:cs typeface="Arial Narrow"/>
              </a:rPr>
              <a:t>Depth of cavity dictates type of support system and cost</a:t>
            </a:r>
          </a:p>
          <a:p>
            <a:r>
              <a:rPr lang="en-US" dirty="0" smtClean="0">
                <a:latin typeface="Arial Narrow"/>
                <a:cs typeface="Arial Narrow"/>
              </a:rPr>
              <a:t>Stone selection dictates type of support system and weight considerations possibly influence the whole of the structural design </a:t>
            </a:r>
          </a:p>
          <a:p>
            <a:r>
              <a:rPr lang="en-US" dirty="0" smtClean="0">
                <a:latin typeface="Arial Narrow"/>
                <a:cs typeface="Arial Narrow"/>
              </a:rPr>
              <a:t>Decisions to increase cover to reinforcing can simplify/reduce the cost of fixing systems for stonework but could influence the whole of the structural design</a:t>
            </a:r>
          </a:p>
          <a:p>
            <a:r>
              <a:rPr lang="en-US" dirty="0" smtClean="0">
                <a:latin typeface="Arial Narrow"/>
                <a:cs typeface="Arial Narrow"/>
              </a:rPr>
              <a:t>Discussions with the structural engineer required for stonework early in the design process</a:t>
            </a:r>
          </a:p>
          <a:p>
            <a:r>
              <a:rPr lang="en-US" dirty="0" smtClean="0">
                <a:latin typeface="Arial Narrow"/>
                <a:cs typeface="Arial Narrow"/>
              </a:rPr>
              <a:t>Currently specifications are very reliant on the “trade” – trade </a:t>
            </a:r>
            <a:r>
              <a:rPr lang="en-US" dirty="0" err="1" smtClean="0">
                <a:latin typeface="Arial Narrow"/>
                <a:cs typeface="Arial Narrow"/>
              </a:rPr>
              <a:t>practise</a:t>
            </a:r>
            <a:r>
              <a:rPr lang="en-US" dirty="0" smtClean="0">
                <a:latin typeface="Arial Narrow"/>
                <a:cs typeface="Arial Narrow"/>
              </a:rPr>
              <a:t> goes back hundreds of years</a:t>
            </a:r>
          </a:p>
          <a:p>
            <a:r>
              <a:rPr lang="en-US" dirty="0" smtClean="0">
                <a:latin typeface="Arial Narrow"/>
                <a:cs typeface="Arial Narrow"/>
              </a:rPr>
              <a:t>For the Art Gallery we looked at British and Australian codes – very little guidance for seismic engineering</a:t>
            </a:r>
            <a:endParaRPr lang="en-US" dirty="0">
              <a:latin typeface="Arial Narrow"/>
              <a:cs typeface="Arial Narrow"/>
            </a:endParaRPr>
          </a:p>
          <a:p>
            <a:r>
              <a:rPr lang="en-US" dirty="0">
                <a:latin typeface="Arial Narrow"/>
                <a:cs typeface="Arial Narrow"/>
              </a:rPr>
              <a:t>T</a:t>
            </a:r>
            <a:r>
              <a:rPr lang="en-US" dirty="0" smtClean="0">
                <a:latin typeface="Arial Narrow"/>
                <a:cs typeface="Arial Narrow"/>
              </a:rPr>
              <a:t>rade </a:t>
            </a:r>
            <a:r>
              <a:rPr lang="en-US" dirty="0" err="1" smtClean="0">
                <a:latin typeface="Arial Narrow"/>
                <a:cs typeface="Arial Narrow"/>
              </a:rPr>
              <a:t>Practise</a:t>
            </a:r>
            <a:r>
              <a:rPr lang="en-US" dirty="0" smtClean="0">
                <a:latin typeface="Arial Narrow"/>
                <a:cs typeface="Arial Narrow"/>
              </a:rPr>
              <a:t> for stonework doesn’t take seismic design into account</a:t>
            </a:r>
          </a:p>
          <a:p>
            <a:r>
              <a:rPr lang="en-US" dirty="0" smtClean="0">
                <a:latin typeface="Arial Narrow"/>
                <a:cs typeface="Arial Narrow"/>
              </a:rPr>
              <a:t>Performance specification assumed proprietary systems were available</a:t>
            </a:r>
          </a:p>
          <a:p>
            <a:r>
              <a:rPr lang="en-US" dirty="0" smtClean="0">
                <a:latin typeface="Arial Narrow"/>
                <a:cs typeface="Arial Narrow"/>
              </a:rPr>
              <a:t>We found proprietary systems did not adequately take seismic in plane loads into account –and decided specific design and specific brackets required </a:t>
            </a:r>
          </a:p>
          <a:p>
            <a:endParaRPr lang="en-US" dirty="0">
              <a:latin typeface="Arial Narrow"/>
              <a:cs typeface="Arial Narrow"/>
            </a:endParaRPr>
          </a:p>
        </p:txBody>
      </p:sp>
    </p:spTree>
    <p:extLst>
      <p:ext uri="{BB962C8B-B14F-4D97-AF65-F5344CB8AC3E}">
        <p14:creationId xmlns:p14="http://schemas.microsoft.com/office/powerpoint/2010/main" val="349884780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319</TotalTime>
  <Words>863</Words>
  <Application>Microsoft Macintosh PowerPoint</Application>
  <PresentationFormat>On-screen Show (4:3)</PresentationFormat>
  <Paragraphs>102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Adjacency</vt:lpstr>
      <vt:lpstr>Delivering Seismic Engineering for  Non Structural Trades. A Contractors Perspective. </vt:lpstr>
      <vt:lpstr>PowerPoint Presentation</vt:lpstr>
      <vt:lpstr>NZ Building Code</vt:lpstr>
      <vt:lpstr>PowerPoint Presentation</vt:lpstr>
      <vt:lpstr>PowerPoint Presentation</vt:lpstr>
      <vt:lpstr>Design Process – 5 Phases</vt:lpstr>
      <vt:lpstr>PowerPoint Presentation</vt:lpstr>
      <vt:lpstr>PowerPoint Presentation</vt:lpstr>
      <vt:lpstr>Stonework/Stone Masonry</vt:lpstr>
      <vt:lpstr>PowerPoint Presentation</vt:lpstr>
      <vt:lpstr>PowerPoint Presentation</vt:lpstr>
      <vt:lpstr>Timaru Bluestone – kerf fixing – lateral load test to failure</vt:lpstr>
      <vt:lpstr>PowerPoint Presentation</vt:lpstr>
      <vt:lpstr>PowerPoint Presentation</vt:lpstr>
      <vt:lpstr>PowerPoint Presentation</vt:lpstr>
      <vt:lpstr>PowerPoint Presentation</vt:lpstr>
      <vt:lpstr>PowerPoint Presentation</vt:lpstr>
      <vt:lpstr>Specific Design – Suspended “Feature” Ceilings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 Lund &amp; Son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Macgregor</dc:creator>
  <cp:lastModifiedBy>Andrew  Macgregor</cp:lastModifiedBy>
  <cp:revision>29</cp:revision>
  <dcterms:created xsi:type="dcterms:W3CDTF">2016-03-26T06:15:50Z</dcterms:created>
  <dcterms:modified xsi:type="dcterms:W3CDTF">2016-03-30T18:23:42Z</dcterms:modified>
</cp:coreProperties>
</file>