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5"/>
  </p:notesMasterIdLst>
  <p:handoutMasterIdLst>
    <p:handoutMasterId r:id="rId16"/>
  </p:handoutMasterIdLst>
  <p:sldIdLst>
    <p:sldId id="263" r:id="rId5"/>
    <p:sldId id="280" r:id="rId6"/>
    <p:sldId id="283" r:id="rId7"/>
    <p:sldId id="282" r:id="rId8"/>
    <p:sldId id="284" r:id="rId9"/>
    <p:sldId id="277" r:id="rId10"/>
    <p:sldId id="278" r:id="rId11"/>
    <p:sldId id="269" r:id="rId12"/>
    <p:sldId id="279" r:id="rId13"/>
    <p:sldId id="273" r:id="rId14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D00"/>
    <a:srgbClr val="E27100"/>
    <a:srgbClr val="009E35"/>
    <a:srgbClr val="2D3E4B"/>
    <a:srgbClr val="89898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8246" autoAdjust="0"/>
    <p:restoredTop sz="94660"/>
  </p:normalViewPr>
  <p:slideViewPr>
    <p:cSldViewPr snapToGrid="0">
      <p:cViewPr varScale="1">
        <p:scale>
          <a:sx n="69" d="100"/>
          <a:sy n="69" d="100"/>
        </p:scale>
        <p:origin x="-68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-2148" y="-108"/>
      </p:cViewPr>
      <p:guideLst>
        <p:guide orient="horz" pos="3126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E7E511-2D7D-4AB4-A587-F4C26B6E05C3}" type="datetimeFigureOut">
              <a:rPr lang="en-NZ" smtClean="0"/>
              <a:pPr/>
              <a:t>30/03/2016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F6AC34-BBB4-4907-ACD9-A6BB465E9342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xmlns="" val="9029915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19D71D-595A-42DC-89E0-3293D0CACED1}" type="datetimeFigureOut">
              <a:rPr lang="en-NZ" smtClean="0"/>
              <a:pPr/>
              <a:t>30/03/2016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B67E5D-6227-4B27-93F5-76EAB04573B5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xmlns="" val="1852111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B67E5D-6227-4B27-93F5-76EAB04573B5}" type="slidenum">
              <a:rPr lang="en-NZ" smtClean="0"/>
              <a:pPr/>
              <a:t>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xmlns="" val="37466605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0" y="268"/>
            <a:ext cx="9144000" cy="6857464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37082" y="2819870"/>
            <a:ext cx="7884826" cy="885355"/>
          </a:xfrm>
        </p:spPr>
        <p:txBody>
          <a:bodyPr>
            <a:normAutofit/>
          </a:bodyPr>
          <a:lstStyle>
            <a:lvl1pPr marL="0" indent="0" algn="l">
              <a:buNone/>
              <a:defRPr sz="1500" b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832E27-A3D7-40E7-B4AA-B0AB954FBC3A}" type="datetime1">
              <a:rPr lang="en-NZ" smtClean="0"/>
              <a:pPr>
                <a:defRPr/>
              </a:pPr>
              <a:t>30/03/2016</a:t>
            </a:fld>
            <a:endParaRPr lang="en-N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 dirty="0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1666875"/>
            <a:ext cx="7886700" cy="914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638175" y="2686050"/>
            <a:ext cx="7877175" cy="0"/>
          </a:xfrm>
          <a:prstGeom prst="line">
            <a:avLst/>
          </a:prstGeom>
          <a:ln w="1397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518519-BE56-40E9-9F27-4B68D887ECCD}" type="slidenum">
              <a:rPr lang="en-NZ"/>
              <a:pPr>
                <a:defRPr/>
              </a:pPr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xmlns="" val="6106526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F2EE0D-67CA-4FEE-B08D-E96E876A5E23}" type="datetime1">
              <a:rPr lang="en-NZ" smtClean="0"/>
              <a:pPr>
                <a:defRPr/>
              </a:pPr>
              <a:t>30/03/2016</a:t>
            </a:fld>
            <a:endParaRPr lang="en-N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DB876D9-BE74-477E-8A6F-D5AD3CE0B629}" type="slidenum">
              <a:rPr lang="en-NZ"/>
              <a:pPr>
                <a:defRPr/>
              </a:pPr>
              <a:t>‹#›</a:t>
            </a:fld>
            <a:endParaRPr lang="en-NZ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0" y="268"/>
            <a:ext cx="9144000" cy="6857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741998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D35F92-94F8-4E4E-85AA-800F8484255E}" type="datetime1">
              <a:rPr lang="en-NZ" smtClean="0"/>
              <a:pPr>
                <a:defRPr/>
              </a:pPr>
              <a:t>30/03/2016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07B31-5DC9-44C7-8F26-47B17E3D1C13}" type="slidenum">
              <a:rPr lang="en-NZ"/>
              <a:pPr>
                <a:defRPr/>
              </a:pPr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xmlns="" val="24862496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0" y="268"/>
            <a:ext cx="9144000" cy="6857464"/>
          </a:xfrm>
          <a:prstGeom prst="rect">
            <a:avLst/>
          </a:prstGeom>
        </p:spPr>
      </p:pic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EA3808-3527-4AA3-9979-7398BF041390}" type="datetime1">
              <a:rPr lang="en-NZ" smtClean="0"/>
              <a:pPr>
                <a:defRPr/>
              </a:pPr>
              <a:t>30/03/2016</a:t>
            </a:fld>
            <a:endParaRPr lang="en-N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134A0B-227D-4E75-99EC-C2C5244ECCC8}" type="slidenum">
              <a:rPr lang="en-NZ"/>
              <a:pPr>
                <a:defRPr/>
              </a:pPr>
              <a:t>‹#›</a:t>
            </a:fld>
            <a:endParaRPr lang="en-NZ"/>
          </a:p>
        </p:txBody>
      </p:sp>
      <p:sp>
        <p:nvSpPr>
          <p:cNvPr id="14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9587" y="2695575"/>
            <a:ext cx="7884826" cy="3133725"/>
          </a:xfrm>
        </p:spPr>
        <p:txBody>
          <a:bodyPr>
            <a:normAutofit/>
          </a:bodyPr>
          <a:lstStyle>
            <a:lvl1pPr marL="0" indent="0" algn="l">
              <a:buNone/>
              <a:defRPr sz="15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section subtitle style</a:t>
            </a:r>
            <a:endParaRPr lang="en-US" dirty="0"/>
          </a:p>
        </p:txBody>
      </p:sp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628650" y="1685925"/>
            <a:ext cx="7886700" cy="914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dirty="0" smtClean="0"/>
              <a:t>Click to edit section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17980204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0CE43-D684-4DBF-8B34-3812EBEA5D0B}" type="datetime1">
              <a:rPr lang="en-NZ" smtClean="0"/>
              <a:pPr>
                <a:defRPr/>
              </a:pPr>
              <a:t>30/03/2016</a:t>
            </a:fld>
            <a:endParaRPr lang="en-N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1D4A8F-1E06-470B-ABA9-EC193AD5EE98}" type="slidenum">
              <a:rPr lang="en-NZ"/>
              <a:pPr>
                <a:defRPr/>
              </a:pPr>
              <a:t>‹#›</a:t>
            </a:fld>
            <a:endParaRPr lang="en-NZ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0" y="268"/>
            <a:ext cx="9144000" cy="6857464"/>
          </a:xfrm>
          <a:prstGeom prst="rect">
            <a:avLst/>
          </a:prstGeom>
        </p:spPr>
      </p:pic>
      <p:sp>
        <p:nvSpPr>
          <p:cNvPr id="12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9587" y="2695575"/>
            <a:ext cx="7884826" cy="3133725"/>
          </a:xfrm>
        </p:spPr>
        <p:txBody>
          <a:bodyPr>
            <a:normAutofit/>
          </a:bodyPr>
          <a:lstStyle>
            <a:lvl1pPr marL="0" indent="0" algn="l">
              <a:buNone/>
              <a:defRPr sz="15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section subtitle style</a:t>
            </a:r>
            <a:endParaRPr lang="en-US" dirty="0"/>
          </a:p>
        </p:txBody>
      </p:sp>
      <p:sp>
        <p:nvSpPr>
          <p:cNvPr id="13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628650" y="1685925"/>
            <a:ext cx="7886700" cy="914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dirty="0" smtClean="0"/>
              <a:t>Click to edit section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20105558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28650" y="2171700"/>
            <a:ext cx="3886200" cy="3686175"/>
          </a:xfrm>
        </p:spPr>
        <p:txBody>
          <a:bodyPr/>
          <a:lstStyle/>
          <a:p>
            <a:pPr lvl="0"/>
            <a:r>
              <a:rPr lang="en-US" dirty="0" smtClean="0"/>
              <a:t>Click to edit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29150" y="2171700"/>
            <a:ext cx="3886200" cy="3686175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US" dirty="0" smtClean="0"/>
              <a:t>Click to edit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53CEA2-2549-4582-A075-D6B4D27831BB}" type="datetime1">
              <a:rPr lang="en-NZ" smtClean="0"/>
              <a:pPr>
                <a:defRPr/>
              </a:pPr>
              <a:t>30/03/2016</a:t>
            </a:fld>
            <a:endParaRPr lang="en-NZ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A771F6-F843-476B-AAB8-9BFA2F621F32}" type="slidenum">
              <a:rPr lang="en-NZ"/>
              <a:pPr>
                <a:defRPr/>
              </a:pPr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xmlns="" val="25129543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9842" y="2087459"/>
            <a:ext cx="3868340" cy="823912"/>
          </a:xfrm>
        </p:spPr>
        <p:txBody>
          <a:bodyPr anchor="ctr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917148"/>
            <a:ext cx="3868340" cy="295025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29150" y="2087458"/>
            <a:ext cx="3887391" cy="823912"/>
          </a:xfrm>
        </p:spPr>
        <p:txBody>
          <a:bodyPr anchor="ctr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909653"/>
            <a:ext cx="3887391" cy="295774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8094EB-37D1-43BB-A30D-7384F9CE0017}" type="datetime1">
              <a:rPr lang="en-NZ" smtClean="0"/>
              <a:pPr>
                <a:defRPr/>
              </a:pPr>
              <a:t>30/03/2016</a:t>
            </a:fld>
            <a:endParaRPr lang="en-NZ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A19451-54C9-4003-AD99-CEB8E8E779F6}" type="slidenum">
              <a:rPr lang="en-NZ"/>
              <a:pPr>
                <a:defRPr/>
              </a:pPr>
              <a:t>‹#›</a:t>
            </a:fld>
            <a:endParaRPr lang="en-NZ" dirty="0"/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162050"/>
            <a:ext cx="7886700" cy="914791"/>
          </a:xfrm>
        </p:spPr>
        <p:txBody>
          <a:bodyPr/>
          <a:lstStyle/>
          <a:p>
            <a:r>
              <a:rPr lang="en-US" dirty="0" smtClean="0"/>
              <a:t>Click to edit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100914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9841" y="1054620"/>
            <a:ext cx="2949178" cy="160020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dirty="0" smtClean="0"/>
              <a:t>Click to edit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647326"/>
            <a:ext cx="2949178" cy="320102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D352B8-8CE7-4909-823F-8F896F75A193}" type="datetime1">
              <a:rPr lang="en-NZ" smtClean="0"/>
              <a:pPr>
                <a:defRPr/>
              </a:pPr>
              <a:t>30/03/2016</a:t>
            </a:fld>
            <a:endParaRPr lang="en-NZ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327456-C129-4E38-9DF2-2F7F0E83450B}" type="slidenum">
              <a:rPr lang="en-NZ"/>
              <a:pPr>
                <a:defRPr/>
              </a:pPr>
              <a:t>‹#›</a:t>
            </a:fld>
            <a:endParaRPr lang="en-NZ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"/>
          </p:nvPr>
        </p:nvSpPr>
        <p:spPr>
          <a:xfrm>
            <a:off x="3942412" y="1051445"/>
            <a:ext cx="4564505" cy="479690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179261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942413" y="1062117"/>
            <a:ext cx="4574128" cy="4805284"/>
          </a:xfrm>
        </p:spPr>
        <p:txBody>
          <a:bodyPr rtlCol="0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365093-4CCA-44A4-811C-48006A4CCE46}" type="datetime1">
              <a:rPr lang="en-NZ" smtClean="0"/>
              <a:pPr>
                <a:defRPr/>
              </a:pPr>
              <a:t>30/03/2016</a:t>
            </a:fld>
            <a:endParaRPr lang="en-NZ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072F6F-ED03-4258-A811-DAF78F82B000}" type="slidenum">
              <a:rPr lang="en-NZ"/>
              <a:pPr>
                <a:defRPr/>
              </a:pPr>
              <a:t>‹#›</a:t>
            </a:fld>
            <a:endParaRPr lang="en-NZ" dirty="0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629841" y="1054620"/>
            <a:ext cx="2949178" cy="160020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dirty="0" smtClean="0"/>
              <a:t>Click to edit title style</a:t>
            </a:r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2647326"/>
            <a:ext cx="2949178" cy="320102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 smtClean="0"/>
              <a:t>Click to edit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18392453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0" y="268"/>
            <a:ext cx="9144000" cy="6857464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0" y="-19052"/>
            <a:ext cx="9144000" cy="58769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A4F81-8A60-45A8-9084-D09CDA6B201D}" type="datetime1">
              <a:rPr lang="en-NZ" smtClean="0"/>
              <a:pPr>
                <a:defRPr/>
              </a:pPr>
              <a:t>30/03/2016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7579B5-C795-42BD-B167-24480CB0FE04}" type="slidenum">
              <a:rPr lang="en-NZ"/>
              <a:pPr>
                <a:defRPr/>
              </a:pPr>
              <a:t>‹#›</a:t>
            </a:fld>
            <a:endParaRPr lang="en-NZ" dirty="0"/>
          </a:p>
        </p:txBody>
      </p:sp>
      <p:sp>
        <p:nvSpPr>
          <p:cNvPr id="9" name="Text Placeholder 2"/>
          <p:cNvSpPr>
            <a:spLocks noGrp="1"/>
          </p:cNvSpPr>
          <p:nvPr>
            <p:ph idx="1" hasCustomPrompt="1"/>
          </p:nvPr>
        </p:nvSpPr>
        <p:spPr bwMode="auto">
          <a:xfrm>
            <a:off x="628650" y="1513401"/>
            <a:ext cx="7886700" cy="434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485775"/>
            <a:ext cx="7886700" cy="914791"/>
          </a:xfrm>
        </p:spPr>
        <p:txBody>
          <a:bodyPr/>
          <a:lstStyle/>
          <a:p>
            <a:r>
              <a:rPr lang="en-US" dirty="0" smtClean="0"/>
              <a:t>Click to edit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30405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12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0" y="268"/>
            <a:ext cx="9144000" cy="6857464"/>
          </a:xfrm>
          <a:prstGeom prst="rect">
            <a:avLst/>
          </a:prstGeom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1162050"/>
            <a:ext cx="7886700" cy="914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2171700"/>
            <a:ext cx="7886700" cy="368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6900" y="6565901"/>
            <a:ext cx="2057400" cy="2921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0F67C32-6EFF-419B-82B5-CFC61DC0C2EA}" type="datetime1">
              <a:rPr lang="en-NZ" smtClean="0"/>
              <a:pPr>
                <a:defRPr/>
              </a:pPr>
              <a:t>30/03/2016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557963"/>
            <a:ext cx="3086100" cy="3000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0013" y="6551613"/>
            <a:ext cx="2057400" cy="3063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A42AA1A-EE16-419E-8313-F8434716CC48}" type="slidenum">
              <a:rPr lang="en-NZ"/>
              <a:pPr>
                <a:defRPr/>
              </a:pPr>
              <a:t>‹#›</a:t>
            </a:fld>
            <a:endParaRPr lang="en-N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44" r:id="rId2"/>
    <p:sldLayoutId id="2147483752" r:id="rId3"/>
    <p:sldLayoutId id="2147483754" r:id="rId4"/>
    <p:sldLayoutId id="2147483745" r:id="rId5"/>
    <p:sldLayoutId id="2147483746" r:id="rId6"/>
    <p:sldLayoutId id="2147483747" r:id="rId7"/>
    <p:sldLayoutId id="2147483748" r:id="rId8"/>
    <p:sldLayoutId id="2147483750" r:id="rId9"/>
    <p:sldLayoutId id="2147483757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 kern="1200">
          <a:solidFill>
            <a:schemeClr val="tx1"/>
          </a:solidFill>
          <a:latin typeface="+mn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alibri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alibri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alibri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alibri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alibri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alibri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alibri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alibri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37082" y="2819870"/>
            <a:ext cx="7884826" cy="1608439"/>
          </a:xfrm>
        </p:spPr>
        <p:txBody>
          <a:bodyPr>
            <a:normAutofit lnSpcReduction="10000"/>
          </a:bodyPr>
          <a:lstStyle/>
          <a:p>
            <a:endParaRPr lang="en-NZ" dirty="0" smtClean="0"/>
          </a:p>
          <a:p>
            <a:r>
              <a:rPr lang="en-NZ" dirty="0" smtClean="0"/>
              <a:t>SPONSE  3</a:t>
            </a:r>
            <a:r>
              <a:rPr lang="en-NZ" baseline="30000" dirty="0" smtClean="0"/>
              <a:t>rd</a:t>
            </a:r>
            <a:r>
              <a:rPr lang="en-NZ" dirty="0" smtClean="0"/>
              <a:t> International Workshop     </a:t>
            </a:r>
          </a:p>
          <a:p>
            <a:r>
              <a:rPr lang="en-NZ" dirty="0" smtClean="0"/>
              <a:t>31 March 2016</a:t>
            </a:r>
          </a:p>
          <a:p>
            <a:endParaRPr lang="en-NZ" dirty="0" smtClean="0"/>
          </a:p>
          <a:p>
            <a:r>
              <a:rPr lang="en-NZ" dirty="0" smtClean="0"/>
              <a:t>Nick Locke</a:t>
            </a:r>
          </a:p>
          <a:p>
            <a:endParaRPr lang="en-N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Regulation of non-structural elements in NZ</a:t>
            </a:r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518519-BE56-40E9-9F27-4B68D887ECCD}" type="slidenum">
              <a:rPr lang="en-NZ" smtClean="0"/>
              <a:pPr>
                <a:defRPr/>
              </a:pPr>
              <a:t>1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xmlns="" val="2582248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altLang="en-US" dirty="0" smtClean="0"/>
              <a:t>Research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Estimating the costs of designing, consenting, constructing </a:t>
            </a:r>
            <a:r>
              <a:rPr lang="en-NZ" dirty="0" smtClean="0"/>
              <a:t>and maintaining </a:t>
            </a:r>
            <a:r>
              <a:rPr lang="en-NZ" dirty="0" smtClean="0"/>
              <a:t>seismic performance of non-structural elements in new buildings</a:t>
            </a:r>
            <a:endParaRPr lang="en-NZ" dirty="0"/>
          </a:p>
          <a:p>
            <a:r>
              <a:rPr lang="en-NZ" dirty="0" smtClean="0"/>
              <a:t>Estimating </a:t>
            </a:r>
            <a:r>
              <a:rPr lang="en-NZ" dirty="0" smtClean="0"/>
              <a:t>the </a:t>
            </a:r>
            <a:r>
              <a:rPr lang="en-NZ" dirty="0" smtClean="0"/>
              <a:t>risk to life safety during earthquakes from non-structural </a:t>
            </a:r>
            <a:r>
              <a:rPr lang="en-NZ" dirty="0" smtClean="0"/>
              <a:t>elements in </a:t>
            </a:r>
            <a:r>
              <a:rPr lang="en-NZ" dirty="0" smtClean="0"/>
              <a:t>commercial buildings in New Zealand</a:t>
            </a:r>
            <a:endParaRPr lang="en-NZ" dirty="0" smtClean="0"/>
          </a:p>
          <a:p>
            <a:r>
              <a:rPr lang="en-NZ" dirty="0" smtClean="0"/>
              <a:t>Review of international practice</a:t>
            </a:r>
            <a:endParaRPr lang="en-NZ" dirty="0" smtClean="0"/>
          </a:p>
          <a:p>
            <a:r>
              <a:rPr lang="en-NZ" dirty="0" smtClean="0"/>
              <a:t>Survey of seismic restraint of existing building services</a:t>
            </a:r>
            <a:endParaRPr lang="en-NZ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607B31-5DC9-44C7-8F26-47B17E3D1C13}" type="slidenum">
              <a:rPr lang="en-NZ" smtClean="0"/>
              <a:pPr>
                <a:defRPr/>
              </a:pPr>
              <a:t>10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xmlns="" val="15333604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570594" y="1162050"/>
            <a:ext cx="4422321" cy="914791"/>
          </a:xfrm>
        </p:spPr>
        <p:txBody>
          <a:bodyPr/>
          <a:lstStyle/>
          <a:p>
            <a:r>
              <a:rPr lang="en-NZ" altLang="en-US" dirty="0" smtClean="0"/>
              <a:t>NZ building controls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607B31-5DC9-44C7-8F26-47B17E3D1C13}" type="slidenum">
              <a:rPr lang="en-NZ" smtClean="0"/>
              <a:pPr>
                <a:defRPr/>
              </a:pPr>
              <a:t>2</a:t>
            </a:fld>
            <a:endParaRPr lang="en-NZ" dirty="0"/>
          </a:p>
        </p:txBody>
      </p:sp>
      <p:sp>
        <p:nvSpPr>
          <p:cNvPr id="7" name="Right Triangle 6"/>
          <p:cNvSpPr/>
          <p:nvPr/>
        </p:nvSpPr>
        <p:spPr bwMode="auto">
          <a:xfrm>
            <a:off x="4300543" y="1998877"/>
            <a:ext cx="3271837" cy="3330575"/>
          </a:xfrm>
          <a:prstGeom prst="rtTriangl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eaLnBrk="0" hangingPunct="0">
              <a:defRPr/>
            </a:pPr>
            <a:endParaRPr lang="en-NZ">
              <a:solidFill>
                <a:srgbClr val="000000"/>
              </a:solidFill>
              <a:cs typeface="Arial" charset="0"/>
            </a:endParaRPr>
          </a:p>
          <a:p>
            <a:pPr eaLnBrk="0" hangingPunct="0">
              <a:defRPr/>
            </a:pPr>
            <a:endParaRPr lang="en-NZ">
              <a:solidFill>
                <a:srgbClr val="000000"/>
              </a:solidFill>
              <a:cs typeface="Arial" charset="0"/>
            </a:endParaRPr>
          </a:p>
          <a:p>
            <a:pPr eaLnBrk="0" hangingPunct="0">
              <a:defRPr/>
            </a:pPr>
            <a:endParaRPr lang="en-NZ">
              <a:solidFill>
                <a:srgbClr val="000000"/>
              </a:solidFill>
              <a:cs typeface="Arial" charset="0"/>
            </a:endParaRPr>
          </a:p>
          <a:p>
            <a:pPr eaLnBrk="0" hangingPunct="0">
              <a:defRPr/>
            </a:pPr>
            <a:endParaRPr lang="en-NZ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Right Triangle 7"/>
          <p:cNvSpPr/>
          <p:nvPr/>
        </p:nvSpPr>
        <p:spPr bwMode="auto">
          <a:xfrm flipH="1">
            <a:off x="1023943" y="2025865"/>
            <a:ext cx="3271837" cy="3303587"/>
          </a:xfrm>
          <a:prstGeom prst="rt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0" hangingPunct="0">
              <a:defRPr/>
            </a:pPr>
            <a:endParaRPr lang="en-NZ">
              <a:solidFill>
                <a:srgbClr val="FFFFFF"/>
              </a:solidFill>
              <a:cs typeface="Arial" charset="0"/>
            </a:endParaRPr>
          </a:p>
          <a:p>
            <a:pPr eaLnBrk="0" hangingPunct="0">
              <a:defRPr/>
            </a:pPr>
            <a:endParaRPr lang="en-NZ">
              <a:solidFill>
                <a:srgbClr val="FFFFFF"/>
              </a:solidFill>
              <a:cs typeface="Arial" charset="0"/>
            </a:endParaRPr>
          </a:p>
          <a:p>
            <a:pPr eaLnBrk="0" hangingPunct="0">
              <a:defRPr/>
            </a:pPr>
            <a:endParaRPr lang="en-NZ">
              <a:solidFill>
                <a:srgbClr val="FFFFFF"/>
              </a:solidFill>
              <a:cs typeface="Arial" charset="0"/>
            </a:endParaRPr>
          </a:p>
          <a:p>
            <a:pPr eaLnBrk="0" hangingPunct="0">
              <a:defRPr/>
            </a:pPr>
            <a:endParaRPr lang="en-NZ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9" name="Right Triangle 8"/>
          <p:cNvSpPr/>
          <p:nvPr/>
        </p:nvSpPr>
        <p:spPr bwMode="auto">
          <a:xfrm>
            <a:off x="4300543" y="2016340"/>
            <a:ext cx="2844800" cy="2884487"/>
          </a:xfrm>
          <a:prstGeom prst="rtTriangl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0" hangingPunct="0">
              <a:defRPr/>
            </a:pPr>
            <a:r>
              <a:rPr lang="en-NZ" b="1">
                <a:solidFill>
                  <a:srgbClr val="FFFFFF"/>
                </a:solidFill>
                <a:cs typeface="Arial" charset="0"/>
              </a:rPr>
              <a:t/>
            </a:r>
            <a:br>
              <a:rPr lang="en-NZ" b="1">
                <a:solidFill>
                  <a:srgbClr val="FFFFFF"/>
                </a:solidFill>
                <a:cs typeface="Arial" charset="0"/>
              </a:rPr>
            </a:br>
            <a:endParaRPr lang="en-NZ" sz="1800" b="1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0" name="Right Triangle 9"/>
          <p:cNvSpPr/>
          <p:nvPr/>
        </p:nvSpPr>
        <p:spPr bwMode="auto">
          <a:xfrm flipH="1">
            <a:off x="1455743" y="2021102"/>
            <a:ext cx="2844800" cy="2881313"/>
          </a:xfrm>
          <a:prstGeom prst="rt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0" hangingPunct="0">
              <a:defRPr/>
            </a:pPr>
            <a:endParaRPr lang="en-NZ" b="1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1" name="Isosceles Triangle 10"/>
          <p:cNvSpPr/>
          <p:nvPr/>
        </p:nvSpPr>
        <p:spPr bwMode="auto">
          <a:xfrm>
            <a:off x="2220918" y="2059202"/>
            <a:ext cx="4176712" cy="2043113"/>
          </a:xfrm>
          <a:prstGeom prst="triangle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0" hangingPunct="0">
              <a:defRPr/>
            </a:pPr>
            <a:endParaRPr lang="en-NZ" b="1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2" name="Isosceles Triangle 11"/>
          <p:cNvSpPr/>
          <p:nvPr/>
        </p:nvSpPr>
        <p:spPr bwMode="auto">
          <a:xfrm>
            <a:off x="3051180" y="1998877"/>
            <a:ext cx="2520950" cy="1295400"/>
          </a:xfrm>
          <a:prstGeom prst="triangle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NZ" sz="1900" b="1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5" name="Isosceles Triangle 1"/>
          <p:cNvSpPr/>
          <p:nvPr/>
        </p:nvSpPr>
        <p:spPr bwMode="auto">
          <a:xfrm>
            <a:off x="2103443" y="1904080"/>
            <a:ext cx="4391025" cy="2209800"/>
          </a:xfrm>
          <a:prstGeom prst="triangle">
            <a:avLst/>
          </a:prstGeom>
          <a:noFill/>
          <a:ln w="38100">
            <a:solidFill>
              <a:srgbClr val="FF7D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0" hangingPunct="0">
              <a:defRPr/>
            </a:pPr>
            <a:endParaRPr lang="en-NZ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6" name="TextBox 5"/>
          <p:cNvSpPr txBox="1">
            <a:spLocks noChangeArrowheads="1"/>
          </p:cNvSpPr>
          <p:nvPr/>
        </p:nvSpPr>
        <p:spPr bwMode="auto">
          <a:xfrm>
            <a:off x="2687643" y="3637404"/>
            <a:ext cx="322262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ctr"/>
            <a:r>
              <a:rPr lang="en-NZ" altLang="en-US" sz="2000" dirty="0" smtClean="0">
                <a:solidFill>
                  <a:schemeClr val="bg1"/>
                </a:solidFill>
              </a:rPr>
              <a:t>Building </a:t>
            </a:r>
            <a:r>
              <a:rPr lang="en-NZ" altLang="en-US" sz="2000" dirty="0">
                <a:solidFill>
                  <a:schemeClr val="bg1"/>
                </a:solidFill>
              </a:rPr>
              <a:t>Code</a:t>
            </a:r>
          </a:p>
        </p:txBody>
      </p:sp>
      <p:sp>
        <p:nvSpPr>
          <p:cNvPr id="17" name="TextBox 30"/>
          <p:cNvSpPr txBox="1">
            <a:spLocks noChangeArrowheads="1"/>
          </p:cNvSpPr>
          <p:nvPr/>
        </p:nvSpPr>
        <p:spPr bwMode="auto">
          <a:xfrm>
            <a:off x="3273430" y="2576727"/>
            <a:ext cx="207645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ctr"/>
            <a:r>
              <a:rPr lang="en-NZ" altLang="en-US" sz="2000" dirty="0">
                <a:solidFill>
                  <a:schemeClr val="bg1"/>
                </a:solidFill>
              </a:rPr>
              <a:t>Building </a:t>
            </a:r>
          </a:p>
          <a:p>
            <a:pPr algn="ctr"/>
            <a:r>
              <a:rPr lang="en-NZ" altLang="en-US" sz="2000" dirty="0">
                <a:solidFill>
                  <a:schemeClr val="bg1"/>
                </a:solidFill>
              </a:rPr>
              <a:t>Act</a:t>
            </a:r>
          </a:p>
        </p:txBody>
      </p:sp>
      <p:grpSp>
        <p:nvGrpSpPr>
          <p:cNvPr id="18" name="Group 17"/>
          <p:cNvGrpSpPr>
            <a:grpSpLocks/>
          </p:cNvGrpSpPr>
          <p:nvPr/>
        </p:nvGrpSpPr>
        <p:grpSpPr bwMode="auto">
          <a:xfrm>
            <a:off x="4235455" y="4084852"/>
            <a:ext cx="3336925" cy="1800225"/>
            <a:chOff x="3778250" y="3460750"/>
            <a:chExt cx="3336925" cy="1800225"/>
          </a:xfrm>
        </p:grpSpPr>
        <p:grpSp>
          <p:nvGrpSpPr>
            <p:cNvPr id="19" name="Group 8"/>
            <p:cNvGrpSpPr>
              <a:grpSpLocks/>
            </p:cNvGrpSpPr>
            <p:nvPr/>
          </p:nvGrpSpPr>
          <p:grpSpPr bwMode="auto">
            <a:xfrm>
              <a:off x="3778250" y="3460750"/>
              <a:ext cx="3332163" cy="1728788"/>
              <a:chOff x="3778250" y="3460750"/>
              <a:chExt cx="3332163" cy="1728788"/>
            </a:xfrm>
          </p:grpSpPr>
          <p:sp>
            <p:nvSpPr>
              <p:cNvPr id="21" name="Rectangle 20"/>
              <p:cNvSpPr/>
              <p:nvPr/>
            </p:nvSpPr>
            <p:spPr bwMode="auto">
              <a:xfrm>
                <a:off x="3778250" y="4279900"/>
                <a:ext cx="3267075" cy="441325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r>
                  <a:rPr lang="en-NZ" sz="1600" b="1" dirty="0">
                    <a:solidFill>
                      <a:prstClr val="black"/>
                    </a:solidFill>
                  </a:rPr>
                  <a:t>Cited </a:t>
                </a:r>
                <a:r>
                  <a:rPr lang="en-NZ" sz="1600" b="1" dirty="0" smtClean="0">
                    <a:solidFill>
                      <a:prstClr val="black"/>
                    </a:solidFill>
                  </a:rPr>
                  <a:t>Standards</a:t>
                </a:r>
                <a:endParaRPr lang="en-NZ" sz="1600" b="1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2" name="Rectangle 21"/>
              <p:cNvSpPr/>
              <p:nvPr/>
            </p:nvSpPr>
            <p:spPr bwMode="auto">
              <a:xfrm>
                <a:off x="3875088" y="3460750"/>
                <a:ext cx="2746375" cy="88265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eaLnBrk="0" hangingPunct="0">
                  <a:defRPr/>
                </a:pPr>
                <a:r>
                  <a:rPr lang="en-NZ" sz="1700" b="1" dirty="0">
                    <a:solidFill>
                      <a:prstClr val="black"/>
                    </a:solidFill>
                  </a:rPr>
                  <a:t>Acceptable Solutions</a:t>
                </a:r>
              </a:p>
              <a:p>
                <a:pPr eaLnBrk="0" hangingPunct="0">
                  <a:defRPr/>
                </a:pPr>
                <a:r>
                  <a:rPr lang="en-NZ" sz="1700" b="1" dirty="0">
                    <a:solidFill>
                      <a:prstClr val="black"/>
                    </a:solidFill>
                  </a:rPr>
                  <a:t>Verification </a:t>
                </a:r>
                <a:r>
                  <a:rPr lang="en-NZ" sz="1700" b="1" dirty="0" smtClean="0">
                    <a:solidFill>
                      <a:prstClr val="black"/>
                    </a:solidFill>
                  </a:rPr>
                  <a:t>Methods</a:t>
                </a:r>
              </a:p>
              <a:p>
                <a:pPr eaLnBrk="0" hangingPunct="0">
                  <a:defRPr/>
                </a:pPr>
                <a:r>
                  <a:rPr lang="en-NZ" sz="1700" b="1" dirty="0" smtClean="0">
                    <a:solidFill>
                      <a:prstClr val="black"/>
                    </a:solidFill>
                  </a:rPr>
                  <a:t>Product Certification</a:t>
                </a:r>
                <a:endParaRPr lang="en-NZ" sz="1700" b="1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3" name="Rectangle 22"/>
              <p:cNvSpPr/>
              <p:nvPr/>
            </p:nvSpPr>
            <p:spPr bwMode="auto">
              <a:xfrm>
                <a:off x="3838575" y="4829175"/>
                <a:ext cx="3271838" cy="36036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r>
                  <a:rPr lang="en-NZ" b="1" dirty="0">
                    <a:solidFill>
                      <a:srgbClr val="FF7D00"/>
                    </a:solidFill>
                  </a:rPr>
                  <a:t>d</a:t>
                </a:r>
                <a:r>
                  <a:rPr lang="en-NZ" sz="1800" b="1" dirty="0" smtClean="0">
                    <a:solidFill>
                      <a:srgbClr val="FF7D00"/>
                    </a:solidFill>
                  </a:rPr>
                  <a:t>eemed </a:t>
                </a:r>
                <a:r>
                  <a:rPr lang="en-NZ" sz="1800" b="1" dirty="0">
                    <a:solidFill>
                      <a:srgbClr val="FF7D00"/>
                    </a:solidFill>
                  </a:rPr>
                  <a:t>to </a:t>
                </a:r>
                <a:r>
                  <a:rPr lang="en-NZ" sz="1800" b="1" dirty="0" smtClean="0">
                    <a:solidFill>
                      <a:srgbClr val="FF7D00"/>
                    </a:solidFill>
                  </a:rPr>
                  <a:t>comply</a:t>
                </a:r>
                <a:endParaRPr lang="en-NZ" sz="1800" b="1" dirty="0">
                  <a:solidFill>
                    <a:srgbClr val="FF7D00"/>
                  </a:solidFill>
                </a:endParaRPr>
              </a:p>
            </p:txBody>
          </p:sp>
        </p:grpSp>
        <p:sp>
          <p:nvSpPr>
            <p:cNvPr id="20" name="Round Single Corner Rectangle 19"/>
            <p:cNvSpPr/>
            <p:nvPr/>
          </p:nvSpPr>
          <p:spPr bwMode="auto">
            <a:xfrm>
              <a:off x="3886200" y="3514725"/>
              <a:ext cx="3228975" cy="1746250"/>
            </a:xfrm>
            <a:prstGeom prst="round1Rect">
              <a:avLst/>
            </a:prstGeom>
            <a:noFill/>
            <a:ln w="38100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eaLnBrk="0" hangingPunct="0">
                <a:defRPr/>
              </a:pPr>
              <a:r>
                <a:rPr lang="en-NZ" b="1">
                  <a:solidFill>
                    <a:srgbClr val="FF0000"/>
                  </a:solidFill>
                  <a:cs typeface="Arial" charset="0"/>
                </a:rPr>
                <a:t>                                         </a:t>
              </a:r>
            </a:p>
          </p:txBody>
        </p:sp>
      </p:grpSp>
      <p:grpSp>
        <p:nvGrpSpPr>
          <p:cNvPr id="24" name="Group 13"/>
          <p:cNvGrpSpPr>
            <a:grpSpLocks/>
          </p:cNvGrpSpPr>
          <p:nvPr/>
        </p:nvGrpSpPr>
        <p:grpSpPr bwMode="auto">
          <a:xfrm>
            <a:off x="996955" y="4102315"/>
            <a:ext cx="3381375" cy="1782762"/>
            <a:chOff x="539750" y="3478213"/>
            <a:chExt cx="3381375" cy="1782762"/>
          </a:xfrm>
        </p:grpSpPr>
        <p:sp>
          <p:nvSpPr>
            <p:cNvPr id="25" name="Rectangle 24"/>
            <p:cNvSpPr/>
            <p:nvPr/>
          </p:nvSpPr>
          <p:spPr bwMode="auto">
            <a:xfrm>
              <a:off x="998538" y="4279900"/>
              <a:ext cx="2779712" cy="44132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r>
                <a:rPr lang="en-NZ" sz="1600" b="1" dirty="0">
                  <a:solidFill>
                    <a:prstClr val="black"/>
                  </a:solidFill>
                </a:rPr>
                <a:t>Standards</a:t>
              </a: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1260475" y="3478213"/>
              <a:ext cx="2660650" cy="8826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r>
                <a:rPr lang="en-NZ" sz="1700" b="1" dirty="0">
                  <a:solidFill>
                    <a:prstClr val="black"/>
                  </a:solidFill>
                </a:rPr>
                <a:t>MBIE </a:t>
              </a:r>
              <a:r>
                <a:rPr lang="en-NZ" sz="1700" b="1" dirty="0" smtClean="0">
                  <a:solidFill>
                    <a:prstClr val="black"/>
                  </a:solidFill>
                </a:rPr>
                <a:t>Guidance</a:t>
              </a:r>
              <a:endParaRPr lang="en-NZ" sz="1700" b="1" dirty="0">
                <a:solidFill>
                  <a:prstClr val="black"/>
                </a:solidFill>
              </a:endParaRPr>
            </a:p>
            <a:p>
              <a:pPr algn="ctr" eaLnBrk="0" hangingPunct="0">
                <a:defRPr/>
              </a:pPr>
              <a:r>
                <a:rPr lang="en-NZ" sz="1700" b="1" dirty="0" smtClean="0">
                  <a:solidFill>
                    <a:prstClr val="black"/>
                  </a:solidFill>
                </a:rPr>
                <a:t>other </a:t>
              </a:r>
              <a:r>
                <a:rPr lang="en-NZ" sz="1700" b="1" dirty="0">
                  <a:solidFill>
                    <a:prstClr val="black"/>
                  </a:solidFill>
                </a:rPr>
                <a:t>specific design</a:t>
              </a: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566738" y="4829175"/>
              <a:ext cx="3271837" cy="36036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r>
                <a:rPr lang="en-NZ" sz="1800" b="1" dirty="0" smtClean="0">
                  <a:solidFill>
                    <a:srgbClr val="FF7D00"/>
                  </a:solidFill>
                </a:rPr>
                <a:t>alternative </a:t>
              </a:r>
              <a:r>
                <a:rPr lang="en-NZ" b="1" dirty="0">
                  <a:solidFill>
                    <a:srgbClr val="FF7D00"/>
                  </a:solidFill>
                </a:rPr>
                <a:t>p</a:t>
              </a:r>
              <a:r>
                <a:rPr lang="en-NZ" sz="1800" b="1" dirty="0" smtClean="0">
                  <a:solidFill>
                    <a:srgbClr val="FF7D00"/>
                  </a:solidFill>
                </a:rPr>
                <a:t>athway</a:t>
              </a:r>
              <a:endParaRPr lang="en-NZ" sz="1800" b="1" dirty="0">
                <a:solidFill>
                  <a:srgbClr val="FF7D00"/>
                </a:solidFill>
              </a:endParaRPr>
            </a:p>
          </p:txBody>
        </p:sp>
        <p:sp>
          <p:nvSpPr>
            <p:cNvPr id="28" name="Round Single Corner Rectangle 27"/>
            <p:cNvSpPr/>
            <p:nvPr/>
          </p:nvSpPr>
          <p:spPr bwMode="auto">
            <a:xfrm flipH="1">
              <a:off x="539750" y="3543300"/>
              <a:ext cx="3260725" cy="1717675"/>
            </a:xfrm>
            <a:prstGeom prst="round1Rect">
              <a:avLst/>
            </a:prstGeom>
            <a:noFill/>
            <a:ln w="38100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eaLnBrk="0" hangingPunct="0">
                <a:defRPr/>
              </a:pPr>
              <a:r>
                <a:rPr lang="en-NZ" b="1">
                  <a:solidFill>
                    <a:srgbClr val="FF0000"/>
                  </a:solidFill>
                  <a:cs typeface="Arial" charset="0"/>
                </a:rPr>
                <a:t>                                         </a:t>
              </a:r>
            </a:p>
          </p:txBody>
        </p:sp>
      </p:grpSp>
      <p:sp>
        <p:nvSpPr>
          <p:cNvPr id="29" name="Text Box 31"/>
          <p:cNvSpPr txBox="1">
            <a:spLocks noChangeArrowheads="1"/>
          </p:cNvSpPr>
          <p:nvPr/>
        </p:nvSpPr>
        <p:spPr bwMode="auto">
          <a:xfrm>
            <a:off x="7158445" y="4295175"/>
            <a:ext cx="191362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NZ" altLang="en-US" sz="2000" b="1" dirty="0" smtClean="0">
                <a:solidFill>
                  <a:srgbClr val="FF7D00"/>
                </a:solidFill>
                <a:cs typeface="Arial" charset="0"/>
              </a:rPr>
              <a:t>Building Code </a:t>
            </a:r>
            <a:r>
              <a:rPr lang="en-NZ" altLang="en-US" sz="2000" b="1" dirty="0">
                <a:solidFill>
                  <a:srgbClr val="FF7D00"/>
                </a:solidFill>
                <a:cs typeface="Arial" charset="0"/>
              </a:rPr>
              <a:t>Compliance</a:t>
            </a:r>
            <a:r>
              <a:rPr lang="en-NZ" altLang="en-US" sz="2000" dirty="0">
                <a:solidFill>
                  <a:srgbClr val="FF7D00"/>
                </a:solidFill>
                <a:cs typeface="Arial" charset="0"/>
              </a:rPr>
              <a:t> </a:t>
            </a:r>
            <a:endParaRPr lang="en-GB" altLang="en-US" sz="2000" dirty="0">
              <a:solidFill>
                <a:srgbClr val="FF7D00"/>
              </a:solidFill>
              <a:cs typeface="Arial" charset="0"/>
            </a:endParaRPr>
          </a:p>
        </p:txBody>
      </p:sp>
      <p:sp>
        <p:nvSpPr>
          <p:cNvPr id="31" name="TextBox 5"/>
          <p:cNvSpPr txBox="1">
            <a:spLocks noChangeArrowheads="1"/>
          </p:cNvSpPr>
          <p:nvPr/>
        </p:nvSpPr>
        <p:spPr bwMode="auto">
          <a:xfrm>
            <a:off x="2802736" y="3283165"/>
            <a:ext cx="322262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ctr"/>
            <a:r>
              <a:rPr lang="en-NZ" altLang="en-US" sz="2000" dirty="0">
                <a:solidFill>
                  <a:schemeClr val="bg1"/>
                </a:solidFill>
              </a:rPr>
              <a:t>b</a:t>
            </a:r>
            <a:r>
              <a:rPr lang="en-NZ" altLang="en-US" sz="2000" dirty="0" smtClean="0">
                <a:solidFill>
                  <a:schemeClr val="bg1"/>
                </a:solidFill>
              </a:rPr>
              <a:t>uilding regulations</a:t>
            </a:r>
            <a:endParaRPr lang="en-NZ" altLang="en-US" sz="2000" dirty="0">
              <a:solidFill>
                <a:schemeClr val="bg1"/>
              </a:solidFill>
            </a:endParaRPr>
          </a:p>
        </p:txBody>
      </p:sp>
      <p:sp>
        <p:nvSpPr>
          <p:cNvPr id="33" name="Text Box 31"/>
          <p:cNvSpPr txBox="1">
            <a:spLocks noChangeArrowheads="1"/>
          </p:cNvSpPr>
          <p:nvPr/>
        </p:nvSpPr>
        <p:spPr bwMode="auto">
          <a:xfrm>
            <a:off x="4977044" y="2029494"/>
            <a:ext cx="83593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NZ" altLang="en-US" sz="2000" b="1" dirty="0" smtClean="0">
                <a:solidFill>
                  <a:srgbClr val="FF7D00"/>
                </a:solidFill>
                <a:cs typeface="Arial" charset="0"/>
              </a:rPr>
              <a:t>Law</a:t>
            </a:r>
            <a:endParaRPr lang="en-GB" altLang="en-US" sz="2000" dirty="0">
              <a:solidFill>
                <a:srgbClr val="FF7D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375730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9" grpId="0"/>
      <p:bldP spid="3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570594" y="1162050"/>
            <a:ext cx="4422321" cy="914791"/>
          </a:xfrm>
        </p:spPr>
        <p:txBody>
          <a:bodyPr/>
          <a:lstStyle/>
          <a:p>
            <a:r>
              <a:rPr lang="en-NZ" altLang="en-US" dirty="0" smtClean="0"/>
              <a:t>Building Act</a:t>
            </a:r>
            <a:endParaRPr lang="en-NZ" alt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607B31-5DC9-44C7-8F26-47B17E3D1C13}" type="slidenum">
              <a:rPr lang="en-NZ" smtClean="0"/>
              <a:pPr>
                <a:defRPr/>
              </a:pPr>
              <a:t>3</a:t>
            </a:fld>
            <a:endParaRPr lang="en-NZ" dirty="0"/>
          </a:p>
        </p:txBody>
      </p:sp>
      <p:sp>
        <p:nvSpPr>
          <p:cNvPr id="7" name="Right Triangle 6"/>
          <p:cNvSpPr/>
          <p:nvPr/>
        </p:nvSpPr>
        <p:spPr bwMode="auto">
          <a:xfrm>
            <a:off x="2615416" y="2508334"/>
            <a:ext cx="3271837" cy="3330575"/>
          </a:xfrm>
          <a:prstGeom prst="rtTriangl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eaLnBrk="0" hangingPunct="0">
              <a:defRPr/>
            </a:pPr>
            <a:endParaRPr lang="en-NZ">
              <a:solidFill>
                <a:srgbClr val="000000"/>
              </a:solidFill>
              <a:cs typeface="Arial" charset="0"/>
            </a:endParaRPr>
          </a:p>
          <a:p>
            <a:pPr eaLnBrk="0" hangingPunct="0">
              <a:defRPr/>
            </a:pPr>
            <a:endParaRPr lang="en-NZ">
              <a:solidFill>
                <a:srgbClr val="000000"/>
              </a:solidFill>
              <a:cs typeface="Arial" charset="0"/>
            </a:endParaRPr>
          </a:p>
          <a:p>
            <a:pPr eaLnBrk="0" hangingPunct="0">
              <a:defRPr/>
            </a:pPr>
            <a:endParaRPr lang="en-NZ">
              <a:solidFill>
                <a:srgbClr val="000000"/>
              </a:solidFill>
              <a:cs typeface="Arial" charset="0"/>
            </a:endParaRPr>
          </a:p>
          <a:p>
            <a:pPr eaLnBrk="0" hangingPunct="0">
              <a:defRPr/>
            </a:pPr>
            <a:endParaRPr lang="en-NZ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Right Triangle 7"/>
          <p:cNvSpPr/>
          <p:nvPr/>
        </p:nvSpPr>
        <p:spPr bwMode="auto">
          <a:xfrm flipH="1">
            <a:off x="-661184" y="2535322"/>
            <a:ext cx="3271837" cy="3303587"/>
          </a:xfrm>
          <a:prstGeom prst="rt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0" hangingPunct="0">
              <a:defRPr/>
            </a:pPr>
            <a:endParaRPr lang="en-NZ">
              <a:solidFill>
                <a:srgbClr val="FFFFFF"/>
              </a:solidFill>
              <a:cs typeface="Arial" charset="0"/>
            </a:endParaRPr>
          </a:p>
          <a:p>
            <a:pPr eaLnBrk="0" hangingPunct="0">
              <a:defRPr/>
            </a:pPr>
            <a:endParaRPr lang="en-NZ">
              <a:solidFill>
                <a:srgbClr val="FFFFFF"/>
              </a:solidFill>
              <a:cs typeface="Arial" charset="0"/>
            </a:endParaRPr>
          </a:p>
          <a:p>
            <a:pPr eaLnBrk="0" hangingPunct="0">
              <a:defRPr/>
            </a:pPr>
            <a:endParaRPr lang="en-NZ">
              <a:solidFill>
                <a:srgbClr val="FFFFFF"/>
              </a:solidFill>
              <a:cs typeface="Arial" charset="0"/>
            </a:endParaRPr>
          </a:p>
          <a:p>
            <a:pPr eaLnBrk="0" hangingPunct="0">
              <a:defRPr/>
            </a:pPr>
            <a:endParaRPr lang="en-NZ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9" name="Right Triangle 8"/>
          <p:cNvSpPr/>
          <p:nvPr/>
        </p:nvSpPr>
        <p:spPr bwMode="auto">
          <a:xfrm>
            <a:off x="2615416" y="2525797"/>
            <a:ext cx="2844800" cy="2884487"/>
          </a:xfrm>
          <a:prstGeom prst="rtTriangl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0" hangingPunct="0">
              <a:defRPr/>
            </a:pPr>
            <a:r>
              <a:rPr lang="en-NZ" b="1">
                <a:solidFill>
                  <a:srgbClr val="FFFFFF"/>
                </a:solidFill>
                <a:cs typeface="Arial" charset="0"/>
              </a:rPr>
              <a:t/>
            </a:r>
            <a:br>
              <a:rPr lang="en-NZ" b="1">
                <a:solidFill>
                  <a:srgbClr val="FFFFFF"/>
                </a:solidFill>
                <a:cs typeface="Arial" charset="0"/>
              </a:rPr>
            </a:br>
            <a:endParaRPr lang="en-NZ" sz="1800" b="1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0" name="Right Triangle 9"/>
          <p:cNvSpPr/>
          <p:nvPr/>
        </p:nvSpPr>
        <p:spPr bwMode="auto">
          <a:xfrm flipH="1">
            <a:off x="-229384" y="2530559"/>
            <a:ext cx="2844800" cy="2881313"/>
          </a:xfrm>
          <a:prstGeom prst="rt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0" hangingPunct="0">
              <a:defRPr/>
            </a:pPr>
            <a:endParaRPr lang="en-NZ" b="1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1" name="Isosceles Triangle 10"/>
          <p:cNvSpPr/>
          <p:nvPr/>
        </p:nvSpPr>
        <p:spPr bwMode="auto">
          <a:xfrm>
            <a:off x="535791" y="2568659"/>
            <a:ext cx="4176712" cy="2043113"/>
          </a:xfrm>
          <a:prstGeom prst="triangle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0" hangingPunct="0">
              <a:defRPr/>
            </a:pPr>
            <a:endParaRPr lang="en-NZ" b="1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2" name="Isosceles Triangle 11"/>
          <p:cNvSpPr/>
          <p:nvPr/>
        </p:nvSpPr>
        <p:spPr bwMode="auto">
          <a:xfrm>
            <a:off x="1366053" y="2508334"/>
            <a:ext cx="2520950" cy="1295400"/>
          </a:xfrm>
          <a:prstGeom prst="triangle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NZ" sz="1900" b="1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6" name="TextBox 5"/>
          <p:cNvSpPr txBox="1">
            <a:spLocks noChangeArrowheads="1"/>
          </p:cNvSpPr>
          <p:nvPr/>
        </p:nvSpPr>
        <p:spPr bwMode="auto">
          <a:xfrm>
            <a:off x="1002516" y="4146861"/>
            <a:ext cx="322262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ctr"/>
            <a:r>
              <a:rPr lang="en-NZ" altLang="en-US" sz="2000" dirty="0">
                <a:solidFill>
                  <a:schemeClr val="bg1"/>
                </a:solidFill>
              </a:rPr>
              <a:t>Building Code</a:t>
            </a:r>
          </a:p>
        </p:txBody>
      </p:sp>
      <p:sp>
        <p:nvSpPr>
          <p:cNvPr id="17" name="TextBox 30"/>
          <p:cNvSpPr txBox="1">
            <a:spLocks noChangeArrowheads="1"/>
          </p:cNvSpPr>
          <p:nvPr/>
        </p:nvSpPr>
        <p:spPr bwMode="auto">
          <a:xfrm>
            <a:off x="1588303" y="3086184"/>
            <a:ext cx="207645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ctr"/>
            <a:r>
              <a:rPr lang="en-NZ" altLang="en-US" sz="2000" dirty="0">
                <a:solidFill>
                  <a:schemeClr val="bg1"/>
                </a:solidFill>
              </a:rPr>
              <a:t>Building </a:t>
            </a:r>
          </a:p>
          <a:p>
            <a:pPr algn="ctr"/>
            <a:r>
              <a:rPr lang="en-NZ" altLang="en-US" sz="2000" dirty="0">
                <a:solidFill>
                  <a:schemeClr val="bg1"/>
                </a:solidFill>
              </a:rPr>
              <a:t>Act</a:t>
            </a:r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2485013" y="4594309"/>
            <a:ext cx="3336925" cy="1858748"/>
            <a:chOff x="3778250" y="3460750"/>
            <a:chExt cx="3336925" cy="1800225"/>
          </a:xfrm>
        </p:grpSpPr>
        <p:grpSp>
          <p:nvGrpSpPr>
            <p:cNvPr id="4" name="Group 8"/>
            <p:cNvGrpSpPr>
              <a:grpSpLocks/>
            </p:cNvGrpSpPr>
            <p:nvPr/>
          </p:nvGrpSpPr>
          <p:grpSpPr bwMode="auto">
            <a:xfrm>
              <a:off x="3778250" y="3460750"/>
              <a:ext cx="3267075" cy="1260475"/>
              <a:chOff x="3778250" y="3460750"/>
              <a:chExt cx="3267075" cy="1260475"/>
            </a:xfrm>
          </p:grpSpPr>
          <p:sp>
            <p:nvSpPr>
              <p:cNvPr id="21" name="Rectangle 20"/>
              <p:cNvSpPr/>
              <p:nvPr/>
            </p:nvSpPr>
            <p:spPr bwMode="auto">
              <a:xfrm>
                <a:off x="3778250" y="4279900"/>
                <a:ext cx="3267075" cy="441325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r>
                  <a:rPr lang="en-NZ" sz="1600" b="1" dirty="0">
                    <a:solidFill>
                      <a:prstClr val="black"/>
                    </a:solidFill>
                  </a:rPr>
                  <a:t>Cited </a:t>
                </a:r>
                <a:r>
                  <a:rPr lang="en-NZ" sz="1600" b="1" dirty="0" smtClean="0">
                    <a:solidFill>
                      <a:prstClr val="black"/>
                    </a:solidFill>
                  </a:rPr>
                  <a:t>Standards</a:t>
                </a:r>
                <a:endParaRPr lang="en-NZ" sz="1600" b="1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2" name="Rectangle 21"/>
              <p:cNvSpPr/>
              <p:nvPr/>
            </p:nvSpPr>
            <p:spPr bwMode="auto">
              <a:xfrm>
                <a:off x="3875088" y="3460750"/>
                <a:ext cx="2746375" cy="88265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eaLnBrk="0" hangingPunct="0">
                  <a:defRPr/>
                </a:pPr>
                <a:r>
                  <a:rPr lang="en-NZ" sz="1700" b="1" dirty="0">
                    <a:solidFill>
                      <a:prstClr val="black"/>
                    </a:solidFill>
                  </a:rPr>
                  <a:t>Acceptable Solutions</a:t>
                </a:r>
              </a:p>
              <a:p>
                <a:pPr eaLnBrk="0" hangingPunct="0">
                  <a:defRPr/>
                </a:pPr>
                <a:r>
                  <a:rPr lang="en-NZ" sz="1700" b="1" dirty="0">
                    <a:solidFill>
                      <a:prstClr val="black"/>
                    </a:solidFill>
                  </a:rPr>
                  <a:t>Verification </a:t>
                </a:r>
                <a:r>
                  <a:rPr lang="en-NZ" sz="1700" b="1" dirty="0" smtClean="0">
                    <a:solidFill>
                      <a:prstClr val="black"/>
                    </a:solidFill>
                  </a:rPr>
                  <a:t>Methods</a:t>
                </a:r>
              </a:p>
              <a:p>
                <a:pPr eaLnBrk="0" hangingPunct="0">
                  <a:defRPr/>
                </a:pPr>
                <a:r>
                  <a:rPr lang="en-NZ" sz="1700" b="1" dirty="0" smtClean="0">
                    <a:solidFill>
                      <a:prstClr val="black"/>
                    </a:solidFill>
                  </a:rPr>
                  <a:t>Product Certification</a:t>
                </a:r>
                <a:endParaRPr lang="en-NZ" sz="1700" b="1" dirty="0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20" name="Round Single Corner Rectangle 19"/>
            <p:cNvSpPr/>
            <p:nvPr/>
          </p:nvSpPr>
          <p:spPr bwMode="auto">
            <a:xfrm>
              <a:off x="3886200" y="3514725"/>
              <a:ext cx="3228975" cy="1746250"/>
            </a:xfrm>
            <a:prstGeom prst="round1Rect">
              <a:avLst/>
            </a:prstGeom>
            <a:noFill/>
            <a:ln w="38100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eaLnBrk="0" hangingPunct="0">
                <a:defRPr/>
              </a:pPr>
              <a:r>
                <a:rPr lang="en-NZ" b="1">
                  <a:solidFill>
                    <a:srgbClr val="FF0000"/>
                  </a:solidFill>
                  <a:cs typeface="Arial" charset="0"/>
                </a:rPr>
                <a:t>                                         </a:t>
              </a:r>
            </a:p>
          </p:txBody>
        </p:sp>
      </p:grpSp>
      <p:grpSp>
        <p:nvGrpSpPr>
          <p:cNvPr id="5" name="Group 13"/>
          <p:cNvGrpSpPr>
            <a:grpSpLocks/>
          </p:cNvGrpSpPr>
          <p:nvPr/>
        </p:nvGrpSpPr>
        <p:grpSpPr bwMode="auto">
          <a:xfrm>
            <a:off x="-753487" y="4611772"/>
            <a:ext cx="3381375" cy="1782762"/>
            <a:chOff x="539750" y="3478213"/>
            <a:chExt cx="3381375" cy="1782762"/>
          </a:xfrm>
        </p:grpSpPr>
        <p:sp>
          <p:nvSpPr>
            <p:cNvPr id="25" name="Rectangle 24"/>
            <p:cNvSpPr/>
            <p:nvPr/>
          </p:nvSpPr>
          <p:spPr bwMode="auto">
            <a:xfrm>
              <a:off x="998538" y="4279900"/>
              <a:ext cx="2779712" cy="44132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r>
                <a:rPr lang="en-NZ" sz="1600" b="1" dirty="0">
                  <a:solidFill>
                    <a:prstClr val="black"/>
                  </a:solidFill>
                </a:rPr>
                <a:t>Standards</a:t>
              </a: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1260475" y="3478213"/>
              <a:ext cx="2660650" cy="8826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r>
                <a:rPr lang="en-NZ" sz="1700" b="1" dirty="0">
                  <a:solidFill>
                    <a:prstClr val="black"/>
                  </a:solidFill>
                </a:rPr>
                <a:t>MBIE </a:t>
              </a:r>
              <a:r>
                <a:rPr lang="en-NZ" sz="1700" b="1" dirty="0" smtClean="0">
                  <a:solidFill>
                    <a:prstClr val="black"/>
                  </a:solidFill>
                </a:rPr>
                <a:t>Guidance</a:t>
              </a:r>
              <a:endParaRPr lang="en-NZ" sz="1700" b="1" dirty="0">
                <a:solidFill>
                  <a:prstClr val="black"/>
                </a:solidFill>
              </a:endParaRPr>
            </a:p>
            <a:p>
              <a:pPr algn="ctr" eaLnBrk="0" hangingPunct="0">
                <a:defRPr/>
              </a:pPr>
              <a:r>
                <a:rPr lang="en-NZ" sz="1700" b="1" dirty="0" smtClean="0">
                  <a:solidFill>
                    <a:prstClr val="black"/>
                  </a:solidFill>
                </a:rPr>
                <a:t>other </a:t>
              </a:r>
              <a:r>
                <a:rPr lang="en-NZ" sz="1700" b="1" dirty="0">
                  <a:solidFill>
                    <a:prstClr val="black"/>
                  </a:solidFill>
                </a:rPr>
                <a:t>specific design</a:t>
              </a:r>
            </a:p>
          </p:txBody>
        </p:sp>
        <p:sp>
          <p:nvSpPr>
            <p:cNvPr id="28" name="Round Single Corner Rectangle 27"/>
            <p:cNvSpPr/>
            <p:nvPr/>
          </p:nvSpPr>
          <p:spPr bwMode="auto">
            <a:xfrm flipH="1">
              <a:off x="539750" y="3543300"/>
              <a:ext cx="3260725" cy="1717675"/>
            </a:xfrm>
            <a:prstGeom prst="round1Rect">
              <a:avLst/>
            </a:prstGeom>
            <a:noFill/>
            <a:ln w="38100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eaLnBrk="0" hangingPunct="0">
                <a:defRPr/>
              </a:pPr>
              <a:r>
                <a:rPr lang="en-NZ" b="1">
                  <a:solidFill>
                    <a:srgbClr val="FF0000"/>
                  </a:solidFill>
                  <a:cs typeface="Arial" charset="0"/>
                </a:rPr>
                <a:t>                                         </a:t>
              </a:r>
            </a:p>
          </p:txBody>
        </p:sp>
      </p:grpSp>
      <p:sp>
        <p:nvSpPr>
          <p:cNvPr id="31" name="TextBox 5"/>
          <p:cNvSpPr txBox="1">
            <a:spLocks noChangeArrowheads="1"/>
          </p:cNvSpPr>
          <p:nvPr/>
        </p:nvSpPr>
        <p:spPr bwMode="auto">
          <a:xfrm>
            <a:off x="1117609" y="3792622"/>
            <a:ext cx="322262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ctr"/>
            <a:r>
              <a:rPr lang="en-NZ" altLang="en-US" sz="2000" dirty="0">
                <a:solidFill>
                  <a:schemeClr val="bg1"/>
                </a:solidFill>
              </a:rPr>
              <a:t>b</a:t>
            </a:r>
            <a:r>
              <a:rPr lang="en-NZ" altLang="en-US" sz="2000" dirty="0" smtClean="0">
                <a:solidFill>
                  <a:schemeClr val="bg1"/>
                </a:solidFill>
              </a:rPr>
              <a:t>uilding regulations</a:t>
            </a:r>
            <a:endParaRPr lang="en-NZ" altLang="en-US" sz="2000" dirty="0">
              <a:solidFill>
                <a:schemeClr val="bg1"/>
              </a:solidFill>
            </a:endParaRPr>
          </a:p>
        </p:txBody>
      </p:sp>
      <p:sp>
        <p:nvSpPr>
          <p:cNvPr id="30" name="Oval 29"/>
          <p:cNvSpPr/>
          <p:nvPr/>
        </p:nvSpPr>
        <p:spPr>
          <a:xfrm>
            <a:off x="1619785" y="3004457"/>
            <a:ext cx="2090057" cy="836023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9" name="Content Placeholder 1"/>
          <p:cNvSpPr>
            <a:spLocks noGrp="1"/>
          </p:cNvSpPr>
          <p:nvPr>
            <p:ph idx="1"/>
          </p:nvPr>
        </p:nvSpPr>
        <p:spPr>
          <a:xfrm>
            <a:off x="4258489" y="1361803"/>
            <a:ext cx="4637317" cy="3686175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NZ" sz="2400" dirty="0" smtClean="0"/>
              <a:t>comply with the Building Code</a:t>
            </a:r>
            <a:endParaRPr lang="en-NZ" sz="2400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NZ" sz="2400" dirty="0" smtClean="0"/>
              <a:t>building consents</a:t>
            </a:r>
            <a:endParaRPr lang="en-NZ" sz="2400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NZ" sz="2400" dirty="0" smtClean="0"/>
              <a:t>building warrant of fitness</a:t>
            </a:r>
            <a:endParaRPr lang="en-NZ" sz="2400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NZ" sz="2400" dirty="0" smtClean="0"/>
              <a:t>alterations &amp; change of use</a:t>
            </a:r>
            <a:endParaRPr lang="en-NZ" sz="2400" dirty="0" smtClean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NZ" sz="2400" dirty="0" smtClean="0"/>
              <a:t>earthquake prone buildings</a:t>
            </a:r>
            <a:endParaRPr lang="en-NZ" sz="2400" dirty="0"/>
          </a:p>
        </p:txBody>
      </p:sp>
    </p:spTree>
    <p:extLst>
      <p:ext uri="{BB962C8B-B14F-4D97-AF65-F5344CB8AC3E}">
        <p14:creationId xmlns:p14="http://schemas.microsoft.com/office/powerpoint/2010/main" xmlns="" val="15375730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570594" y="1162050"/>
            <a:ext cx="4422321" cy="914791"/>
          </a:xfrm>
        </p:spPr>
        <p:txBody>
          <a:bodyPr/>
          <a:lstStyle/>
          <a:p>
            <a:r>
              <a:rPr lang="en-NZ" altLang="en-US" dirty="0" smtClean="0"/>
              <a:t>Building Code</a:t>
            </a:r>
            <a:endParaRPr lang="en-NZ" alt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607B31-5DC9-44C7-8F26-47B17E3D1C13}" type="slidenum">
              <a:rPr lang="en-NZ" smtClean="0"/>
              <a:pPr>
                <a:defRPr/>
              </a:pPr>
              <a:t>4</a:t>
            </a:fld>
            <a:endParaRPr lang="en-NZ" dirty="0"/>
          </a:p>
        </p:txBody>
      </p:sp>
      <p:sp>
        <p:nvSpPr>
          <p:cNvPr id="7" name="Right Triangle 6"/>
          <p:cNvSpPr/>
          <p:nvPr/>
        </p:nvSpPr>
        <p:spPr bwMode="auto">
          <a:xfrm>
            <a:off x="2615416" y="2508334"/>
            <a:ext cx="3271837" cy="3330575"/>
          </a:xfrm>
          <a:prstGeom prst="rtTriangl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eaLnBrk="0" hangingPunct="0">
              <a:defRPr/>
            </a:pPr>
            <a:endParaRPr lang="en-NZ">
              <a:solidFill>
                <a:srgbClr val="000000"/>
              </a:solidFill>
              <a:cs typeface="Arial" charset="0"/>
            </a:endParaRPr>
          </a:p>
          <a:p>
            <a:pPr eaLnBrk="0" hangingPunct="0">
              <a:defRPr/>
            </a:pPr>
            <a:endParaRPr lang="en-NZ">
              <a:solidFill>
                <a:srgbClr val="000000"/>
              </a:solidFill>
              <a:cs typeface="Arial" charset="0"/>
            </a:endParaRPr>
          </a:p>
          <a:p>
            <a:pPr eaLnBrk="0" hangingPunct="0">
              <a:defRPr/>
            </a:pPr>
            <a:endParaRPr lang="en-NZ">
              <a:solidFill>
                <a:srgbClr val="000000"/>
              </a:solidFill>
              <a:cs typeface="Arial" charset="0"/>
            </a:endParaRPr>
          </a:p>
          <a:p>
            <a:pPr eaLnBrk="0" hangingPunct="0">
              <a:defRPr/>
            </a:pPr>
            <a:endParaRPr lang="en-NZ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Right Triangle 7"/>
          <p:cNvSpPr/>
          <p:nvPr/>
        </p:nvSpPr>
        <p:spPr bwMode="auto">
          <a:xfrm flipH="1">
            <a:off x="-661184" y="2535322"/>
            <a:ext cx="3271837" cy="3303587"/>
          </a:xfrm>
          <a:prstGeom prst="rt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0" hangingPunct="0">
              <a:defRPr/>
            </a:pPr>
            <a:endParaRPr lang="en-NZ">
              <a:solidFill>
                <a:srgbClr val="FFFFFF"/>
              </a:solidFill>
              <a:cs typeface="Arial" charset="0"/>
            </a:endParaRPr>
          </a:p>
          <a:p>
            <a:pPr eaLnBrk="0" hangingPunct="0">
              <a:defRPr/>
            </a:pPr>
            <a:endParaRPr lang="en-NZ">
              <a:solidFill>
                <a:srgbClr val="FFFFFF"/>
              </a:solidFill>
              <a:cs typeface="Arial" charset="0"/>
            </a:endParaRPr>
          </a:p>
          <a:p>
            <a:pPr eaLnBrk="0" hangingPunct="0">
              <a:defRPr/>
            </a:pPr>
            <a:endParaRPr lang="en-NZ">
              <a:solidFill>
                <a:srgbClr val="FFFFFF"/>
              </a:solidFill>
              <a:cs typeface="Arial" charset="0"/>
            </a:endParaRPr>
          </a:p>
          <a:p>
            <a:pPr eaLnBrk="0" hangingPunct="0">
              <a:defRPr/>
            </a:pPr>
            <a:endParaRPr lang="en-NZ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9" name="Right Triangle 8"/>
          <p:cNvSpPr/>
          <p:nvPr/>
        </p:nvSpPr>
        <p:spPr bwMode="auto">
          <a:xfrm>
            <a:off x="2615416" y="2525797"/>
            <a:ext cx="2844800" cy="2884487"/>
          </a:xfrm>
          <a:prstGeom prst="rtTriangl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0" hangingPunct="0">
              <a:defRPr/>
            </a:pPr>
            <a:r>
              <a:rPr lang="en-NZ" b="1">
                <a:solidFill>
                  <a:srgbClr val="FFFFFF"/>
                </a:solidFill>
                <a:cs typeface="Arial" charset="0"/>
              </a:rPr>
              <a:t/>
            </a:r>
            <a:br>
              <a:rPr lang="en-NZ" b="1">
                <a:solidFill>
                  <a:srgbClr val="FFFFFF"/>
                </a:solidFill>
                <a:cs typeface="Arial" charset="0"/>
              </a:rPr>
            </a:br>
            <a:endParaRPr lang="en-NZ" sz="1800" b="1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0" name="Right Triangle 9"/>
          <p:cNvSpPr/>
          <p:nvPr/>
        </p:nvSpPr>
        <p:spPr bwMode="auto">
          <a:xfrm flipH="1">
            <a:off x="-229384" y="2530559"/>
            <a:ext cx="2844800" cy="2881313"/>
          </a:xfrm>
          <a:prstGeom prst="rt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0" hangingPunct="0">
              <a:defRPr/>
            </a:pPr>
            <a:endParaRPr lang="en-NZ" b="1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1" name="Isosceles Triangle 10"/>
          <p:cNvSpPr/>
          <p:nvPr/>
        </p:nvSpPr>
        <p:spPr bwMode="auto">
          <a:xfrm>
            <a:off x="535791" y="2568659"/>
            <a:ext cx="4176712" cy="2043113"/>
          </a:xfrm>
          <a:prstGeom prst="triangle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0" hangingPunct="0">
              <a:defRPr/>
            </a:pPr>
            <a:endParaRPr lang="en-NZ" b="1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2" name="Isosceles Triangle 11"/>
          <p:cNvSpPr/>
          <p:nvPr/>
        </p:nvSpPr>
        <p:spPr bwMode="auto">
          <a:xfrm>
            <a:off x="1366053" y="2508334"/>
            <a:ext cx="2520950" cy="1295400"/>
          </a:xfrm>
          <a:prstGeom prst="triangle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NZ" sz="1900" b="1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6" name="TextBox 5"/>
          <p:cNvSpPr txBox="1">
            <a:spLocks noChangeArrowheads="1"/>
          </p:cNvSpPr>
          <p:nvPr/>
        </p:nvSpPr>
        <p:spPr bwMode="auto">
          <a:xfrm>
            <a:off x="1002516" y="4146861"/>
            <a:ext cx="322262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ctr"/>
            <a:r>
              <a:rPr lang="en-NZ" altLang="en-US" sz="2000" dirty="0">
                <a:solidFill>
                  <a:schemeClr val="bg1"/>
                </a:solidFill>
              </a:rPr>
              <a:t>Building Code</a:t>
            </a:r>
          </a:p>
        </p:txBody>
      </p:sp>
      <p:sp>
        <p:nvSpPr>
          <p:cNvPr id="17" name="TextBox 30"/>
          <p:cNvSpPr txBox="1">
            <a:spLocks noChangeArrowheads="1"/>
          </p:cNvSpPr>
          <p:nvPr/>
        </p:nvSpPr>
        <p:spPr bwMode="auto">
          <a:xfrm>
            <a:off x="1588303" y="3086184"/>
            <a:ext cx="207645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ctr"/>
            <a:r>
              <a:rPr lang="en-NZ" altLang="en-US" sz="2000" dirty="0">
                <a:solidFill>
                  <a:schemeClr val="bg1"/>
                </a:solidFill>
              </a:rPr>
              <a:t>Building </a:t>
            </a:r>
          </a:p>
          <a:p>
            <a:pPr algn="ctr"/>
            <a:r>
              <a:rPr lang="en-NZ" altLang="en-US" sz="2000" dirty="0">
                <a:solidFill>
                  <a:schemeClr val="bg1"/>
                </a:solidFill>
              </a:rPr>
              <a:t>Act</a:t>
            </a:r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2485013" y="4594309"/>
            <a:ext cx="3336925" cy="1858748"/>
            <a:chOff x="3778250" y="3460750"/>
            <a:chExt cx="3336925" cy="1800225"/>
          </a:xfrm>
        </p:grpSpPr>
        <p:grpSp>
          <p:nvGrpSpPr>
            <p:cNvPr id="4" name="Group 8"/>
            <p:cNvGrpSpPr>
              <a:grpSpLocks/>
            </p:cNvGrpSpPr>
            <p:nvPr/>
          </p:nvGrpSpPr>
          <p:grpSpPr bwMode="auto">
            <a:xfrm>
              <a:off x="3778250" y="3460750"/>
              <a:ext cx="3267075" cy="1260475"/>
              <a:chOff x="3778250" y="3460750"/>
              <a:chExt cx="3267075" cy="1260475"/>
            </a:xfrm>
          </p:grpSpPr>
          <p:sp>
            <p:nvSpPr>
              <p:cNvPr id="21" name="Rectangle 20"/>
              <p:cNvSpPr/>
              <p:nvPr/>
            </p:nvSpPr>
            <p:spPr bwMode="auto">
              <a:xfrm>
                <a:off x="3778250" y="4279900"/>
                <a:ext cx="3267075" cy="441325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r>
                  <a:rPr lang="en-NZ" sz="1600" b="1" dirty="0">
                    <a:solidFill>
                      <a:prstClr val="black"/>
                    </a:solidFill>
                  </a:rPr>
                  <a:t>Cited </a:t>
                </a:r>
                <a:r>
                  <a:rPr lang="en-NZ" sz="1600" b="1" dirty="0" smtClean="0">
                    <a:solidFill>
                      <a:prstClr val="black"/>
                    </a:solidFill>
                  </a:rPr>
                  <a:t>Standards</a:t>
                </a:r>
                <a:endParaRPr lang="en-NZ" sz="1600" b="1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2" name="Rectangle 21"/>
              <p:cNvSpPr/>
              <p:nvPr/>
            </p:nvSpPr>
            <p:spPr bwMode="auto">
              <a:xfrm>
                <a:off x="3875088" y="3460750"/>
                <a:ext cx="2746375" cy="88265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eaLnBrk="0" hangingPunct="0">
                  <a:defRPr/>
                </a:pPr>
                <a:r>
                  <a:rPr lang="en-NZ" sz="1700" b="1" dirty="0">
                    <a:solidFill>
                      <a:prstClr val="black"/>
                    </a:solidFill>
                  </a:rPr>
                  <a:t>Acceptable Solutions</a:t>
                </a:r>
              </a:p>
              <a:p>
                <a:pPr eaLnBrk="0" hangingPunct="0">
                  <a:defRPr/>
                </a:pPr>
                <a:r>
                  <a:rPr lang="en-NZ" sz="1700" b="1" dirty="0">
                    <a:solidFill>
                      <a:prstClr val="black"/>
                    </a:solidFill>
                  </a:rPr>
                  <a:t>Verification </a:t>
                </a:r>
                <a:r>
                  <a:rPr lang="en-NZ" sz="1700" b="1" dirty="0" smtClean="0">
                    <a:solidFill>
                      <a:prstClr val="black"/>
                    </a:solidFill>
                  </a:rPr>
                  <a:t>Methods</a:t>
                </a:r>
              </a:p>
              <a:p>
                <a:pPr eaLnBrk="0" hangingPunct="0">
                  <a:defRPr/>
                </a:pPr>
                <a:r>
                  <a:rPr lang="en-NZ" sz="1700" b="1" dirty="0" smtClean="0">
                    <a:solidFill>
                      <a:prstClr val="black"/>
                    </a:solidFill>
                  </a:rPr>
                  <a:t>Product Certification</a:t>
                </a:r>
                <a:endParaRPr lang="en-NZ" sz="1700" b="1" dirty="0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20" name="Round Single Corner Rectangle 19"/>
            <p:cNvSpPr/>
            <p:nvPr/>
          </p:nvSpPr>
          <p:spPr bwMode="auto">
            <a:xfrm>
              <a:off x="3886200" y="3514725"/>
              <a:ext cx="3228975" cy="1746250"/>
            </a:xfrm>
            <a:prstGeom prst="round1Rect">
              <a:avLst/>
            </a:prstGeom>
            <a:noFill/>
            <a:ln w="38100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eaLnBrk="0" hangingPunct="0">
                <a:defRPr/>
              </a:pPr>
              <a:r>
                <a:rPr lang="en-NZ" b="1">
                  <a:solidFill>
                    <a:srgbClr val="FF0000"/>
                  </a:solidFill>
                  <a:cs typeface="Arial" charset="0"/>
                </a:rPr>
                <a:t>                                         </a:t>
              </a:r>
            </a:p>
          </p:txBody>
        </p:sp>
      </p:grpSp>
      <p:grpSp>
        <p:nvGrpSpPr>
          <p:cNvPr id="5" name="Group 13"/>
          <p:cNvGrpSpPr>
            <a:grpSpLocks/>
          </p:cNvGrpSpPr>
          <p:nvPr/>
        </p:nvGrpSpPr>
        <p:grpSpPr bwMode="auto">
          <a:xfrm>
            <a:off x="-753487" y="4611772"/>
            <a:ext cx="3381375" cy="1782762"/>
            <a:chOff x="539750" y="3478213"/>
            <a:chExt cx="3381375" cy="1782762"/>
          </a:xfrm>
        </p:grpSpPr>
        <p:sp>
          <p:nvSpPr>
            <p:cNvPr id="25" name="Rectangle 24"/>
            <p:cNvSpPr/>
            <p:nvPr/>
          </p:nvSpPr>
          <p:spPr bwMode="auto">
            <a:xfrm>
              <a:off x="998538" y="4279900"/>
              <a:ext cx="2779712" cy="44132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r>
                <a:rPr lang="en-NZ" sz="1600" b="1" dirty="0">
                  <a:solidFill>
                    <a:prstClr val="black"/>
                  </a:solidFill>
                </a:rPr>
                <a:t>Standards</a:t>
              </a: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1260475" y="3478213"/>
              <a:ext cx="2660650" cy="8826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r>
                <a:rPr lang="en-NZ" sz="1700" b="1" dirty="0">
                  <a:solidFill>
                    <a:prstClr val="black"/>
                  </a:solidFill>
                </a:rPr>
                <a:t>MBIE </a:t>
              </a:r>
              <a:r>
                <a:rPr lang="en-NZ" sz="1700" b="1" dirty="0" smtClean="0">
                  <a:solidFill>
                    <a:prstClr val="black"/>
                  </a:solidFill>
                </a:rPr>
                <a:t>Guidance</a:t>
              </a:r>
              <a:endParaRPr lang="en-NZ" sz="1700" b="1" dirty="0">
                <a:solidFill>
                  <a:prstClr val="black"/>
                </a:solidFill>
              </a:endParaRPr>
            </a:p>
            <a:p>
              <a:pPr algn="ctr" eaLnBrk="0" hangingPunct="0">
                <a:defRPr/>
              </a:pPr>
              <a:r>
                <a:rPr lang="en-NZ" sz="1700" b="1" dirty="0" smtClean="0">
                  <a:solidFill>
                    <a:prstClr val="black"/>
                  </a:solidFill>
                </a:rPr>
                <a:t>other </a:t>
              </a:r>
              <a:r>
                <a:rPr lang="en-NZ" sz="1700" b="1" dirty="0">
                  <a:solidFill>
                    <a:prstClr val="black"/>
                  </a:solidFill>
                </a:rPr>
                <a:t>specific design</a:t>
              </a:r>
            </a:p>
          </p:txBody>
        </p:sp>
        <p:sp>
          <p:nvSpPr>
            <p:cNvPr id="28" name="Round Single Corner Rectangle 27"/>
            <p:cNvSpPr/>
            <p:nvPr/>
          </p:nvSpPr>
          <p:spPr bwMode="auto">
            <a:xfrm flipH="1">
              <a:off x="539750" y="3543300"/>
              <a:ext cx="3260725" cy="1717675"/>
            </a:xfrm>
            <a:prstGeom prst="round1Rect">
              <a:avLst/>
            </a:prstGeom>
            <a:noFill/>
            <a:ln w="38100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eaLnBrk="0" hangingPunct="0">
                <a:defRPr/>
              </a:pPr>
              <a:r>
                <a:rPr lang="en-NZ" b="1">
                  <a:solidFill>
                    <a:srgbClr val="FF0000"/>
                  </a:solidFill>
                  <a:cs typeface="Arial" charset="0"/>
                </a:rPr>
                <a:t>                                         </a:t>
              </a:r>
            </a:p>
          </p:txBody>
        </p:sp>
      </p:grpSp>
      <p:sp>
        <p:nvSpPr>
          <p:cNvPr id="31" name="TextBox 5"/>
          <p:cNvSpPr txBox="1">
            <a:spLocks noChangeArrowheads="1"/>
          </p:cNvSpPr>
          <p:nvPr/>
        </p:nvSpPr>
        <p:spPr bwMode="auto">
          <a:xfrm>
            <a:off x="1117609" y="3792622"/>
            <a:ext cx="322262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ctr"/>
            <a:r>
              <a:rPr lang="en-NZ" altLang="en-US" sz="2000" dirty="0">
                <a:solidFill>
                  <a:schemeClr val="bg1"/>
                </a:solidFill>
              </a:rPr>
              <a:t>b</a:t>
            </a:r>
            <a:r>
              <a:rPr lang="en-NZ" altLang="en-US" sz="2000" dirty="0" smtClean="0">
                <a:solidFill>
                  <a:schemeClr val="bg1"/>
                </a:solidFill>
              </a:rPr>
              <a:t>uilding regulations</a:t>
            </a:r>
            <a:endParaRPr lang="en-NZ" altLang="en-US" sz="2000" dirty="0">
              <a:solidFill>
                <a:schemeClr val="bg1"/>
              </a:solidFill>
            </a:endParaRPr>
          </a:p>
        </p:txBody>
      </p:sp>
      <p:sp>
        <p:nvSpPr>
          <p:cNvPr id="30" name="Oval 29"/>
          <p:cNvSpPr/>
          <p:nvPr/>
        </p:nvSpPr>
        <p:spPr>
          <a:xfrm>
            <a:off x="1554471" y="4088674"/>
            <a:ext cx="2090057" cy="561703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34" name="Content Placeholder 1"/>
          <p:cNvSpPr>
            <a:spLocks noGrp="1"/>
          </p:cNvSpPr>
          <p:nvPr>
            <p:ph idx="1"/>
          </p:nvPr>
        </p:nvSpPr>
        <p:spPr>
          <a:xfrm>
            <a:off x="3801290" y="1022171"/>
            <a:ext cx="5342709" cy="1525086"/>
          </a:xfrm>
        </p:spPr>
        <p:txBody>
          <a:bodyPr/>
          <a:lstStyle/>
          <a:p>
            <a:pPr>
              <a:buNone/>
            </a:pPr>
            <a:r>
              <a:rPr lang="en-NZ" b="1" dirty="0" smtClean="0"/>
              <a:t>Functional requirement</a:t>
            </a:r>
            <a:endParaRPr lang="en-NZ" dirty="0" smtClean="0"/>
          </a:p>
          <a:p>
            <a:pPr marL="0" indent="0">
              <a:buNone/>
            </a:pPr>
            <a:r>
              <a:rPr lang="en-NZ" b="1" dirty="0" smtClean="0"/>
              <a:t>B1.2</a:t>
            </a:r>
            <a:r>
              <a:rPr lang="en-NZ" dirty="0" smtClean="0"/>
              <a:t>  </a:t>
            </a:r>
            <a:r>
              <a:rPr lang="en-NZ" i="1" dirty="0" smtClean="0"/>
              <a:t>Buildings</a:t>
            </a:r>
            <a:r>
              <a:rPr lang="en-NZ" dirty="0" smtClean="0"/>
              <a:t>, </a:t>
            </a:r>
            <a:r>
              <a:rPr lang="en-NZ" i="1" dirty="0" smtClean="0"/>
              <a:t>building elements</a:t>
            </a:r>
            <a:r>
              <a:rPr lang="en-NZ" dirty="0" smtClean="0"/>
              <a:t> and </a:t>
            </a:r>
            <a:r>
              <a:rPr lang="en-NZ" i="1" dirty="0" err="1" smtClean="0"/>
              <a:t>sitework</a:t>
            </a:r>
            <a:r>
              <a:rPr lang="en-NZ" dirty="0" smtClean="0"/>
              <a:t> shall withstand the combination of loads that they are likely to experience during </a:t>
            </a:r>
            <a:r>
              <a:rPr lang="en-NZ" i="1" dirty="0" smtClean="0"/>
              <a:t>construction</a:t>
            </a:r>
            <a:r>
              <a:rPr lang="en-NZ" dirty="0" smtClean="0"/>
              <a:t> or </a:t>
            </a:r>
            <a:r>
              <a:rPr lang="en-NZ" i="1" dirty="0" smtClean="0"/>
              <a:t>alteration</a:t>
            </a:r>
            <a:r>
              <a:rPr lang="en-NZ" dirty="0" smtClean="0"/>
              <a:t> and throughout their lives</a:t>
            </a:r>
            <a:r>
              <a:rPr lang="en-NZ" dirty="0" smtClean="0"/>
              <a:t>.</a:t>
            </a:r>
          </a:p>
        </p:txBody>
      </p:sp>
      <p:sp>
        <p:nvSpPr>
          <p:cNvPr id="24" name="Content Placeholder 1"/>
          <p:cNvSpPr txBox="1">
            <a:spLocks/>
          </p:cNvSpPr>
          <p:nvPr/>
        </p:nvSpPr>
        <p:spPr bwMode="auto">
          <a:xfrm>
            <a:off x="4976949" y="2742116"/>
            <a:ext cx="4167051" cy="2456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NZ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Performance</a:t>
            </a:r>
            <a:endParaRPr kumimoji="0" lang="en-NZ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NZ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B1.3.1</a:t>
            </a:r>
            <a:r>
              <a:rPr kumimoji="0" lang="en-N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r>
              <a:rPr kumimoji="0" lang="en-NZ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Buildings</a:t>
            </a:r>
            <a:r>
              <a:rPr kumimoji="0" lang="en-N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NZ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building elements</a:t>
            </a:r>
            <a:r>
              <a:rPr kumimoji="0" lang="en-N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 </a:t>
            </a:r>
            <a:r>
              <a:rPr kumimoji="0" lang="en-NZ" sz="20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sitework</a:t>
            </a:r>
            <a:r>
              <a:rPr kumimoji="0" lang="en-N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shall have a low probability of rupturing, becoming unstable, losing equilibrium, or collapsing during </a:t>
            </a:r>
            <a:r>
              <a:rPr kumimoji="0" lang="en-NZ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construction</a:t>
            </a:r>
            <a:r>
              <a:rPr kumimoji="0" lang="en-N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or </a:t>
            </a:r>
            <a:r>
              <a:rPr kumimoji="0" lang="en-NZ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alteration</a:t>
            </a:r>
            <a:r>
              <a:rPr kumimoji="0" lang="en-N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 throughout their lives.</a:t>
            </a: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NZ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375730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570594" y="1162050"/>
            <a:ext cx="4422321" cy="914791"/>
          </a:xfrm>
        </p:spPr>
        <p:txBody>
          <a:bodyPr/>
          <a:lstStyle/>
          <a:p>
            <a:r>
              <a:rPr lang="en-NZ" altLang="en-US" dirty="0" smtClean="0"/>
              <a:t>Standards</a:t>
            </a:r>
            <a:endParaRPr lang="en-NZ" alt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607B31-5DC9-44C7-8F26-47B17E3D1C13}" type="slidenum">
              <a:rPr lang="en-NZ" smtClean="0"/>
              <a:pPr>
                <a:defRPr/>
              </a:pPr>
              <a:t>5</a:t>
            </a:fld>
            <a:endParaRPr lang="en-NZ" dirty="0"/>
          </a:p>
        </p:txBody>
      </p:sp>
      <p:sp>
        <p:nvSpPr>
          <p:cNvPr id="7" name="Right Triangle 6"/>
          <p:cNvSpPr/>
          <p:nvPr/>
        </p:nvSpPr>
        <p:spPr bwMode="auto">
          <a:xfrm>
            <a:off x="2615416" y="2508334"/>
            <a:ext cx="3271837" cy="3330575"/>
          </a:xfrm>
          <a:prstGeom prst="rtTriangl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eaLnBrk="0" hangingPunct="0">
              <a:defRPr/>
            </a:pPr>
            <a:endParaRPr lang="en-NZ">
              <a:solidFill>
                <a:srgbClr val="000000"/>
              </a:solidFill>
              <a:cs typeface="Arial" charset="0"/>
            </a:endParaRPr>
          </a:p>
          <a:p>
            <a:pPr eaLnBrk="0" hangingPunct="0">
              <a:defRPr/>
            </a:pPr>
            <a:endParaRPr lang="en-NZ">
              <a:solidFill>
                <a:srgbClr val="000000"/>
              </a:solidFill>
              <a:cs typeface="Arial" charset="0"/>
            </a:endParaRPr>
          </a:p>
          <a:p>
            <a:pPr eaLnBrk="0" hangingPunct="0">
              <a:defRPr/>
            </a:pPr>
            <a:endParaRPr lang="en-NZ">
              <a:solidFill>
                <a:srgbClr val="000000"/>
              </a:solidFill>
              <a:cs typeface="Arial" charset="0"/>
            </a:endParaRPr>
          </a:p>
          <a:p>
            <a:pPr eaLnBrk="0" hangingPunct="0">
              <a:defRPr/>
            </a:pPr>
            <a:endParaRPr lang="en-NZ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Right Triangle 7"/>
          <p:cNvSpPr/>
          <p:nvPr/>
        </p:nvSpPr>
        <p:spPr bwMode="auto">
          <a:xfrm flipH="1">
            <a:off x="-661184" y="2535322"/>
            <a:ext cx="3271837" cy="3303587"/>
          </a:xfrm>
          <a:prstGeom prst="rt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0" hangingPunct="0">
              <a:defRPr/>
            </a:pPr>
            <a:endParaRPr lang="en-NZ">
              <a:solidFill>
                <a:srgbClr val="FFFFFF"/>
              </a:solidFill>
              <a:cs typeface="Arial" charset="0"/>
            </a:endParaRPr>
          </a:p>
          <a:p>
            <a:pPr eaLnBrk="0" hangingPunct="0">
              <a:defRPr/>
            </a:pPr>
            <a:endParaRPr lang="en-NZ">
              <a:solidFill>
                <a:srgbClr val="FFFFFF"/>
              </a:solidFill>
              <a:cs typeface="Arial" charset="0"/>
            </a:endParaRPr>
          </a:p>
          <a:p>
            <a:pPr eaLnBrk="0" hangingPunct="0">
              <a:defRPr/>
            </a:pPr>
            <a:endParaRPr lang="en-NZ">
              <a:solidFill>
                <a:srgbClr val="FFFFFF"/>
              </a:solidFill>
              <a:cs typeface="Arial" charset="0"/>
            </a:endParaRPr>
          </a:p>
          <a:p>
            <a:pPr eaLnBrk="0" hangingPunct="0">
              <a:defRPr/>
            </a:pPr>
            <a:endParaRPr lang="en-NZ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9" name="Right Triangle 8"/>
          <p:cNvSpPr/>
          <p:nvPr/>
        </p:nvSpPr>
        <p:spPr bwMode="auto">
          <a:xfrm>
            <a:off x="2615416" y="2525797"/>
            <a:ext cx="2844800" cy="2884487"/>
          </a:xfrm>
          <a:prstGeom prst="rtTriangl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0" hangingPunct="0">
              <a:defRPr/>
            </a:pPr>
            <a:r>
              <a:rPr lang="en-NZ" b="1">
                <a:solidFill>
                  <a:srgbClr val="FFFFFF"/>
                </a:solidFill>
                <a:cs typeface="Arial" charset="0"/>
              </a:rPr>
              <a:t/>
            </a:r>
            <a:br>
              <a:rPr lang="en-NZ" b="1">
                <a:solidFill>
                  <a:srgbClr val="FFFFFF"/>
                </a:solidFill>
                <a:cs typeface="Arial" charset="0"/>
              </a:rPr>
            </a:br>
            <a:endParaRPr lang="en-NZ" sz="1800" b="1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0" name="Right Triangle 9"/>
          <p:cNvSpPr/>
          <p:nvPr/>
        </p:nvSpPr>
        <p:spPr bwMode="auto">
          <a:xfrm flipH="1">
            <a:off x="-229384" y="2530559"/>
            <a:ext cx="2844800" cy="2881313"/>
          </a:xfrm>
          <a:prstGeom prst="rt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0" hangingPunct="0">
              <a:defRPr/>
            </a:pPr>
            <a:endParaRPr lang="en-NZ" b="1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1" name="Isosceles Triangle 10"/>
          <p:cNvSpPr/>
          <p:nvPr/>
        </p:nvSpPr>
        <p:spPr bwMode="auto">
          <a:xfrm>
            <a:off x="535791" y="2568659"/>
            <a:ext cx="4176712" cy="2043113"/>
          </a:xfrm>
          <a:prstGeom prst="triangle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0" hangingPunct="0">
              <a:defRPr/>
            </a:pPr>
            <a:endParaRPr lang="en-NZ" b="1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2" name="Isosceles Triangle 11"/>
          <p:cNvSpPr/>
          <p:nvPr/>
        </p:nvSpPr>
        <p:spPr bwMode="auto">
          <a:xfrm>
            <a:off x="1366053" y="2508334"/>
            <a:ext cx="2520950" cy="1295400"/>
          </a:xfrm>
          <a:prstGeom prst="triangle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NZ" sz="1900" b="1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6" name="TextBox 5"/>
          <p:cNvSpPr txBox="1">
            <a:spLocks noChangeArrowheads="1"/>
          </p:cNvSpPr>
          <p:nvPr/>
        </p:nvSpPr>
        <p:spPr bwMode="auto">
          <a:xfrm>
            <a:off x="1002516" y="4146861"/>
            <a:ext cx="322262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ctr"/>
            <a:r>
              <a:rPr lang="en-NZ" altLang="en-US" sz="2000" dirty="0">
                <a:solidFill>
                  <a:schemeClr val="bg1"/>
                </a:solidFill>
              </a:rPr>
              <a:t>Building Code</a:t>
            </a:r>
          </a:p>
        </p:txBody>
      </p:sp>
      <p:sp>
        <p:nvSpPr>
          <p:cNvPr id="17" name="TextBox 30"/>
          <p:cNvSpPr txBox="1">
            <a:spLocks noChangeArrowheads="1"/>
          </p:cNvSpPr>
          <p:nvPr/>
        </p:nvSpPr>
        <p:spPr bwMode="auto">
          <a:xfrm>
            <a:off x="1588303" y="3086184"/>
            <a:ext cx="207645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ctr"/>
            <a:r>
              <a:rPr lang="en-NZ" altLang="en-US" sz="2000" dirty="0">
                <a:solidFill>
                  <a:schemeClr val="bg1"/>
                </a:solidFill>
              </a:rPr>
              <a:t>Building </a:t>
            </a:r>
          </a:p>
          <a:p>
            <a:pPr algn="ctr"/>
            <a:r>
              <a:rPr lang="en-NZ" altLang="en-US" sz="2000" dirty="0">
                <a:solidFill>
                  <a:schemeClr val="bg1"/>
                </a:solidFill>
              </a:rPr>
              <a:t>Act</a:t>
            </a:r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2485013" y="4594309"/>
            <a:ext cx="3336925" cy="1858748"/>
            <a:chOff x="3778250" y="3460750"/>
            <a:chExt cx="3336925" cy="1800225"/>
          </a:xfrm>
        </p:grpSpPr>
        <p:grpSp>
          <p:nvGrpSpPr>
            <p:cNvPr id="4" name="Group 8"/>
            <p:cNvGrpSpPr>
              <a:grpSpLocks/>
            </p:cNvGrpSpPr>
            <p:nvPr/>
          </p:nvGrpSpPr>
          <p:grpSpPr bwMode="auto">
            <a:xfrm>
              <a:off x="3778250" y="3460750"/>
              <a:ext cx="3267075" cy="1260475"/>
              <a:chOff x="3778250" y="3460750"/>
              <a:chExt cx="3267075" cy="1260475"/>
            </a:xfrm>
          </p:grpSpPr>
          <p:sp>
            <p:nvSpPr>
              <p:cNvPr id="21" name="Rectangle 20"/>
              <p:cNvSpPr/>
              <p:nvPr/>
            </p:nvSpPr>
            <p:spPr bwMode="auto">
              <a:xfrm>
                <a:off x="3778250" y="4279900"/>
                <a:ext cx="3267075" cy="441325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r>
                  <a:rPr lang="en-NZ" sz="1600" b="1" dirty="0">
                    <a:solidFill>
                      <a:prstClr val="black"/>
                    </a:solidFill>
                  </a:rPr>
                  <a:t>Cited </a:t>
                </a:r>
                <a:r>
                  <a:rPr lang="en-NZ" sz="1600" b="1" dirty="0" smtClean="0">
                    <a:solidFill>
                      <a:prstClr val="black"/>
                    </a:solidFill>
                  </a:rPr>
                  <a:t>Standards</a:t>
                </a:r>
                <a:endParaRPr lang="en-NZ" sz="1600" b="1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2" name="Rectangle 21"/>
              <p:cNvSpPr/>
              <p:nvPr/>
            </p:nvSpPr>
            <p:spPr bwMode="auto">
              <a:xfrm>
                <a:off x="3875088" y="3460750"/>
                <a:ext cx="2746375" cy="88265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eaLnBrk="0" hangingPunct="0">
                  <a:defRPr/>
                </a:pPr>
                <a:r>
                  <a:rPr lang="en-NZ" sz="1700" b="1" dirty="0">
                    <a:solidFill>
                      <a:prstClr val="black"/>
                    </a:solidFill>
                  </a:rPr>
                  <a:t>Acceptable Solutions</a:t>
                </a:r>
              </a:p>
              <a:p>
                <a:pPr eaLnBrk="0" hangingPunct="0">
                  <a:defRPr/>
                </a:pPr>
                <a:r>
                  <a:rPr lang="en-NZ" sz="1700" b="1" dirty="0">
                    <a:solidFill>
                      <a:prstClr val="black"/>
                    </a:solidFill>
                  </a:rPr>
                  <a:t>Verification </a:t>
                </a:r>
                <a:r>
                  <a:rPr lang="en-NZ" sz="1700" b="1" dirty="0" smtClean="0">
                    <a:solidFill>
                      <a:prstClr val="black"/>
                    </a:solidFill>
                  </a:rPr>
                  <a:t>Methods</a:t>
                </a:r>
              </a:p>
              <a:p>
                <a:pPr eaLnBrk="0" hangingPunct="0">
                  <a:defRPr/>
                </a:pPr>
                <a:r>
                  <a:rPr lang="en-NZ" sz="1700" b="1" dirty="0" smtClean="0">
                    <a:solidFill>
                      <a:prstClr val="black"/>
                    </a:solidFill>
                  </a:rPr>
                  <a:t>Product Certification</a:t>
                </a:r>
                <a:endParaRPr lang="en-NZ" sz="1700" b="1" dirty="0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20" name="Round Single Corner Rectangle 19"/>
            <p:cNvSpPr/>
            <p:nvPr/>
          </p:nvSpPr>
          <p:spPr bwMode="auto">
            <a:xfrm>
              <a:off x="3886200" y="3514725"/>
              <a:ext cx="3228975" cy="1746250"/>
            </a:xfrm>
            <a:prstGeom prst="round1Rect">
              <a:avLst/>
            </a:prstGeom>
            <a:noFill/>
            <a:ln w="38100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eaLnBrk="0" hangingPunct="0">
                <a:defRPr/>
              </a:pPr>
              <a:r>
                <a:rPr lang="en-NZ" b="1">
                  <a:solidFill>
                    <a:srgbClr val="FF0000"/>
                  </a:solidFill>
                  <a:cs typeface="Arial" charset="0"/>
                </a:rPr>
                <a:t>                                         </a:t>
              </a:r>
            </a:p>
          </p:txBody>
        </p:sp>
      </p:grpSp>
      <p:grpSp>
        <p:nvGrpSpPr>
          <p:cNvPr id="5" name="Group 13"/>
          <p:cNvGrpSpPr>
            <a:grpSpLocks/>
          </p:cNvGrpSpPr>
          <p:nvPr/>
        </p:nvGrpSpPr>
        <p:grpSpPr bwMode="auto">
          <a:xfrm>
            <a:off x="-753487" y="4611772"/>
            <a:ext cx="3381375" cy="1782762"/>
            <a:chOff x="539750" y="3478213"/>
            <a:chExt cx="3381375" cy="1782762"/>
          </a:xfrm>
        </p:grpSpPr>
        <p:sp>
          <p:nvSpPr>
            <p:cNvPr id="25" name="Rectangle 24"/>
            <p:cNvSpPr/>
            <p:nvPr/>
          </p:nvSpPr>
          <p:spPr bwMode="auto">
            <a:xfrm>
              <a:off x="998538" y="4279900"/>
              <a:ext cx="2779712" cy="44132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r>
                <a:rPr lang="en-NZ" sz="1600" b="1" dirty="0">
                  <a:solidFill>
                    <a:prstClr val="black"/>
                  </a:solidFill>
                </a:rPr>
                <a:t>Standards</a:t>
              </a: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1260475" y="3478213"/>
              <a:ext cx="2660650" cy="8826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r>
                <a:rPr lang="en-NZ" sz="1700" b="1" dirty="0">
                  <a:solidFill>
                    <a:prstClr val="black"/>
                  </a:solidFill>
                </a:rPr>
                <a:t>MBIE </a:t>
              </a:r>
              <a:r>
                <a:rPr lang="en-NZ" sz="1700" b="1" dirty="0" smtClean="0">
                  <a:solidFill>
                    <a:prstClr val="black"/>
                  </a:solidFill>
                </a:rPr>
                <a:t>Guidance</a:t>
              </a:r>
              <a:endParaRPr lang="en-NZ" sz="1700" b="1" dirty="0">
                <a:solidFill>
                  <a:prstClr val="black"/>
                </a:solidFill>
              </a:endParaRPr>
            </a:p>
            <a:p>
              <a:pPr algn="ctr" eaLnBrk="0" hangingPunct="0">
                <a:defRPr/>
              </a:pPr>
              <a:r>
                <a:rPr lang="en-NZ" sz="1700" b="1" dirty="0" smtClean="0">
                  <a:solidFill>
                    <a:prstClr val="black"/>
                  </a:solidFill>
                </a:rPr>
                <a:t>other </a:t>
              </a:r>
              <a:r>
                <a:rPr lang="en-NZ" sz="1700" b="1" dirty="0">
                  <a:solidFill>
                    <a:prstClr val="black"/>
                  </a:solidFill>
                </a:rPr>
                <a:t>specific design</a:t>
              </a:r>
            </a:p>
          </p:txBody>
        </p:sp>
        <p:sp>
          <p:nvSpPr>
            <p:cNvPr id="28" name="Round Single Corner Rectangle 27"/>
            <p:cNvSpPr/>
            <p:nvPr/>
          </p:nvSpPr>
          <p:spPr bwMode="auto">
            <a:xfrm flipH="1">
              <a:off x="539750" y="3543300"/>
              <a:ext cx="3260725" cy="1717675"/>
            </a:xfrm>
            <a:prstGeom prst="round1Rect">
              <a:avLst/>
            </a:prstGeom>
            <a:noFill/>
            <a:ln w="38100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eaLnBrk="0" hangingPunct="0">
                <a:defRPr/>
              </a:pPr>
              <a:r>
                <a:rPr lang="en-NZ" b="1">
                  <a:solidFill>
                    <a:srgbClr val="FF0000"/>
                  </a:solidFill>
                  <a:cs typeface="Arial" charset="0"/>
                </a:rPr>
                <a:t>                                         </a:t>
              </a:r>
            </a:p>
          </p:txBody>
        </p:sp>
      </p:grpSp>
      <p:sp>
        <p:nvSpPr>
          <p:cNvPr id="31" name="TextBox 5"/>
          <p:cNvSpPr txBox="1">
            <a:spLocks noChangeArrowheads="1"/>
          </p:cNvSpPr>
          <p:nvPr/>
        </p:nvSpPr>
        <p:spPr bwMode="auto">
          <a:xfrm>
            <a:off x="1117609" y="3792622"/>
            <a:ext cx="322262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ctr"/>
            <a:r>
              <a:rPr lang="en-NZ" altLang="en-US" sz="2000" dirty="0">
                <a:solidFill>
                  <a:schemeClr val="bg1"/>
                </a:solidFill>
              </a:rPr>
              <a:t>b</a:t>
            </a:r>
            <a:r>
              <a:rPr lang="en-NZ" altLang="en-US" sz="2000" dirty="0" smtClean="0">
                <a:solidFill>
                  <a:schemeClr val="bg1"/>
                </a:solidFill>
              </a:rPr>
              <a:t>uilding regulations</a:t>
            </a:r>
            <a:endParaRPr lang="en-NZ" altLang="en-US" sz="2000" dirty="0">
              <a:solidFill>
                <a:schemeClr val="bg1"/>
              </a:solidFill>
            </a:endParaRPr>
          </a:p>
        </p:txBody>
      </p:sp>
      <p:sp>
        <p:nvSpPr>
          <p:cNvPr id="30" name="Oval 29"/>
          <p:cNvSpPr/>
          <p:nvPr/>
        </p:nvSpPr>
        <p:spPr>
          <a:xfrm>
            <a:off x="2011680" y="4506686"/>
            <a:ext cx="3474720" cy="1528354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4" name="Content Placeholder 1"/>
          <p:cNvSpPr txBox="1">
            <a:spLocks/>
          </p:cNvSpPr>
          <p:nvPr/>
        </p:nvSpPr>
        <p:spPr bwMode="auto">
          <a:xfrm>
            <a:off x="5143210" y="1358640"/>
            <a:ext cx="2670760" cy="331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N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NZS</a:t>
            </a:r>
            <a:r>
              <a:rPr kumimoji="0" lang="en-NZ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1170.5</a:t>
            </a: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NZ" sz="2000" baseline="0" dirty="0" smtClean="0">
                <a:latin typeface="+mn-lt"/>
                <a:cs typeface="+mn-cs"/>
              </a:rPr>
              <a:t>NZS</a:t>
            </a:r>
            <a:r>
              <a:rPr lang="en-NZ" sz="2000" dirty="0" smtClean="0">
                <a:latin typeface="+mn-lt"/>
                <a:cs typeface="+mn-cs"/>
              </a:rPr>
              <a:t> 4219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pt-BR" sz="2000" dirty="0" smtClean="0">
                <a:latin typeface="+mn-lt"/>
                <a:cs typeface="+mn-cs"/>
              </a:rPr>
              <a:t>NZS 4541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pt-BR" sz="2000" dirty="0" smtClean="0">
                <a:latin typeface="+mn-lt"/>
                <a:cs typeface="+mn-cs"/>
              </a:rPr>
              <a:t>NZS 4510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endParaRPr lang="pt-BR" sz="2000" dirty="0" smtClean="0">
              <a:latin typeface="+mn-lt"/>
              <a:cs typeface="+mn-cs"/>
            </a:endParaRP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pt-BR" sz="2000" dirty="0" smtClean="0">
                <a:latin typeface="+mn-lt"/>
                <a:cs typeface="+mn-cs"/>
              </a:rPr>
              <a:t>AS/NZS 2785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kumimoji="0" lang="pt-B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NZS 4104</a:t>
            </a:r>
            <a:endParaRPr kumimoji="0" lang="en-NZ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NZ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375730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altLang="en-US" dirty="0" smtClean="0"/>
              <a:t>Problems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NZ" dirty="0"/>
              <a:t>p</a:t>
            </a:r>
            <a:r>
              <a:rPr lang="en-NZ" dirty="0" smtClean="0"/>
              <a:t>oor seismic performance of NSE</a:t>
            </a:r>
          </a:p>
          <a:p>
            <a:pPr marL="0" indent="0">
              <a:buNone/>
            </a:pPr>
            <a:endParaRPr lang="en-NZ" dirty="0" smtClean="0"/>
          </a:p>
          <a:p>
            <a:r>
              <a:rPr lang="en-NZ" dirty="0"/>
              <a:t>NSE design and construction can be poorly coordinated</a:t>
            </a:r>
          </a:p>
          <a:p>
            <a:r>
              <a:rPr lang="en-NZ" dirty="0"/>
              <a:t>responsibilities for NSE can be poorly defined / understood</a:t>
            </a:r>
          </a:p>
          <a:p>
            <a:r>
              <a:rPr lang="en-NZ" dirty="0"/>
              <a:t>design and construction can be misaligned with consent process</a:t>
            </a:r>
          </a:p>
          <a:p>
            <a:r>
              <a:rPr lang="en-NZ" dirty="0" smtClean="0"/>
              <a:t>uncertainty </a:t>
            </a:r>
            <a:r>
              <a:rPr lang="en-NZ" dirty="0"/>
              <a:t>about required seismic performance of NSE</a:t>
            </a:r>
          </a:p>
          <a:p>
            <a:endParaRPr lang="en-NZ" dirty="0"/>
          </a:p>
          <a:p>
            <a:endParaRPr lang="en-NZ" dirty="0" smtClean="0"/>
          </a:p>
          <a:p>
            <a:endParaRPr lang="en-NZ" dirty="0"/>
          </a:p>
          <a:p>
            <a:endParaRPr lang="en-NZ" dirty="0" smtClean="0"/>
          </a:p>
          <a:p>
            <a:endParaRPr lang="en-NZ" dirty="0" smtClean="0"/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607B31-5DC9-44C7-8F26-47B17E3D1C13}" type="slidenum">
              <a:rPr lang="en-NZ" smtClean="0"/>
              <a:pPr>
                <a:defRPr/>
              </a:pPr>
              <a:t>6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xmlns="" val="5385390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altLang="en-US" dirty="0" smtClean="0"/>
              <a:t>Project </a:t>
            </a:r>
            <a:r>
              <a:rPr lang="en-NZ" altLang="en-US" dirty="0" smtClean="0"/>
              <a:t>objectives</a:t>
            </a:r>
            <a:endParaRPr lang="en-NZ" altLang="en-US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NZ" dirty="0"/>
              <a:t>i</a:t>
            </a:r>
            <a:r>
              <a:rPr lang="en-NZ" dirty="0" smtClean="0"/>
              <a:t>mprove the seismic performance of NSE</a:t>
            </a:r>
          </a:p>
          <a:p>
            <a:pPr marL="0" indent="0">
              <a:buNone/>
            </a:pPr>
            <a:endParaRPr lang="en-NZ" dirty="0" smtClean="0"/>
          </a:p>
          <a:p>
            <a:r>
              <a:rPr lang="en-NZ" dirty="0" smtClean="0"/>
              <a:t>clarify seismic requirements for NSE in new and existing buildings</a:t>
            </a:r>
          </a:p>
          <a:p>
            <a:r>
              <a:rPr lang="en-NZ" dirty="0" smtClean="0"/>
              <a:t>revise relevant design Standards</a:t>
            </a:r>
          </a:p>
          <a:p>
            <a:r>
              <a:rPr lang="en-NZ" dirty="0"/>
              <a:t>p</a:t>
            </a:r>
            <a:r>
              <a:rPr lang="en-NZ" dirty="0" smtClean="0"/>
              <a:t>rovide guidance on building consent processes, documentation and construction monitoring</a:t>
            </a:r>
          </a:p>
          <a:p>
            <a:r>
              <a:rPr lang="en-NZ" dirty="0"/>
              <a:t>i</a:t>
            </a:r>
            <a:r>
              <a:rPr lang="en-NZ" dirty="0" smtClean="0"/>
              <a:t>mprove awareness and understanding of seismic requirements for NSE </a:t>
            </a:r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607B31-5DC9-44C7-8F26-47B17E3D1C13}" type="slidenum">
              <a:rPr lang="en-NZ" smtClean="0"/>
              <a:pPr>
                <a:defRPr/>
              </a:pPr>
              <a:t>7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xmlns="" val="5871276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altLang="en-US" dirty="0" smtClean="0"/>
              <a:t>Project plan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2362071" y="2338488"/>
            <a:ext cx="755" cy="3473837"/>
          </a:xfrm>
          <a:prstGeom prst="line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842252" y="1969156"/>
            <a:ext cx="1041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 smtClean="0">
                <a:solidFill>
                  <a:schemeClr val="tx2"/>
                </a:solidFill>
              </a:rPr>
              <a:t>Jan 2016</a:t>
            </a:r>
            <a:endParaRPr lang="en-NZ" dirty="0">
              <a:solidFill>
                <a:schemeClr val="tx2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4668103" y="2346040"/>
            <a:ext cx="0" cy="3466285"/>
          </a:xfrm>
          <a:prstGeom prst="line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177339" y="1976708"/>
            <a:ext cx="10427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 smtClean="0">
                <a:solidFill>
                  <a:schemeClr val="tx2"/>
                </a:solidFill>
              </a:rPr>
              <a:t>Jan 2017</a:t>
            </a:r>
            <a:endParaRPr lang="en-NZ" dirty="0">
              <a:solidFill>
                <a:schemeClr val="tx2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6965149" y="2344539"/>
            <a:ext cx="0" cy="3467786"/>
          </a:xfrm>
          <a:prstGeom prst="line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456280" y="1975207"/>
            <a:ext cx="1035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 smtClean="0">
                <a:solidFill>
                  <a:schemeClr val="tx2"/>
                </a:solidFill>
              </a:rPr>
              <a:t>Jan 2018</a:t>
            </a:r>
            <a:endParaRPr lang="en-NZ" dirty="0">
              <a:solidFill>
                <a:schemeClr val="tx2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91437" y="1976708"/>
            <a:ext cx="1133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NZ" dirty="0" smtClean="0">
                <a:solidFill>
                  <a:schemeClr val="tx2"/>
                </a:solidFill>
              </a:rPr>
              <a:t>2015</a:t>
            </a:r>
            <a:endParaRPr lang="en-NZ" dirty="0">
              <a:solidFill>
                <a:schemeClr val="tx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73925" y="2402425"/>
            <a:ext cx="5095777" cy="221018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txBody>
          <a:bodyPr wrap="square" lIns="36000" tIns="18000" rIns="36000" bIns="18000" rtlCol="0">
            <a:spAutoFit/>
          </a:bodyPr>
          <a:lstStyle/>
          <a:p>
            <a:r>
              <a:rPr lang="en-NZ" sz="1200" b="1" dirty="0" smtClean="0">
                <a:solidFill>
                  <a:schemeClr val="bg1"/>
                </a:solidFill>
              </a:rPr>
              <a:t>Steering Group</a:t>
            </a:r>
            <a:endParaRPr lang="en-NZ" sz="1200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60862" y="3414674"/>
            <a:ext cx="2702774" cy="775015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txBody>
          <a:bodyPr wrap="square" lIns="36000" tIns="18000" rIns="36000" bIns="18000" rtlCol="0">
            <a:spAutoFit/>
          </a:bodyPr>
          <a:lstStyle/>
          <a:p>
            <a:pPr>
              <a:tabLst>
                <a:tab pos="803275" algn="l"/>
              </a:tabLst>
            </a:pPr>
            <a:r>
              <a:rPr lang="en-NZ" sz="1200" b="1" dirty="0">
                <a:solidFill>
                  <a:schemeClr val="bg1"/>
                </a:solidFill>
              </a:rPr>
              <a:t>r</a:t>
            </a:r>
            <a:r>
              <a:rPr lang="en-NZ" sz="1200" b="1" dirty="0" smtClean="0">
                <a:solidFill>
                  <a:schemeClr val="bg1"/>
                </a:solidFill>
              </a:rPr>
              <a:t>esearch</a:t>
            </a:r>
            <a:r>
              <a:rPr lang="en-NZ" sz="1200" b="1" dirty="0" smtClean="0">
                <a:solidFill>
                  <a:schemeClr val="bg1"/>
                </a:solidFill>
              </a:rPr>
              <a:t>:	- </a:t>
            </a:r>
            <a:r>
              <a:rPr lang="en-NZ" sz="1200" b="1" dirty="0" smtClean="0">
                <a:solidFill>
                  <a:schemeClr val="bg1"/>
                </a:solidFill>
              </a:rPr>
              <a:t>risks of failures</a:t>
            </a:r>
          </a:p>
          <a:p>
            <a:pPr>
              <a:tabLst>
                <a:tab pos="803275" algn="l"/>
              </a:tabLst>
            </a:pPr>
            <a:r>
              <a:rPr lang="en-NZ" sz="1200" b="1" dirty="0" smtClean="0">
                <a:solidFill>
                  <a:schemeClr val="bg1"/>
                </a:solidFill>
              </a:rPr>
              <a:t>	- economics</a:t>
            </a:r>
            <a:endParaRPr lang="en-NZ" sz="1200" b="1" dirty="0" smtClean="0">
              <a:solidFill>
                <a:schemeClr val="bg1"/>
              </a:solidFill>
            </a:endParaRPr>
          </a:p>
          <a:p>
            <a:pPr>
              <a:tabLst>
                <a:tab pos="803275" algn="l"/>
              </a:tabLst>
            </a:pPr>
            <a:r>
              <a:rPr lang="en-NZ" sz="1200" b="1" dirty="0" smtClean="0">
                <a:solidFill>
                  <a:schemeClr val="bg1"/>
                </a:solidFill>
              </a:rPr>
              <a:t>	- </a:t>
            </a:r>
            <a:r>
              <a:rPr lang="en-NZ" sz="1200" b="1" dirty="0" smtClean="0">
                <a:solidFill>
                  <a:schemeClr val="bg1"/>
                </a:solidFill>
              </a:rPr>
              <a:t>Standards &amp; practices</a:t>
            </a:r>
          </a:p>
          <a:p>
            <a:pPr>
              <a:tabLst>
                <a:tab pos="803275" algn="l"/>
              </a:tabLst>
            </a:pPr>
            <a:r>
              <a:rPr lang="en-NZ" sz="1200" b="1" dirty="0" smtClean="0">
                <a:solidFill>
                  <a:schemeClr val="bg1"/>
                </a:solidFill>
              </a:rPr>
              <a:t>	- existing building survey</a:t>
            </a:r>
            <a:endParaRPr lang="en-NZ" sz="1200" b="1" dirty="0" smtClean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341419" y="4291858"/>
            <a:ext cx="3519054" cy="221018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txBody>
          <a:bodyPr wrap="square" lIns="36000" tIns="18000" rIns="36000" bIns="18000" rtlCol="0">
            <a:spAutoFit/>
          </a:bodyPr>
          <a:lstStyle/>
          <a:p>
            <a:r>
              <a:rPr lang="en-NZ" sz="1200" b="1" dirty="0" smtClean="0">
                <a:solidFill>
                  <a:schemeClr val="bg1"/>
                </a:solidFill>
              </a:rPr>
              <a:t>clarify performance of NSE in new &amp; existing buildings</a:t>
            </a:r>
            <a:endParaRPr lang="en-NZ" sz="1200" b="1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241953" y="5173585"/>
            <a:ext cx="2604665" cy="221018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txBody>
          <a:bodyPr wrap="square" lIns="36000" tIns="18000" rIns="36000" bIns="18000" rtlCol="0">
            <a:spAutoFit/>
          </a:bodyPr>
          <a:lstStyle/>
          <a:p>
            <a:pPr algn="ctr"/>
            <a:r>
              <a:rPr lang="en-NZ" sz="1200" b="1" dirty="0" smtClean="0">
                <a:solidFill>
                  <a:schemeClr val="bg1"/>
                </a:solidFill>
              </a:rPr>
              <a:t>guidance for existing buildings</a:t>
            </a:r>
            <a:endParaRPr lang="en-NZ" sz="1200" b="1" dirty="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241952" y="4644480"/>
            <a:ext cx="2590812" cy="405683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txBody>
          <a:bodyPr wrap="square" lIns="36000" tIns="18000" rIns="36000" bIns="18000" rtlCol="0">
            <a:spAutoFit/>
          </a:bodyPr>
          <a:lstStyle/>
          <a:p>
            <a:pPr algn="ctr"/>
            <a:r>
              <a:rPr lang="en-NZ" sz="1200" b="1" dirty="0" smtClean="0">
                <a:solidFill>
                  <a:schemeClr val="bg1"/>
                </a:solidFill>
              </a:rPr>
              <a:t>update Standards </a:t>
            </a:r>
            <a:r>
              <a:rPr lang="en-NZ" sz="1200" b="1" dirty="0" smtClean="0">
                <a:solidFill>
                  <a:schemeClr val="bg1"/>
                </a:solidFill>
              </a:rPr>
              <a:t> and B1/VM1 for </a:t>
            </a:r>
            <a:r>
              <a:rPr lang="en-NZ" sz="1200" b="1" dirty="0" smtClean="0">
                <a:solidFill>
                  <a:schemeClr val="bg1"/>
                </a:solidFill>
              </a:rPr>
              <a:t>NSE in new buildings</a:t>
            </a:r>
            <a:endParaRPr lang="en-NZ" sz="1200" b="1" dirty="0">
              <a:solidFill>
                <a:schemeClr val="bg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73925" y="5505884"/>
            <a:ext cx="7815893" cy="221018"/>
          </a:xfrm>
          <a:prstGeom prst="rect">
            <a:avLst/>
          </a:prstGeom>
          <a:gradFill flip="none" rotWithShape="1">
            <a:gsLst>
              <a:gs pos="0">
                <a:schemeClr val="tx2"/>
              </a:gs>
              <a:gs pos="10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txBody>
          <a:bodyPr wrap="square" lIns="36000" tIns="18000" rIns="36000" bIns="18000" rtlCol="0">
            <a:spAutoFit/>
          </a:bodyPr>
          <a:lstStyle/>
          <a:p>
            <a:pPr algn="ctr"/>
            <a:r>
              <a:rPr lang="en-NZ" sz="1200" b="1" dirty="0">
                <a:solidFill>
                  <a:schemeClr val="bg1"/>
                </a:solidFill>
              </a:rPr>
              <a:t>t</a:t>
            </a:r>
            <a:r>
              <a:rPr lang="en-NZ" sz="1200" b="1" dirty="0" smtClean="0">
                <a:solidFill>
                  <a:schemeClr val="bg1"/>
                </a:solidFill>
              </a:rPr>
              <a:t>raining and education</a:t>
            </a:r>
            <a:endParaRPr lang="en-NZ" sz="1200" b="1" dirty="0">
              <a:solidFill>
                <a:schemeClr val="bg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63340" y="2718465"/>
            <a:ext cx="7212763" cy="221018"/>
          </a:xfrm>
          <a:prstGeom prst="rect">
            <a:avLst/>
          </a:prstGeom>
          <a:gradFill flip="none" rotWithShape="1">
            <a:gsLst>
              <a:gs pos="63000">
                <a:schemeClr val="tx2"/>
              </a:gs>
              <a:gs pos="10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txBody>
          <a:bodyPr wrap="square" lIns="36000" tIns="18000" rIns="36000" bIns="18000" rtlCol="0">
            <a:spAutoFit/>
          </a:bodyPr>
          <a:lstStyle/>
          <a:p>
            <a:pPr algn="ctr"/>
            <a:r>
              <a:rPr lang="en-NZ" sz="1200" b="1" dirty="0">
                <a:solidFill>
                  <a:schemeClr val="bg1"/>
                </a:solidFill>
              </a:rPr>
              <a:t>t</a:t>
            </a:r>
            <a:r>
              <a:rPr lang="en-NZ" sz="1200" b="1" dirty="0" smtClean="0">
                <a:solidFill>
                  <a:schemeClr val="bg1"/>
                </a:solidFill>
              </a:rPr>
              <a:t>echnical experts / working groups</a:t>
            </a:r>
            <a:endParaRPr lang="en-NZ" sz="1200" b="1" dirty="0">
              <a:solidFill>
                <a:schemeClr val="bg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70709" y="3074389"/>
            <a:ext cx="2664822" cy="221018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txBody>
          <a:bodyPr wrap="square" lIns="36000" tIns="18000" rIns="36000" bIns="18000" rtlCol="0">
            <a:spAutoFit/>
          </a:bodyPr>
          <a:lstStyle/>
          <a:p>
            <a:r>
              <a:rPr lang="en-NZ" sz="1200" b="1" dirty="0">
                <a:solidFill>
                  <a:schemeClr val="bg1"/>
                </a:solidFill>
              </a:rPr>
              <a:t>p</a:t>
            </a:r>
            <a:r>
              <a:rPr lang="en-NZ" sz="1200" b="1" dirty="0" smtClean="0">
                <a:solidFill>
                  <a:schemeClr val="bg1"/>
                </a:solidFill>
              </a:rPr>
              <a:t>roblem statements and work packages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607B31-5DC9-44C7-8F26-47B17E3D1C13}" type="slidenum">
              <a:rPr lang="en-NZ" smtClean="0"/>
              <a:pPr>
                <a:defRPr/>
              </a:pPr>
              <a:t>8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xmlns="" val="1780560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altLang="en-US" dirty="0" smtClean="0"/>
              <a:t>Steering Group</a:t>
            </a:r>
            <a:endParaRPr lang="en-NZ" altLang="en-US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28650" y="1908455"/>
            <a:ext cx="7886700" cy="4256818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NZ" dirty="0" smtClean="0"/>
              <a:t>Insurance </a:t>
            </a:r>
            <a:r>
              <a:rPr lang="en-NZ" dirty="0" smtClean="0"/>
              <a:t>Council New Zealand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NZ" dirty="0" smtClean="0"/>
              <a:t>Property Council New Zealand</a:t>
            </a:r>
            <a:endParaRPr lang="en-NZ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NZ" dirty="0" smtClean="0"/>
              <a:t>New </a:t>
            </a:r>
            <a:r>
              <a:rPr lang="en-NZ" dirty="0" smtClean="0"/>
              <a:t>Zealand Institute of </a:t>
            </a:r>
            <a:r>
              <a:rPr lang="en-NZ" dirty="0" smtClean="0"/>
              <a:t>Architects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NZ" dirty="0" smtClean="0"/>
              <a:t>Institution </a:t>
            </a:r>
            <a:r>
              <a:rPr lang="en-NZ" dirty="0" smtClean="0"/>
              <a:t>of Professional Engineers New Zealand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NZ" dirty="0" smtClean="0"/>
              <a:t>New </a:t>
            </a:r>
            <a:r>
              <a:rPr lang="en-NZ" dirty="0" smtClean="0"/>
              <a:t>Zealand Society for Earthquake Engineering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NZ" dirty="0" smtClean="0"/>
              <a:t>Climate Control Companies Association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NZ" dirty="0" smtClean="0"/>
              <a:t>Association of Wall and Ceiling </a:t>
            </a:r>
            <a:r>
              <a:rPr lang="en-NZ" dirty="0" smtClean="0"/>
              <a:t>Industries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NZ" dirty="0" smtClean="0"/>
              <a:t>Wellington </a:t>
            </a:r>
            <a:r>
              <a:rPr lang="en-NZ" dirty="0" smtClean="0"/>
              <a:t>City Council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NZ" dirty="0" smtClean="0"/>
              <a:t>University of Canterbury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NZ" dirty="0" smtClean="0"/>
              <a:t>Earthquake </a:t>
            </a:r>
            <a:r>
              <a:rPr lang="en-NZ" dirty="0" smtClean="0"/>
              <a:t>Commission (EQC</a:t>
            </a:r>
            <a:r>
              <a:rPr lang="en-NZ" dirty="0" smtClean="0"/>
              <a:t>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NZ" dirty="0" smtClean="0"/>
              <a:t>MBIE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607B31-5DC9-44C7-8F26-47B17E3D1C13}" type="slidenum">
              <a:rPr lang="en-NZ" smtClean="0"/>
              <a:pPr>
                <a:defRPr/>
              </a:pPr>
              <a:t>9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xmlns="" val="17378068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uilding PPT">
  <a:themeElements>
    <a:clrScheme name="Building Performance">
      <a:dk1>
        <a:sysClr val="windowText" lastClr="000000"/>
      </a:dk1>
      <a:lt1>
        <a:sysClr val="window" lastClr="FFFFFF"/>
      </a:lt1>
      <a:dk2>
        <a:srgbClr val="005DA6"/>
      </a:dk2>
      <a:lt2>
        <a:srgbClr val="F2F2F2"/>
      </a:lt2>
      <a:accent1>
        <a:srgbClr val="005DA6"/>
      </a:accent1>
      <a:accent2>
        <a:srgbClr val="00BCE7"/>
      </a:accent2>
      <a:accent3>
        <a:srgbClr val="F6891F"/>
      </a:accent3>
      <a:accent4>
        <a:srgbClr val="FFF21F"/>
      </a:accent4>
      <a:accent5>
        <a:srgbClr val="1D3260"/>
      </a:accent5>
      <a:accent6>
        <a:srgbClr val="BFBFBF"/>
      </a:accent6>
      <a:hlink>
        <a:srgbClr val="005DA6"/>
      </a:hlink>
      <a:folHlink>
        <a:srgbClr val="00BCE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MBIE PowerPoint Template.potx" id="{0B505938-027A-4AB6-BB83-B0440305870F}" vid="{1F059DED-8133-48B8-940A-1E25206A8BB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MBIE Document" ma:contentTypeID="0x0101003C9D201A96D4F2458175C1E01CC9A5040025125449A03341408BA78637B014477B" ma:contentTypeVersion="17" ma:contentTypeDescription="" ma:contentTypeScope="" ma:versionID="44d30dbae0e5ca4a351d1b667e0966af">
  <xsd:schema xmlns:xsd="http://www.w3.org/2001/XMLSchema" xmlns:xs="http://www.w3.org/2001/XMLSchema" xmlns:p="http://schemas.microsoft.com/office/2006/metadata/properties" xmlns:ns1="http://schemas.microsoft.com/sharepoint/v3" xmlns:ns2="a068449e-65ee-4451-8dc9-32a3bd1ec357" targetNamespace="http://schemas.microsoft.com/office/2006/metadata/properties" ma:root="true" ma:fieldsID="8e64ccb06e4755fc1dd71a5bc8c7967b" ns1:_="" ns2:_="">
    <xsd:import namespace="http://schemas.microsoft.com/sharepoint/v3"/>
    <xsd:import namespace="a068449e-65ee-4451-8dc9-32a3bd1ec357"/>
    <xsd:element name="properties">
      <xsd:complexType>
        <xsd:sequence>
          <xsd:element name="documentManagement">
            <xsd:complexType>
              <xsd:all>
                <xsd:element ref="ns1:RoutingRuleDescription"/>
                <xsd:element ref="ns2:ff6690a50d384ca386e5070f56377ec3" minOccurs="0"/>
                <xsd:element ref="ns2:d7af982e400f482187269421307f3b6f" minOccurs="0"/>
                <xsd:element ref="ns2:bae495699a804ac5b07a8be31e75aad8" minOccurs="0"/>
                <xsd:element ref="ns2:i2cd1c351fb845a3aabe77a442a8af64" minOccurs="0"/>
                <xsd:element ref="ns2:ad6dba507fbc4fd3b014c09dd5fc86e8" minOccurs="0"/>
                <xsd:element ref="ns2:pb7332f13bb94cd89ec2cad81f3b8644" minOccurs="0"/>
                <xsd:element ref="ns2:g8600986cf9d4ea89778b493af454d63" minOccurs="0"/>
                <xsd:element ref="ns2:TaxCatchAll" minOccurs="0"/>
                <xsd:element ref="ns2:g50322b26d564f05a9c66a524a045680" minOccurs="0"/>
                <xsd:element ref="ns2:TaxCatchAllLabel" minOccurs="0"/>
                <xsd:element ref="ns1:PublishingStartDate" minOccurs="0"/>
                <xsd:element ref="ns1:PublishingExpirationDate" minOccurs="0"/>
                <xsd:element ref="ns2:kf107b1e414e41c8b43c56e02b6d2eb7" minOccurs="0"/>
                <xsd:element ref="ns2:pa8beeeab9404e098bddc5ef0611786c" minOccurs="0"/>
                <xsd:element ref="ns2:ef49baad5e484f9f8aed832fa590a178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RoutingRuleDescription" ma:index="2" ma:displayName="Description" ma:internalName="RoutingRuleDescription">
      <xsd:simpleType>
        <xsd:restriction base="dms:Text">
          <xsd:maxLength value="255"/>
        </xsd:restriction>
      </xsd:simpleType>
    </xsd:element>
    <xsd:element name="PublishingStartDate" ma:index="27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28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68449e-65ee-4451-8dc9-32a3bd1ec357" elementFormDefault="qualified">
    <xsd:import namespace="http://schemas.microsoft.com/office/2006/documentManagement/types"/>
    <xsd:import namespace="http://schemas.microsoft.com/office/infopath/2007/PartnerControls"/>
    <xsd:element name="ff6690a50d384ca386e5070f56377ec3" ma:index="11" ma:taxonomy="true" ma:internalName="ff6690a50d384ca386e5070f56377ec3" ma:taxonomyFieldName="Document_x0020_Category" ma:displayName="Document Category" ma:readOnly="false" ma:default="" ma:fieldId="{ff6690a5-0d38-4ca3-86e5-070f56377ec3}" ma:taxonomyMulti="true" ma:sspId="1531cb89-fdc1-498b-b6b8-d8329ac0e46c" ma:termSetId="43d5836b-a5de-44f8-b956-d9b20d54cc2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7af982e400f482187269421307f3b6f" ma:index="13" nillable="true" ma:taxonomy="true" ma:internalName="d7af982e400f482187269421307f3b6f" ma:taxonomyFieldName="BusinessGroup" ma:displayName="Business Group" ma:default="" ma:fieldId="{d7af982e-400f-4821-8726-9421307f3b6f}" ma:taxonomyMulti="true" ma:sspId="1531cb89-fdc1-498b-b6b8-d8329ac0e46c" ma:termSetId="26cea743-700d-4356-a435-7d611776014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ae495699a804ac5b07a8be31e75aad8" ma:index="15" ma:taxonomy="true" ma:internalName="bae495699a804ac5b07a8be31e75aad8" ma:taxonomyFieldName="Branch" ma:displayName="Branch" ma:readOnly="false" ma:default="" ma:fieldId="{bae49569-9a80-4ac5-b07a-8be31e75aad8}" ma:taxonomyMulti="true" ma:sspId="1531cb89-fdc1-498b-b6b8-d8329ac0e46c" ma:termSetId="a1e04489-cb5f-4987-b4c2-1d6651cf4c6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2cd1c351fb845a3aabe77a442a8af64" ma:index="17" nillable="true" ma:taxonomy="true" ma:internalName="i2cd1c351fb845a3aabe77a442a8af64" ma:taxonomyFieldName="How_x0020_do_x0020_I_x0020_category" ma:displayName="How do I category" ma:default="" ma:fieldId="{22cd1c35-1fb8-45a3-aabe-77a442a8af64}" ma:taxonomyMulti="true" ma:sspId="1531cb89-fdc1-498b-b6b8-d8329ac0e46c" ma:termSetId="fd1e6330-8e90-4f05-ab85-8f873f05df5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ad6dba507fbc4fd3b014c09dd5fc86e8" ma:index="19" nillable="true" ma:taxonomy="true" ma:internalName="ad6dba507fbc4fd3b014c09dd5fc86e8" ma:taxonomyFieldName="About_x0020_category" ma:displayName="About category" ma:readOnly="false" ma:default="" ma:fieldId="{ad6dba50-7fbc-4fd3-b014-c09dd5fc86e8}" ma:taxonomyMulti="true" ma:sspId="1531cb89-fdc1-498b-b6b8-d8329ac0e46c" ma:termSetId="1cc338ca-b593-4e9d-af26-d957b4e45a2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b7332f13bb94cd89ec2cad81f3b8644" ma:index="20" nillable="true" ma:taxonomy="true" ma:internalName="pb7332f13bb94cd89ec2cad81f3b8644" ma:taxonomyFieldName="MBIECategory" ma:displayName="MBIE Category" ma:readOnly="false" ma:default="" ma:fieldId="{9b7332f1-3bb9-4cd8-9ec2-cad81f3b8644}" ma:taxonomyMulti="true" ma:sspId="1531cb89-fdc1-498b-b6b8-d8329ac0e46c" ma:termSetId="374b63a5-9586-4701-ada7-b8badc096b0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g8600986cf9d4ea89778b493af454d63" ma:index="21" nillable="true" ma:taxonomy="true" ma:internalName="g8600986cf9d4ea89778b493af454d63" ma:taxonomyFieldName="MBIETags" ma:displayName="MBIE Tag" ma:default="" ma:fieldId="{08600986-cf9d-4ea8-9778-b493af454d63}" ma:taxonomyMulti="true" ma:sspId="1531cb89-fdc1-498b-b6b8-d8329ac0e46c" ma:termSetId="513ae6a6-cb76-4a9c-bff3-1e5dd37514f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22" nillable="true" ma:displayName="Taxonomy Catch All Column" ma:hidden="true" ma:list="{897c6e4f-4628-4748-a94d-bb4d3ea25c94}" ma:internalName="TaxCatchAll" ma:showField="CatchAllData" ma:web="a068449e-65ee-4451-8dc9-32a3bd1ec35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g50322b26d564f05a9c66a524a045680" ma:index="24" nillable="true" ma:taxonomy="true" ma:internalName="g50322b26d564f05a9c66a524a045680" ma:taxonomyFieldName="Agency" ma:displayName="Agency" ma:default="7;#MBIE|891a73b2-255c-4299-97c0-3dc8e67bb644" ma:fieldId="{050322b2-6d56-4f05-a9c6-6a524a045680}" ma:sspId="1531cb89-fdc1-498b-b6b8-d8329ac0e46c" ma:termSetId="8baf7922-63ac-4231-a256-78633b2de4b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Label" ma:index="25" nillable="true" ma:displayName="Taxonomy Catch All Column1" ma:hidden="true" ma:list="{897c6e4f-4628-4748-a94d-bb4d3ea25c94}" ma:internalName="TaxCatchAllLabel" ma:readOnly="true" ma:showField="CatchAllDataLabel" ma:web="a068449e-65ee-4451-8dc9-32a3bd1ec35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kf107b1e414e41c8b43c56e02b6d2eb7" ma:index="29" nillable="true" ma:taxonomy="true" ma:internalName="kf107b1e414e41c8b43c56e02b6d2eb7" ma:taxonomyFieldName="How_x0020_do_x0020_I_x0020_task" ma:displayName="How do I task" ma:default="" ma:fieldId="{4f107b1e-414e-41c8-b43c-56e02b6d2eb7}" ma:taxonomyMulti="true" ma:sspId="1531cb89-fdc1-498b-b6b8-d8329ac0e46c" ma:termSetId="ce07ed77-6f59-4f9e-8720-958663ef61d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a8beeeab9404e098bddc5ef0611786c" ma:index="31" nillable="true" ma:taxonomy="true" ma:internalName="pa8beeeab9404e098bddc5ef0611786c" ma:taxonomyFieldName="How_x0020_do_x0020_I_x0020_topic1" ma:displayName="How do I topic (new)" ma:default="" ma:fieldId="{9a8beeea-b940-4e09-8bdd-c5ef0611786c}" ma:taxonomyMulti="true" ma:sspId="1531cb89-fdc1-498b-b6b8-d8329ac0e46c" ma:termSetId="d4161892-9b8b-4088-88e1-f632c9da070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f49baad5e484f9f8aed832fa590a178" ma:index="33" nillable="true" ma:taxonomy="true" ma:internalName="ef49baad5e484f9f8aed832fa590a178" ma:taxonomyFieldName="How_x0020_do_x0020_I_x0020_type" ma:displayName="How do I type" ma:default="" ma:fieldId="{ef49baad-5e48-4f9f-8aed-832fa590a178}" ma:taxonomyMulti="true" ma:sspId="1531cb89-fdc1-498b-b6b8-d8329ac0e46c" ma:termSetId="5a054b7d-968f-4510-9f6f-6d4b6045eb75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3" ma:displayName="Content Type"/>
        <xsd:element ref="dc:title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g8600986cf9d4ea89778b493af454d63 xmlns="a068449e-65ee-4451-8dc9-32a3bd1ec357">
      <Terms xmlns="http://schemas.microsoft.com/office/infopath/2007/PartnerControls"/>
    </g8600986cf9d4ea89778b493af454d63>
    <ad6dba507fbc4fd3b014c09dd5fc86e8 xmlns="a068449e-65ee-4451-8dc9-32a3bd1ec357">
      <Terms xmlns="http://schemas.microsoft.com/office/infopath/2007/PartnerControls"/>
    </ad6dba507fbc4fd3b014c09dd5fc86e8>
    <TaxCatchAll xmlns="a068449e-65ee-4451-8dc9-32a3bd1ec357">
      <Value>167</Value>
      <Value>286</Value>
      <Value>260</Value>
      <Value>7</Value>
    </TaxCatchAll>
    <ef49baad5e484f9f8aed832fa590a178 xmlns="a068449e-65ee-4451-8dc9-32a3bd1ec357">
      <Terms xmlns="http://schemas.microsoft.com/office/infopath/2007/PartnerControls"/>
    </ef49baad5e484f9f8aed832fa590a178>
    <d7af982e400f482187269421307f3b6f xmlns="a068449e-65ee-4451-8dc9-32a3bd1ec357">
      <Terms xmlns="http://schemas.microsoft.com/office/infopath/2007/PartnerControls"/>
    </d7af982e400f482187269421307f3b6f>
    <g50322b26d564f05a9c66a524a045680 xmlns="a068449e-65ee-4451-8dc9-32a3bd1ec357">
      <Terms xmlns="http://schemas.microsoft.com/office/infopath/2007/PartnerControls">
        <TermInfo xmlns="http://schemas.microsoft.com/office/infopath/2007/PartnerControls">
          <TermName xmlns="http://schemas.microsoft.com/office/infopath/2007/PartnerControls">MBIE</TermName>
          <TermId xmlns="http://schemas.microsoft.com/office/infopath/2007/PartnerControls">891a73b2-255c-4299-97c0-3dc8e67bb644</TermId>
        </TermInfo>
      </Terms>
    </g50322b26d564f05a9c66a524a045680>
    <bae495699a804ac5b07a8be31e75aad8 xmlns="a068449e-65ee-4451-8dc9-32a3bd1ec357">
      <Terms xmlns="http://schemas.microsoft.com/office/infopath/2007/PartnerControls">
        <TermInfo xmlns="http://schemas.microsoft.com/office/infopath/2007/PartnerControls">
          <TermName xmlns="http://schemas.microsoft.com/office/infopath/2007/PartnerControls">Building System Performance</TermName>
          <TermId xmlns="http://schemas.microsoft.com/office/infopath/2007/PartnerControls">cbdf5b5c-7596-482b-8070-3c53bd9333c1</TermId>
        </TermInfo>
      </Terms>
    </bae495699a804ac5b07a8be31e75aad8>
    <pb7332f13bb94cd89ec2cad81f3b8644 xmlns="a068449e-65ee-4451-8dc9-32a3bd1ec357">
      <Terms xmlns="http://schemas.microsoft.com/office/infopath/2007/PartnerControls">
        <TermInfo xmlns="http://schemas.microsoft.com/office/infopath/2007/PartnerControls">
          <TermName xmlns="http://schemas.microsoft.com/office/infopath/2007/PartnerControls">Document</TermName>
          <TermId xmlns="http://schemas.microsoft.com/office/infopath/2007/PartnerControls">b24b8314-c132-410d-993d-9eebb59a309e</TermId>
        </TermInfo>
      </Terms>
    </pb7332f13bb94cd89ec2cad81f3b8644>
    <ff6690a50d384ca386e5070f56377ec3 xmlns="a068449e-65ee-4451-8dc9-32a3bd1ec357">
      <Terms xmlns="http://schemas.microsoft.com/office/infopath/2007/PartnerControls">
        <TermInfo xmlns="http://schemas.microsoft.com/office/infopath/2007/PartnerControls">
          <TermName xmlns="http://schemas.microsoft.com/office/infopath/2007/PartnerControls">Template</TermName>
          <TermId xmlns="http://schemas.microsoft.com/office/infopath/2007/PartnerControls">a3218f43-7003-4e05-a666-b4e9f4876d6e</TermId>
        </TermInfo>
      </Terms>
    </ff6690a50d384ca386e5070f56377ec3>
    <i2cd1c351fb845a3aabe77a442a8af64 xmlns="a068449e-65ee-4451-8dc9-32a3bd1ec357">
      <Terms xmlns="http://schemas.microsoft.com/office/infopath/2007/PartnerControls"/>
    </i2cd1c351fb845a3aabe77a442a8af64>
    <pa8beeeab9404e098bddc5ef0611786c xmlns="a068449e-65ee-4451-8dc9-32a3bd1ec357">
      <Terms xmlns="http://schemas.microsoft.com/office/infopath/2007/PartnerControls"/>
    </pa8beeeab9404e098bddc5ef0611786c>
    <RoutingRuleDescription xmlns="http://schemas.microsoft.com/sharepoint/v3">Template for Powerpoint presentations</RoutingRuleDescription>
    <PublishingExpirationDate xmlns="http://schemas.microsoft.com/sharepoint/v3" xsi:nil="true"/>
    <kf107b1e414e41c8b43c56e02b6d2eb7 xmlns="a068449e-65ee-4451-8dc9-32a3bd1ec357">
      <Terms xmlns="http://schemas.microsoft.com/office/infopath/2007/PartnerControls"/>
    </kf107b1e414e41c8b43c56e02b6d2eb7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F8976690-DF13-49C5-8701-F81F24CFC0D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9834DEE-906D-4D31-9382-014573A6C90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a068449e-65ee-4451-8dc9-32a3bd1ec35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D2B0620-F34C-43F0-8118-3E1C4EB1BF28}">
  <ds:schemaRefs>
    <ds:schemaRef ds:uri="http://purl.org/dc/terms/"/>
    <ds:schemaRef ds:uri="http://schemas.microsoft.com/office/2006/metadata/properties"/>
    <ds:schemaRef ds:uri="http://www.w3.org/XML/1998/namespace"/>
    <ds:schemaRef ds:uri="http://schemas.microsoft.com/sharepoint/v3"/>
    <ds:schemaRef ds:uri="a068449e-65ee-4451-8dc9-32a3bd1ec357"/>
    <ds:schemaRef ds:uri="http://purl.org/dc/dcmitype/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Building PPT</Template>
  <TotalTime>3381</TotalTime>
  <Words>395</Words>
  <Application>Microsoft Office PowerPoint</Application>
  <PresentationFormat>On-screen Show (4:3)</PresentationFormat>
  <Paragraphs>164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Building PPT</vt:lpstr>
      <vt:lpstr>Regulation of non-structural elements in NZ</vt:lpstr>
      <vt:lpstr>NZ building controls</vt:lpstr>
      <vt:lpstr>Building Act</vt:lpstr>
      <vt:lpstr>Building Code</vt:lpstr>
      <vt:lpstr>Standards</vt:lpstr>
      <vt:lpstr>Problems</vt:lpstr>
      <vt:lpstr>Project objectives</vt:lpstr>
      <vt:lpstr>Project plan</vt:lpstr>
      <vt:lpstr>Steering Group</vt:lpstr>
      <vt:lpstr>Research</vt:lpstr>
    </vt:vector>
  </TitlesOfParts>
  <Company>Ministry of Economic Development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Steering Group for Non Structural Elements</dc:title>
  <dc:creator>Nick Locke</dc:creator>
  <dc:description>Developed by www.allfields.co.nz for MBIE, contact shiree@allfields.co.nz if any questions</dc:description>
  <cp:lastModifiedBy>Nick Locke</cp:lastModifiedBy>
  <cp:revision>107</cp:revision>
  <cp:lastPrinted>2015-07-13T23:51:50Z</cp:lastPrinted>
  <dcterms:created xsi:type="dcterms:W3CDTF">2015-07-08T04:16:49Z</dcterms:created>
  <dcterms:modified xsi:type="dcterms:W3CDTF">2016-03-30T10:52:16Z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0x0101003C9D201A96D4F2458175C1E01CC9A5040025125449A03341408BA78637B014477B</vt:lpwstr>
  </property>
  <property fmtid="{D5CDD505-2E9C-101B-9397-08002B2CF9AE}" pid="3" name="MBIECategory">
    <vt:lpwstr>167;#Document|b24b8314-c132-410d-993d-9eebb59a309e</vt:lpwstr>
  </property>
  <property fmtid="{D5CDD505-2E9C-101B-9397-08002B2CF9AE}" pid="4" name="How do I type">
    <vt:lpwstr/>
  </property>
  <property fmtid="{D5CDD505-2E9C-101B-9397-08002B2CF9AE}" pid="5" name="BusinessGroup">
    <vt:lpwstr/>
  </property>
  <property fmtid="{D5CDD505-2E9C-101B-9397-08002B2CF9AE}" pid="6" name="Agency">
    <vt:lpwstr>7;#MBIE|891a73b2-255c-4299-97c0-3dc8e67bb644</vt:lpwstr>
  </property>
  <property fmtid="{D5CDD505-2E9C-101B-9397-08002B2CF9AE}" pid="7" name="Branch">
    <vt:lpwstr>286;#Building System Performance|cbdf5b5c-7596-482b-8070-3c53bd9333c1</vt:lpwstr>
  </property>
  <property fmtid="{D5CDD505-2E9C-101B-9397-08002B2CF9AE}" pid="8" name="Document Category">
    <vt:lpwstr>260;#Template|a3218f43-7003-4e05-a666-b4e9f4876d6e</vt:lpwstr>
  </property>
  <property fmtid="{D5CDD505-2E9C-101B-9397-08002B2CF9AE}" pid="9" name="About category">
    <vt:lpwstr/>
  </property>
  <property fmtid="{D5CDD505-2E9C-101B-9397-08002B2CF9AE}" pid="10" name="How do I task">
    <vt:lpwstr/>
  </property>
  <property fmtid="{D5CDD505-2E9C-101B-9397-08002B2CF9AE}" pid="11" name="MBIE tag">
    <vt:lpwstr/>
  </property>
  <property fmtid="{D5CDD505-2E9C-101B-9397-08002B2CF9AE}" pid="12" name="gc7fef98643a4394a4bfac064b91f316">
    <vt:lpwstr/>
  </property>
  <property fmtid="{D5CDD505-2E9C-101B-9397-08002B2CF9AE}" pid="13" name="How do I topic1">
    <vt:lpwstr/>
  </property>
  <property fmtid="{D5CDD505-2E9C-101B-9397-08002B2CF9AE}" pid="14" name="How do I category">
    <vt:lpwstr/>
  </property>
  <property fmtid="{D5CDD505-2E9C-101B-9397-08002B2CF9AE}" pid="15" name="MBIETags">
    <vt:lpwstr/>
  </property>
</Properties>
</file>