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63" r:id="rId5"/>
    <p:sldId id="280" r:id="rId6"/>
    <p:sldId id="283" r:id="rId7"/>
    <p:sldId id="282" r:id="rId8"/>
    <p:sldId id="284" r:id="rId9"/>
    <p:sldId id="277" r:id="rId10"/>
    <p:sldId id="278" r:id="rId11"/>
    <p:sldId id="269" r:id="rId12"/>
    <p:sldId id="279" r:id="rId13"/>
    <p:sldId id="273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00"/>
    <a:srgbClr val="E27100"/>
    <a:srgbClr val="009E35"/>
    <a:srgbClr val="2D3E4B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24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7E511-2D7D-4AB4-A587-F4C26B6E05C3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6AC34-BBB4-4907-ACD9-A6BB465E934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90299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9D71D-595A-42DC-89E0-3293D0CACED1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67E5D-6227-4B27-93F5-76EAB04573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85211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67E5D-6227-4B27-93F5-76EAB04573B5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74666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7082" y="2819870"/>
            <a:ext cx="7884826" cy="885355"/>
          </a:xfrm>
        </p:spPr>
        <p:txBody>
          <a:bodyPr>
            <a:normAutofit/>
          </a:bodyPr>
          <a:lstStyle>
            <a:lvl1pPr marL="0" indent="0" algn="l">
              <a:buNone/>
              <a:defRPr sz="15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32E27-A3D7-40E7-B4AA-B0AB954FBC3A}" type="datetime1">
              <a:rPr lang="en-NZ" smtClean="0"/>
              <a:pPr>
                <a:defRPr/>
              </a:pPr>
              <a:t>30/03/2016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1666875"/>
            <a:ext cx="7886700" cy="91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38175" y="2686050"/>
            <a:ext cx="7877175" cy="0"/>
          </a:xfrm>
          <a:prstGeom prst="line">
            <a:avLst/>
          </a:prstGeom>
          <a:ln w="1397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18519-BE56-40E9-9F27-4B68D887ECCD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610652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F2EE0D-67CA-4FEE-B08D-E96E876A5E23}" type="datetime1">
              <a:rPr lang="en-NZ" smtClean="0"/>
              <a:pPr>
                <a:defRPr/>
              </a:pPr>
              <a:t>30/03/2016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B876D9-BE74-477E-8A6F-D5AD3CE0B629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419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35F92-94F8-4E4E-85AA-800F8484255E}" type="datetime1">
              <a:rPr lang="en-NZ" smtClean="0"/>
              <a:pPr>
                <a:defRPr/>
              </a:pPr>
              <a:t>30/03/2016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B31-5DC9-44C7-8F26-47B17E3D1C13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48624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A3808-3527-4AA3-9979-7398BF041390}" type="datetime1">
              <a:rPr lang="en-NZ" smtClean="0"/>
              <a:pPr>
                <a:defRPr/>
              </a:pPr>
              <a:t>30/03/2016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34A0B-227D-4E75-99EC-C2C5244ECCC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9587" y="2695575"/>
            <a:ext cx="7884826" cy="313372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section subtitle style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628650" y="1685925"/>
            <a:ext cx="7886700" cy="91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dirty="0" smtClean="0"/>
              <a:t>Click to edit section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798020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0CE43-D684-4DBF-8B34-3812EBEA5D0B}" type="datetime1">
              <a:rPr lang="en-NZ" smtClean="0"/>
              <a:pPr>
                <a:defRPr/>
              </a:pPr>
              <a:t>30/03/2016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4A8F-1E06-470B-ABA9-EC193AD5EE9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9587" y="2695575"/>
            <a:ext cx="7884826" cy="313372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section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628650" y="1685925"/>
            <a:ext cx="7886700" cy="91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dirty="0" smtClean="0"/>
              <a:t>Click to edit section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010555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171700"/>
            <a:ext cx="3886200" cy="3686175"/>
          </a:xfrm>
        </p:spPr>
        <p:txBody>
          <a:bodyPr/>
          <a:lstStyle/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171700"/>
            <a:ext cx="3886200" cy="36861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3CEA2-2549-4582-A075-D6B4D27831BB}" type="datetime1">
              <a:rPr lang="en-NZ" smtClean="0"/>
              <a:pPr>
                <a:defRPr/>
              </a:pPr>
              <a:t>30/03/2016</a:t>
            </a:fld>
            <a:endParaRPr lang="en-N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771F6-F843-476B-AAB8-9BFA2F621F32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512954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2087459"/>
            <a:ext cx="3868340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148"/>
            <a:ext cx="3868340" cy="29502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2087458"/>
            <a:ext cx="3887391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09653"/>
            <a:ext cx="3887391" cy="2957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94EB-37D1-43BB-A30D-7384F9CE0017}" type="datetime1">
              <a:rPr lang="en-NZ" smtClean="0"/>
              <a:pPr>
                <a:defRPr/>
              </a:pPr>
              <a:t>30/03/2016</a:t>
            </a:fld>
            <a:endParaRPr lang="en-N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19451-54C9-4003-AD99-CEB8E8E779F6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162050"/>
            <a:ext cx="7886700" cy="914791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09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1054620"/>
            <a:ext cx="2949178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47326"/>
            <a:ext cx="2949178" cy="32010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52B8-8CE7-4909-823F-8F896F75A193}" type="datetime1">
              <a:rPr lang="en-NZ" smtClean="0"/>
              <a:pPr>
                <a:defRPr/>
              </a:pPr>
              <a:t>30/03/2016</a:t>
            </a:fld>
            <a:endParaRPr lang="en-N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27456-C129-4E38-9DF2-2F7F0E83450B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942412" y="1051445"/>
            <a:ext cx="4564505" cy="47969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7926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2413" y="1062117"/>
            <a:ext cx="4574128" cy="4805284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65093-4CCA-44A4-811C-48006A4CCE46}" type="datetime1">
              <a:rPr lang="en-NZ" smtClean="0"/>
              <a:pPr>
                <a:defRPr/>
              </a:pPr>
              <a:t>30/03/2016</a:t>
            </a:fld>
            <a:endParaRPr lang="en-N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72F6F-ED03-4258-A811-DAF78F82B000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1054620"/>
            <a:ext cx="2949178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647326"/>
            <a:ext cx="2949178" cy="32010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39245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19052"/>
            <a:ext cx="9144000" cy="5876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4F81-8A60-45A8-9084-D09CDA6B201D}" type="datetime1">
              <a:rPr lang="en-NZ" smtClean="0"/>
              <a:pPr>
                <a:defRPr/>
              </a:pPr>
              <a:t>30/03/2016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79B5-C795-42BD-B167-24480CB0FE04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628650" y="1513401"/>
            <a:ext cx="7886700" cy="434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85775"/>
            <a:ext cx="7886700" cy="914791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04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1162050"/>
            <a:ext cx="7886700" cy="91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171700"/>
            <a:ext cx="78867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900" y="6565901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F67C32-6EFF-419B-82B5-CFC61DC0C2EA}" type="datetime1">
              <a:rPr lang="en-NZ" smtClean="0"/>
              <a:pPr>
                <a:defRPr/>
              </a:pPr>
              <a:t>30/03/2016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557963"/>
            <a:ext cx="3086100" cy="30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0013" y="6551613"/>
            <a:ext cx="2057400" cy="306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2AA1A-EE16-419E-8313-F8434716CC48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4" r:id="rId2"/>
    <p:sldLayoutId id="2147483752" r:id="rId3"/>
    <p:sldLayoutId id="2147483754" r:id="rId4"/>
    <p:sldLayoutId id="2147483745" r:id="rId5"/>
    <p:sldLayoutId id="2147483746" r:id="rId6"/>
    <p:sldLayoutId id="2147483747" r:id="rId7"/>
    <p:sldLayoutId id="2147483748" r:id="rId8"/>
    <p:sldLayoutId id="2147483750" r:id="rId9"/>
    <p:sldLayoutId id="214748375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37082" y="2819870"/>
            <a:ext cx="7884826" cy="1608439"/>
          </a:xfrm>
        </p:spPr>
        <p:txBody>
          <a:bodyPr>
            <a:normAutofit lnSpcReduction="10000"/>
          </a:bodyPr>
          <a:lstStyle/>
          <a:p>
            <a:endParaRPr lang="en-NZ" dirty="0" smtClean="0"/>
          </a:p>
          <a:p>
            <a:r>
              <a:rPr lang="en-NZ" dirty="0" smtClean="0"/>
              <a:t>SPONSE  3</a:t>
            </a:r>
            <a:r>
              <a:rPr lang="en-NZ" baseline="30000" dirty="0" smtClean="0"/>
              <a:t>rd</a:t>
            </a:r>
            <a:r>
              <a:rPr lang="en-NZ" dirty="0" smtClean="0"/>
              <a:t> International Workshop     </a:t>
            </a:r>
          </a:p>
          <a:p>
            <a:r>
              <a:rPr lang="en-NZ" dirty="0" smtClean="0"/>
              <a:t>31 March 2016</a:t>
            </a:r>
          </a:p>
          <a:p>
            <a:endParaRPr lang="en-NZ" dirty="0" smtClean="0"/>
          </a:p>
          <a:p>
            <a:r>
              <a:rPr lang="en-NZ" dirty="0" smtClean="0"/>
              <a:t>Nick Locke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Regulation of non-structural elements in NZ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18519-BE56-40E9-9F27-4B68D887ECCD}" type="slidenum">
              <a:rPr lang="en-NZ" smtClean="0"/>
              <a:pPr>
                <a:defRPr/>
              </a:pPr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5822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Research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Estimating the costs of designing, consenting, constructing </a:t>
            </a:r>
            <a:r>
              <a:rPr lang="en-NZ" dirty="0" smtClean="0"/>
              <a:t>and maintaining </a:t>
            </a:r>
            <a:r>
              <a:rPr lang="en-NZ" dirty="0" smtClean="0"/>
              <a:t>seismic performance of non-structural elements in new buildings</a:t>
            </a:r>
            <a:endParaRPr lang="en-NZ" dirty="0"/>
          </a:p>
          <a:p>
            <a:r>
              <a:rPr lang="en-NZ" dirty="0" smtClean="0"/>
              <a:t>Estimating </a:t>
            </a:r>
            <a:r>
              <a:rPr lang="en-NZ" dirty="0" smtClean="0"/>
              <a:t>the </a:t>
            </a:r>
            <a:r>
              <a:rPr lang="en-NZ" dirty="0" smtClean="0"/>
              <a:t>risk to life safety during earthquakes from non-structural </a:t>
            </a:r>
            <a:r>
              <a:rPr lang="en-NZ" dirty="0" smtClean="0"/>
              <a:t>elements in </a:t>
            </a:r>
            <a:r>
              <a:rPr lang="en-NZ" dirty="0" smtClean="0"/>
              <a:t>commercial buildings in New Zealand</a:t>
            </a:r>
            <a:endParaRPr lang="en-NZ" dirty="0" smtClean="0"/>
          </a:p>
          <a:p>
            <a:r>
              <a:rPr lang="en-NZ" dirty="0" smtClean="0"/>
              <a:t>Review of international practice</a:t>
            </a:r>
            <a:endParaRPr lang="en-NZ" dirty="0" smtClean="0"/>
          </a:p>
          <a:p>
            <a:r>
              <a:rPr lang="en-NZ" dirty="0" smtClean="0"/>
              <a:t>Survey of seismic restraint of existing building services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7B31-5DC9-44C7-8F26-47B17E3D1C13}" type="slidenum">
              <a:rPr lang="en-NZ" smtClean="0"/>
              <a:pPr>
                <a:defRPr/>
              </a:pPr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53336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70594" y="1162050"/>
            <a:ext cx="4422321" cy="914791"/>
          </a:xfrm>
        </p:spPr>
        <p:txBody>
          <a:bodyPr/>
          <a:lstStyle/>
          <a:p>
            <a:r>
              <a:rPr lang="en-NZ" altLang="en-US" dirty="0" smtClean="0"/>
              <a:t>NZ building controls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7B31-5DC9-44C7-8F26-47B17E3D1C13}" type="slidenum">
              <a:rPr lang="en-NZ" smtClean="0"/>
              <a:pPr>
                <a:defRPr/>
              </a:pPr>
              <a:t>2</a:t>
            </a:fld>
            <a:endParaRPr lang="en-NZ" dirty="0"/>
          </a:p>
        </p:txBody>
      </p:sp>
      <p:sp>
        <p:nvSpPr>
          <p:cNvPr id="7" name="Right Triangle 6"/>
          <p:cNvSpPr/>
          <p:nvPr/>
        </p:nvSpPr>
        <p:spPr bwMode="auto">
          <a:xfrm>
            <a:off x="4300543" y="1998877"/>
            <a:ext cx="3271837" cy="333057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ight Triangle 7"/>
          <p:cNvSpPr/>
          <p:nvPr/>
        </p:nvSpPr>
        <p:spPr bwMode="auto">
          <a:xfrm flipH="1">
            <a:off x="1023943" y="2025865"/>
            <a:ext cx="3271837" cy="330358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ight Triangle 8"/>
          <p:cNvSpPr/>
          <p:nvPr/>
        </p:nvSpPr>
        <p:spPr bwMode="auto">
          <a:xfrm>
            <a:off x="4300543" y="2016340"/>
            <a:ext cx="2844800" cy="288448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NZ" b="1">
                <a:solidFill>
                  <a:srgbClr val="FFFFFF"/>
                </a:solidFill>
                <a:cs typeface="Arial" charset="0"/>
              </a:rPr>
              <a:t/>
            </a:r>
            <a:br>
              <a:rPr lang="en-NZ" b="1">
                <a:solidFill>
                  <a:srgbClr val="FFFFFF"/>
                </a:solidFill>
                <a:cs typeface="Arial" charset="0"/>
              </a:rPr>
            </a:br>
            <a:endParaRPr lang="en-NZ" sz="18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ight Triangle 9"/>
          <p:cNvSpPr/>
          <p:nvPr/>
        </p:nvSpPr>
        <p:spPr bwMode="auto">
          <a:xfrm flipH="1">
            <a:off x="1455743" y="2021102"/>
            <a:ext cx="2844800" cy="2881313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2220918" y="2059202"/>
            <a:ext cx="4176712" cy="2043113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3051180" y="1998877"/>
            <a:ext cx="2520950" cy="1295400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NZ" sz="19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Isosceles Triangle 1"/>
          <p:cNvSpPr/>
          <p:nvPr/>
        </p:nvSpPr>
        <p:spPr bwMode="auto">
          <a:xfrm>
            <a:off x="2103443" y="1904080"/>
            <a:ext cx="4391025" cy="2209800"/>
          </a:xfrm>
          <a:prstGeom prst="triangle">
            <a:avLst/>
          </a:prstGeom>
          <a:noFill/>
          <a:ln w="38100">
            <a:solidFill>
              <a:srgbClr val="FF7D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2687643" y="3637404"/>
            <a:ext cx="3222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 smtClean="0">
                <a:solidFill>
                  <a:schemeClr val="bg1"/>
                </a:solidFill>
              </a:rPr>
              <a:t>Building </a:t>
            </a:r>
            <a:r>
              <a:rPr lang="en-NZ" altLang="en-US" sz="2000" dirty="0">
                <a:solidFill>
                  <a:schemeClr val="bg1"/>
                </a:solidFill>
              </a:rPr>
              <a:t>Code</a:t>
            </a:r>
          </a:p>
        </p:txBody>
      </p:sp>
      <p:sp>
        <p:nvSpPr>
          <p:cNvPr id="17" name="TextBox 30"/>
          <p:cNvSpPr txBox="1">
            <a:spLocks noChangeArrowheads="1"/>
          </p:cNvSpPr>
          <p:nvPr/>
        </p:nvSpPr>
        <p:spPr bwMode="auto">
          <a:xfrm>
            <a:off x="3273430" y="2576727"/>
            <a:ext cx="2076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Building </a:t>
            </a:r>
          </a:p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Act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235455" y="4084852"/>
            <a:ext cx="3336925" cy="1800225"/>
            <a:chOff x="3778250" y="3460750"/>
            <a:chExt cx="3336925" cy="1800225"/>
          </a:xfrm>
        </p:grpSpPr>
        <p:grpSp>
          <p:nvGrpSpPr>
            <p:cNvPr id="19" name="Group 8"/>
            <p:cNvGrpSpPr>
              <a:grpSpLocks/>
            </p:cNvGrpSpPr>
            <p:nvPr/>
          </p:nvGrpSpPr>
          <p:grpSpPr bwMode="auto">
            <a:xfrm>
              <a:off x="3778250" y="3460750"/>
              <a:ext cx="3332163" cy="1728788"/>
              <a:chOff x="3778250" y="3460750"/>
              <a:chExt cx="3332163" cy="1728788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3778250" y="4279900"/>
                <a:ext cx="3267075" cy="4413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NZ" sz="1600" b="1" dirty="0">
                    <a:solidFill>
                      <a:prstClr val="black"/>
                    </a:solidFill>
                  </a:rPr>
                  <a:t>Cited </a:t>
                </a:r>
                <a:r>
                  <a:rPr lang="en-NZ" sz="1600" b="1" dirty="0" smtClean="0">
                    <a:solidFill>
                      <a:prstClr val="black"/>
                    </a:solidFill>
                  </a:rPr>
                  <a:t>Standards</a:t>
                </a:r>
                <a:endParaRPr lang="en-NZ" sz="16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875088" y="3460750"/>
                <a:ext cx="2746375" cy="8826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hangingPunct="0">
                  <a:defRPr/>
                </a:pPr>
                <a:r>
                  <a:rPr lang="en-NZ" sz="1700" b="1" dirty="0">
                    <a:solidFill>
                      <a:prstClr val="black"/>
                    </a:solidFill>
                  </a:rPr>
                  <a:t>Acceptable Solutions</a:t>
                </a:r>
              </a:p>
              <a:p>
                <a:pPr eaLnBrk="0" hangingPunct="0">
                  <a:defRPr/>
                </a:pPr>
                <a:r>
                  <a:rPr lang="en-NZ" sz="1700" b="1" dirty="0">
                    <a:solidFill>
                      <a:prstClr val="black"/>
                    </a:solidFill>
                  </a:rPr>
                  <a:t>Verification </a:t>
                </a:r>
                <a:r>
                  <a:rPr lang="en-NZ" sz="1700" b="1" dirty="0" smtClean="0">
                    <a:solidFill>
                      <a:prstClr val="black"/>
                    </a:solidFill>
                  </a:rPr>
                  <a:t>Methods</a:t>
                </a:r>
              </a:p>
              <a:p>
                <a:pPr eaLnBrk="0" hangingPunct="0">
                  <a:defRPr/>
                </a:pPr>
                <a:r>
                  <a:rPr lang="en-NZ" sz="1700" b="1" dirty="0" smtClean="0">
                    <a:solidFill>
                      <a:prstClr val="black"/>
                    </a:solidFill>
                  </a:rPr>
                  <a:t>Product Certification</a:t>
                </a:r>
                <a:endParaRPr lang="en-NZ" sz="17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838575" y="4829175"/>
                <a:ext cx="3271838" cy="3603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NZ" b="1" dirty="0">
                    <a:solidFill>
                      <a:srgbClr val="FF7D00"/>
                    </a:solidFill>
                  </a:rPr>
                  <a:t>d</a:t>
                </a:r>
                <a:r>
                  <a:rPr lang="en-NZ" sz="1800" b="1" dirty="0" smtClean="0">
                    <a:solidFill>
                      <a:srgbClr val="FF7D00"/>
                    </a:solidFill>
                  </a:rPr>
                  <a:t>eemed </a:t>
                </a:r>
                <a:r>
                  <a:rPr lang="en-NZ" sz="1800" b="1" dirty="0">
                    <a:solidFill>
                      <a:srgbClr val="FF7D00"/>
                    </a:solidFill>
                  </a:rPr>
                  <a:t>to </a:t>
                </a:r>
                <a:r>
                  <a:rPr lang="en-NZ" sz="1800" b="1" dirty="0" smtClean="0">
                    <a:solidFill>
                      <a:srgbClr val="FF7D00"/>
                    </a:solidFill>
                  </a:rPr>
                  <a:t>comply</a:t>
                </a:r>
                <a:endParaRPr lang="en-NZ" sz="1800" b="1" dirty="0">
                  <a:solidFill>
                    <a:srgbClr val="FF7D00"/>
                  </a:solidFill>
                </a:endParaRPr>
              </a:p>
            </p:txBody>
          </p:sp>
        </p:grpSp>
        <p:sp>
          <p:nvSpPr>
            <p:cNvPr id="20" name="Round Single Corner Rectangle 19"/>
            <p:cNvSpPr/>
            <p:nvPr/>
          </p:nvSpPr>
          <p:spPr bwMode="auto">
            <a:xfrm>
              <a:off x="3886200" y="3514725"/>
              <a:ext cx="3228975" cy="1746250"/>
            </a:xfrm>
            <a:prstGeom prst="round1Rect">
              <a:avLst/>
            </a:prstGeom>
            <a:noFill/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NZ" b="1">
                  <a:solidFill>
                    <a:srgbClr val="FF0000"/>
                  </a:solidFill>
                  <a:cs typeface="Arial" charset="0"/>
                </a:rPr>
                <a:t>                                         </a:t>
              </a:r>
            </a:p>
          </p:txBody>
        </p:sp>
      </p:grpSp>
      <p:grpSp>
        <p:nvGrpSpPr>
          <p:cNvPr id="24" name="Group 13"/>
          <p:cNvGrpSpPr>
            <a:grpSpLocks/>
          </p:cNvGrpSpPr>
          <p:nvPr/>
        </p:nvGrpSpPr>
        <p:grpSpPr bwMode="auto">
          <a:xfrm>
            <a:off x="996955" y="4102315"/>
            <a:ext cx="3381375" cy="1782762"/>
            <a:chOff x="539750" y="3478213"/>
            <a:chExt cx="3381375" cy="1782762"/>
          </a:xfrm>
        </p:grpSpPr>
        <p:sp>
          <p:nvSpPr>
            <p:cNvPr id="25" name="Rectangle 24"/>
            <p:cNvSpPr/>
            <p:nvPr/>
          </p:nvSpPr>
          <p:spPr bwMode="auto">
            <a:xfrm>
              <a:off x="998538" y="4279900"/>
              <a:ext cx="2779712" cy="4413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NZ" sz="1600" b="1" dirty="0">
                  <a:solidFill>
                    <a:prstClr val="black"/>
                  </a:solidFill>
                </a:rPr>
                <a:t>Standards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60475" y="3478213"/>
              <a:ext cx="2660650" cy="882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NZ" sz="1700" b="1" dirty="0">
                  <a:solidFill>
                    <a:prstClr val="black"/>
                  </a:solidFill>
                </a:rPr>
                <a:t>MBIE </a:t>
              </a:r>
              <a:r>
                <a:rPr lang="en-NZ" sz="1700" b="1" dirty="0" smtClean="0">
                  <a:solidFill>
                    <a:prstClr val="black"/>
                  </a:solidFill>
                </a:rPr>
                <a:t>Guidance</a:t>
              </a:r>
              <a:endParaRPr lang="en-NZ" sz="1700" b="1" dirty="0">
                <a:solidFill>
                  <a:prstClr val="black"/>
                </a:solidFill>
              </a:endParaRPr>
            </a:p>
            <a:p>
              <a:pPr algn="ctr" eaLnBrk="0" hangingPunct="0">
                <a:defRPr/>
              </a:pPr>
              <a:r>
                <a:rPr lang="en-NZ" sz="1700" b="1" dirty="0" smtClean="0">
                  <a:solidFill>
                    <a:prstClr val="black"/>
                  </a:solidFill>
                </a:rPr>
                <a:t>other </a:t>
              </a:r>
              <a:r>
                <a:rPr lang="en-NZ" sz="1700" b="1" dirty="0">
                  <a:solidFill>
                    <a:prstClr val="black"/>
                  </a:solidFill>
                </a:rPr>
                <a:t>specific design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66738" y="4829175"/>
              <a:ext cx="3271837" cy="3603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NZ" sz="1800" b="1" dirty="0" smtClean="0">
                  <a:solidFill>
                    <a:srgbClr val="FF7D00"/>
                  </a:solidFill>
                </a:rPr>
                <a:t>alternative </a:t>
              </a:r>
              <a:r>
                <a:rPr lang="en-NZ" b="1" dirty="0">
                  <a:solidFill>
                    <a:srgbClr val="FF7D00"/>
                  </a:solidFill>
                </a:rPr>
                <a:t>p</a:t>
              </a:r>
              <a:r>
                <a:rPr lang="en-NZ" sz="1800" b="1" dirty="0" smtClean="0">
                  <a:solidFill>
                    <a:srgbClr val="FF7D00"/>
                  </a:solidFill>
                </a:rPr>
                <a:t>athway</a:t>
              </a:r>
              <a:endParaRPr lang="en-NZ" sz="1800" b="1" dirty="0">
                <a:solidFill>
                  <a:srgbClr val="FF7D00"/>
                </a:solidFill>
              </a:endParaRPr>
            </a:p>
          </p:txBody>
        </p:sp>
        <p:sp>
          <p:nvSpPr>
            <p:cNvPr id="28" name="Round Single Corner Rectangle 27"/>
            <p:cNvSpPr/>
            <p:nvPr/>
          </p:nvSpPr>
          <p:spPr bwMode="auto">
            <a:xfrm flipH="1">
              <a:off x="539750" y="3543300"/>
              <a:ext cx="3260725" cy="1717675"/>
            </a:xfrm>
            <a:prstGeom prst="round1Rect">
              <a:avLst/>
            </a:prstGeom>
            <a:noFill/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NZ" b="1">
                  <a:solidFill>
                    <a:srgbClr val="FF0000"/>
                  </a:solidFill>
                  <a:cs typeface="Arial" charset="0"/>
                </a:rPr>
                <a:t>                                         </a:t>
              </a:r>
            </a:p>
          </p:txBody>
        </p:sp>
      </p:grp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7158445" y="4295175"/>
            <a:ext cx="19136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NZ" altLang="en-US" sz="2000" b="1" dirty="0" smtClean="0">
                <a:solidFill>
                  <a:srgbClr val="FF7D00"/>
                </a:solidFill>
                <a:cs typeface="Arial" charset="0"/>
              </a:rPr>
              <a:t>Building Code </a:t>
            </a:r>
            <a:r>
              <a:rPr lang="en-NZ" altLang="en-US" sz="2000" b="1" dirty="0">
                <a:solidFill>
                  <a:srgbClr val="FF7D00"/>
                </a:solidFill>
                <a:cs typeface="Arial" charset="0"/>
              </a:rPr>
              <a:t>Compliance</a:t>
            </a:r>
            <a:r>
              <a:rPr lang="en-NZ" altLang="en-US" sz="2000" dirty="0">
                <a:solidFill>
                  <a:srgbClr val="FF7D00"/>
                </a:solidFill>
                <a:cs typeface="Arial" charset="0"/>
              </a:rPr>
              <a:t> </a:t>
            </a:r>
            <a:endParaRPr lang="en-GB" altLang="en-US" sz="2000" dirty="0">
              <a:solidFill>
                <a:srgbClr val="FF7D00"/>
              </a:solidFill>
              <a:cs typeface="Arial" charset="0"/>
            </a:endParaRPr>
          </a:p>
        </p:txBody>
      </p: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2802736" y="3283165"/>
            <a:ext cx="3222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</a:t>
            </a:r>
            <a:r>
              <a:rPr lang="en-NZ" altLang="en-US" sz="2000" dirty="0" smtClean="0">
                <a:solidFill>
                  <a:schemeClr val="bg1"/>
                </a:solidFill>
              </a:rPr>
              <a:t>uilding regulations</a:t>
            </a:r>
            <a:endParaRPr lang="en-NZ" altLang="en-US" sz="2000" dirty="0">
              <a:solidFill>
                <a:schemeClr val="bg1"/>
              </a:solidFill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977044" y="2029494"/>
            <a:ext cx="8359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NZ" altLang="en-US" sz="2000" b="1" dirty="0" smtClean="0">
                <a:solidFill>
                  <a:srgbClr val="FF7D00"/>
                </a:solidFill>
                <a:cs typeface="Arial" charset="0"/>
              </a:rPr>
              <a:t>Law</a:t>
            </a:r>
            <a:endParaRPr lang="en-GB" altLang="en-US" sz="2000" dirty="0">
              <a:solidFill>
                <a:srgbClr val="FF7D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573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70594" y="1162050"/>
            <a:ext cx="4422321" cy="914791"/>
          </a:xfrm>
        </p:spPr>
        <p:txBody>
          <a:bodyPr/>
          <a:lstStyle/>
          <a:p>
            <a:r>
              <a:rPr lang="en-NZ" altLang="en-US" dirty="0" smtClean="0"/>
              <a:t>Building Act</a:t>
            </a:r>
            <a:endParaRPr lang="en-NZ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7B31-5DC9-44C7-8F26-47B17E3D1C13}" type="slidenum">
              <a:rPr lang="en-NZ" smtClean="0"/>
              <a:pPr>
                <a:defRPr/>
              </a:pPr>
              <a:t>3</a:t>
            </a:fld>
            <a:endParaRPr lang="en-NZ" dirty="0"/>
          </a:p>
        </p:txBody>
      </p:sp>
      <p:sp>
        <p:nvSpPr>
          <p:cNvPr id="7" name="Right Triangle 6"/>
          <p:cNvSpPr/>
          <p:nvPr/>
        </p:nvSpPr>
        <p:spPr bwMode="auto">
          <a:xfrm>
            <a:off x="2615416" y="2508334"/>
            <a:ext cx="3271837" cy="333057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ight Triangle 7"/>
          <p:cNvSpPr/>
          <p:nvPr/>
        </p:nvSpPr>
        <p:spPr bwMode="auto">
          <a:xfrm flipH="1">
            <a:off x="-661184" y="2535322"/>
            <a:ext cx="3271837" cy="330358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ight Triangle 8"/>
          <p:cNvSpPr/>
          <p:nvPr/>
        </p:nvSpPr>
        <p:spPr bwMode="auto">
          <a:xfrm>
            <a:off x="2615416" y="2525797"/>
            <a:ext cx="2844800" cy="288448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NZ" b="1">
                <a:solidFill>
                  <a:srgbClr val="FFFFFF"/>
                </a:solidFill>
                <a:cs typeface="Arial" charset="0"/>
              </a:rPr>
              <a:t/>
            </a:r>
            <a:br>
              <a:rPr lang="en-NZ" b="1">
                <a:solidFill>
                  <a:srgbClr val="FFFFFF"/>
                </a:solidFill>
                <a:cs typeface="Arial" charset="0"/>
              </a:rPr>
            </a:br>
            <a:endParaRPr lang="en-NZ" sz="18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ight Triangle 9"/>
          <p:cNvSpPr/>
          <p:nvPr/>
        </p:nvSpPr>
        <p:spPr bwMode="auto">
          <a:xfrm flipH="1">
            <a:off x="-229384" y="2530559"/>
            <a:ext cx="2844800" cy="2881313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535791" y="2568659"/>
            <a:ext cx="4176712" cy="2043113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1366053" y="2508334"/>
            <a:ext cx="2520950" cy="1295400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NZ" sz="19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1002516" y="4146861"/>
            <a:ext cx="3222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Building Code</a:t>
            </a:r>
          </a:p>
        </p:txBody>
      </p:sp>
      <p:sp>
        <p:nvSpPr>
          <p:cNvPr id="17" name="TextBox 30"/>
          <p:cNvSpPr txBox="1">
            <a:spLocks noChangeArrowheads="1"/>
          </p:cNvSpPr>
          <p:nvPr/>
        </p:nvSpPr>
        <p:spPr bwMode="auto">
          <a:xfrm>
            <a:off x="1588303" y="3086184"/>
            <a:ext cx="2076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Building </a:t>
            </a:r>
          </a:p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Act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485013" y="4594309"/>
            <a:ext cx="3336925" cy="1858748"/>
            <a:chOff x="3778250" y="3460750"/>
            <a:chExt cx="3336925" cy="180022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778250" y="3460750"/>
              <a:ext cx="3267075" cy="1260475"/>
              <a:chOff x="3778250" y="3460750"/>
              <a:chExt cx="3267075" cy="1260475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3778250" y="4279900"/>
                <a:ext cx="3267075" cy="4413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NZ" sz="1600" b="1" dirty="0">
                    <a:solidFill>
                      <a:prstClr val="black"/>
                    </a:solidFill>
                  </a:rPr>
                  <a:t>Cited </a:t>
                </a:r>
                <a:r>
                  <a:rPr lang="en-NZ" sz="1600" b="1" dirty="0" smtClean="0">
                    <a:solidFill>
                      <a:prstClr val="black"/>
                    </a:solidFill>
                  </a:rPr>
                  <a:t>Standards</a:t>
                </a:r>
                <a:endParaRPr lang="en-NZ" sz="16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875088" y="3460750"/>
                <a:ext cx="2746375" cy="8826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hangingPunct="0">
                  <a:defRPr/>
                </a:pPr>
                <a:r>
                  <a:rPr lang="en-NZ" sz="1700" b="1" dirty="0">
                    <a:solidFill>
                      <a:prstClr val="black"/>
                    </a:solidFill>
                  </a:rPr>
                  <a:t>Acceptable Solutions</a:t>
                </a:r>
              </a:p>
              <a:p>
                <a:pPr eaLnBrk="0" hangingPunct="0">
                  <a:defRPr/>
                </a:pPr>
                <a:r>
                  <a:rPr lang="en-NZ" sz="1700" b="1" dirty="0">
                    <a:solidFill>
                      <a:prstClr val="black"/>
                    </a:solidFill>
                  </a:rPr>
                  <a:t>Verification </a:t>
                </a:r>
                <a:r>
                  <a:rPr lang="en-NZ" sz="1700" b="1" dirty="0" smtClean="0">
                    <a:solidFill>
                      <a:prstClr val="black"/>
                    </a:solidFill>
                  </a:rPr>
                  <a:t>Methods</a:t>
                </a:r>
              </a:p>
              <a:p>
                <a:pPr eaLnBrk="0" hangingPunct="0">
                  <a:defRPr/>
                </a:pPr>
                <a:r>
                  <a:rPr lang="en-NZ" sz="1700" b="1" dirty="0" smtClean="0">
                    <a:solidFill>
                      <a:prstClr val="black"/>
                    </a:solidFill>
                  </a:rPr>
                  <a:t>Product Certification</a:t>
                </a:r>
                <a:endParaRPr lang="en-NZ" sz="17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" name="Round Single Corner Rectangle 19"/>
            <p:cNvSpPr/>
            <p:nvPr/>
          </p:nvSpPr>
          <p:spPr bwMode="auto">
            <a:xfrm>
              <a:off x="3886200" y="3514725"/>
              <a:ext cx="3228975" cy="1746250"/>
            </a:xfrm>
            <a:prstGeom prst="round1Rect">
              <a:avLst/>
            </a:prstGeom>
            <a:noFill/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NZ" b="1">
                  <a:solidFill>
                    <a:srgbClr val="FF0000"/>
                  </a:solidFill>
                  <a:cs typeface="Arial" charset="0"/>
                </a:rPr>
                <a:t>                                         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-753487" y="4611772"/>
            <a:ext cx="3381375" cy="1782762"/>
            <a:chOff x="539750" y="3478213"/>
            <a:chExt cx="3381375" cy="1782762"/>
          </a:xfrm>
        </p:grpSpPr>
        <p:sp>
          <p:nvSpPr>
            <p:cNvPr id="25" name="Rectangle 24"/>
            <p:cNvSpPr/>
            <p:nvPr/>
          </p:nvSpPr>
          <p:spPr bwMode="auto">
            <a:xfrm>
              <a:off x="998538" y="4279900"/>
              <a:ext cx="2779712" cy="4413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NZ" sz="1600" b="1" dirty="0">
                  <a:solidFill>
                    <a:prstClr val="black"/>
                  </a:solidFill>
                </a:rPr>
                <a:t>Standards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60475" y="3478213"/>
              <a:ext cx="2660650" cy="882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NZ" sz="1700" b="1" dirty="0">
                  <a:solidFill>
                    <a:prstClr val="black"/>
                  </a:solidFill>
                </a:rPr>
                <a:t>MBIE </a:t>
              </a:r>
              <a:r>
                <a:rPr lang="en-NZ" sz="1700" b="1" dirty="0" smtClean="0">
                  <a:solidFill>
                    <a:prstClr val="black"/>
                  </a:solidFill>
                </a:rPr>
                <a:t>Guidance</a:t>
              </a:r>
              <a:endParaRPr lang="en-NZ" sz="1700" b="1" dirty="0">
                <a:solidFill>
                  <a:prstClr val="black"/>
                </a:solidFill>
              </a:endParaRPr>
            </a:p>
            <a:p>
              <a:pPr algn="ctr" eaLnBrk="0" hangingPunct="0">
                <a:defRPr/>
              </a:pPr>
              <a:r>
                <a:rPr lang="en-NZ" sz="1700" b="1" dirty="0" smtClean="0">
                  <a:solidFill>
                    <a:prstClr val="black"/>
                  </a:solidFill>
                </a:rPr>
                <a:t>other </a:t>
              </a:r>
              <a:r>
                <a:rPr lang="en-NZ" sz="1700" b="1" dirty="0">
                  <a:solidFill>
                    <a:prstClr val="black"/>
                  </a:solidFill>
                </a:rPr>
                <a:t>specific design</a:t>
              </a:r>
            </a:p>
          </p:txBody>
        </p:sp>
        <p:sp>
          <p:nvSpPr>
            <p:cNvPr id="28" name="Round Single Corner Rectangle 27"/>
            <p:cNvSpPr/>
            <p:nvPr/>
          </p:nvSpPr>
          <p:spPr bwMode="auto">
            <a:xfrm flipH="1">
              <a:off x="539750" y="3543300"/>
              <a:ext cx="3260725" cy="1717675"/>
            </a:xfrm>
            <a:prstGeom prst="round1Rect">
              <a:avLst/>
            </a:prstGeom>
            <a:noFill/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NZ" b="1">
                  <a:solidFill>
                    <a:srgbClr val="FF0000"/>
                  </a:solidFill>
                  <a:cs typeface="Arial" charset="0"/>
                </a:rPr>
                <a:t>                                         </a:t>
              </a:r>
            </a:p>
          </p:txBody>
        </p:sp>
      </p:grp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1117609" y="3792622"/>
            <a:ext cx="3222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</a:t>
            </a:r>
            <a:r>
              <a:rPr lang="en-NZ" altLang="en-US" sz="2000" dirty="0" smtClean="0">
                <a:solidFill>
                  <a:schemeClr val="bg1"/>
                </a:solidFill>
              </a:rPr>
              <a:t>uilding regulations</a:t>
            </a:r>
            <a:endParaRPr lang="en-NZ" altLang="en-US" sz="20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19785" y="3004457"/>
            <a:ext cx="2090057" cy="83602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Content Placeholder 1"/>
          <p:cNvSpPr>
            <a:spLocks noGrp="1"/>
          </p:cNvSpPr>
          <p:nvPr>
            <p:ph idx="1"/>
          </p:nvPr>
        </p:nvSpPr>
        <p:spPr>
          <a:xfrm>
            <a:off x="4258489" y="1361803"/>
            <a:ext cx="4637317" cy="36861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NZ" sz="2400" dirty="0" smtClean="0"/>
              <a:t>comply with the Building Code</a:t>
            </a:r>
            <a:endParaRPr lang="en-NZ" sz="24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NZ" sz="2400" dirty="0" smtClean="0"/>
              <a:t>building consents</a:t>
            </a:r>
            <a:endParaRPr lang="en-NZ" sz="24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NZ" sz="2400" dirty="0" smtClean="0"/>
              <a:t>building warrant of fitness</a:t>
            </a:r>
            <a:endParaRPr lang="en-NZ" sz="24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NZ" sz="2400" dirty="0" smtClean="0"/>
              <a:t>alterations &amp; change of use</a:t>
            </a:r>
            <a:endParaRPr lang="en-NZ" sz="2400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NZ" sz="2400" dirty="0" smtClean="0"/>
              <a:t>earthquake prone buildings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xmlns="" val="1537573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70594" y="1162050"/>
            <a:ext cx="4422321" cy="914791"/>
          </a:xfrm>
        </p:spPr>
        <p:txBody>
          <a:bodyPr/>
          <a:lstStyle/>
          <a:p>
            <a:r>
              <a:rPr lang="en-NZ" altLang="en-US" dirty="0" smtClean="0"/>
              <a:t>Building Code</a:t>
            </a:r>
            <a:endParaRPr lang="en-NZ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7B31-5DC9-44C7-8F26-47B17E3D1C13}" type="slidenum">
              <a:rPr lang="en-NZ" smtClean="0"/>
              <a:pPr>
                <a:defRPr/>
              </a:pPr>
              <a:t>4</a:t>
            </a:fld>
            <a:endParaRPr lang="en-NZ" dirty="0"/>
          </a:p>
        </p:txBody>
      </p:sp>
      <p:sp>
        <p:nvSpPr>
          <p:cNvPr id="7" name="Right Triangle 6"/>
          <p:cNvSpPr/>
          <p:nvPr/>
        </p:nvSpPr>
        <p:spPr bwMode="auto">
          <a:xfrm>
            <a:off x="2615416" y="2508334"/>
            <a:ext cx="3271837" cy="333057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ight Triangle 7"/>
          <p:cNvSpPr/>
          <p:nvPr/>
        </p:nvSpPr>
        <p:spPr bwMode="auto">
          <a:xfrm flipH="1">
            <a:off x="-661184" y="2535322"/>
            <a:ext cx="3271837" cy="330358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ight Triangle 8"/>
          <p:cNvSpPr/>
          <p:nvPr/>
        </p:nvSpPr>
        <p:spPr bwMode="auto">
          <a:xfrm>
            <a:off x="2615416" y="2525797"/>
            <a:ext cx="2844800" cy="288448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NZ" b="1">
                <a:solidFill>
                  <a:srgbClr val="FFFFFF"/>
                </a:solidFill>
                <a:cs typeface="Arial" charset="0"/>
              </a:rPr>
              <a:t/>
            </a:r>
            <a:br>
              <a:rPr lang="en-NZ" b="1">
                <a:solidFill>
                  <a:srgbClr val="FFFFFF"/>
                </a:solidFill>
                <a:cs typeface="Arial" charset="0"/>
              </a:rPr>
            </a:br>
            <a:endParaRPr lang="en-NZ" sz="18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ight Triangle 9"/>
          <p:cNvSpPr/>
          <p:nvPr/>
        </p:nvSpPr>
        <p:spPr bwMode="auto">
          <a:xfrm flipH="1">
            <a:off x="-229384" y="2530559"/>
            <a:ext cx="2844800" cy="2881313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535791" y="2568659"/>
            <a:ext cx="4176712" cy="2043113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1366053" y="2508334"/>
            <a:ext cx="2520950" cy="1295400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NZ" sz="19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1002516" y="4146861"/>
            <a:ext cx="3222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Building Code</a:t>
            </a:r>
          </a:p>
        </p:txBody>
      </p:sp>
      <p:sp>
        <p:nvSpPr>
          <p:cNvPr id="17" name="TextBox 30"/>
          <p:cNvSpPr txBox="1">
            <a:spLocks noChangeArrowheads="1"/>
          </p:cNvSpPr>
          <p:nvPr/>
        </p:nvSpPr>
        <p:spPr bwMode="auto">
          <a:xfrm>
            <a:off x="1588303" y="3086184"/>
            <a:ext cx="2076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Building </a:t>
            </a:r>
          </a:p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Act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485013" y="4594309"/>
            <a:ext cx="3336925" cy="1858748"/>
            <a:chOff x="3778250" y="3460750"/>
            <a:chExt cx="3336925" cy="180022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778250" y="3460750"/>
              <a:ext cx="3267075" cy="1260475"/>
              <a:chOff x="3778250" y="3460750"/>
              <a:chExt cx="3267075" cy="1260475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3778250" y="4279900"/>
                <a:ext cx="3267075" cy="4413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NZ" sz="1600" b="1" dirty="0">
                    <a:solidFill>
                      <a:prstClr val="black"/>
                    </a:solidFill>
                  </a:rPr>
                  <a:t>Cited </a:t>
                </a:r>
                <a:r>
                  <a:rPr lang="en-NZ" sz="1600" b="1" dirty="0" smtClean="0">
                    <a:solidFill>
                      <a:prstClr val="black"/>
                    </a:solidFill>
                  </a:rPr>
                  <a:t>Standards</a:t>
                </a:r>
                <a:endParaRPr lang="en-NZ" sz="16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875088" y="3460750"/>
                <a:ext cx="2746375" cy="8826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hangingPunct="0">
                  <a:defRPr/>
                </a:pPr>
                <a:r>
                  <a:rPr lang="en-NZ" sz="1700" b="1" dirty="0">
                    <a:solidFill>
                      <a:prstClr val="black"/>
                    </a:solidFill>
                  </a:rPr>
                  <a:t>Acceptable Solutions</a:t>
                </a:r>
              </a:p>
              <a:p>
                <a:pPr eaLnBrk="0" hangingPunct="0">
                  <a:defRPr/>
                </a:pPr>
                <a:r>
                  <a:rPr lang="en-NZ" sz="1700" b="1" dirty="0">
                    <a:solidFill>
                      <a:prstClr val="black"/>
                    </a:solidFill>
                  </a:rPr>
                  <a:t>Verification </a:t>
                </a:r>
                <a:r>
                  <a:rPr lang="en-NZ" sz="1700" b="1" dirty="0" smtClean="0">
                    <a:solidFill>
                      <a:prstClr val="black"/>
                    </a:solidFill>
                  </a:rPr>
                  <a:t>Methods</a:t>
                </a:r>
              </a:p>
              <a:p>
                <a:pPr eaLnBrk="0" hangingPunct="0">
                  <a:defRPr/>
                </a:pPr>
                <a:r>
                  <a:rPr lang="en-NZ" sz="1700" b="1" dirty="0" smtClean="0">
                    <a:solidFill>
                      <a:prstClr val="black"/>
                    </a:solidFill>
                  </a:rPr>
                  <a:t>Product Certification</a:t>
                </a:r>
                <a:endParaRPr lang="en-NZ" sz="17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" name="Round Single Corner Rectangle 19"/>
            <p:cNvSpPr/>
            <p:nvPr/>
          </p:nvSpPr>
          <p:spPr bwMode="auto">
            <a:xfrm>
              <a:off x="3886200" y="3514725"/>
              <a:ext cx="3228975" cy="1746250"/>
            </a:xfrm>
            <a:prstGeom prst="round1Rect">
              <a:avLst/>
            </a:prstGeom>
            <a:noFill/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NZ" b="1">
                  <a:solidFill>
                    <a:srgbClr val="FF0000"/>
                  </a:solidFill>
                  <a:cs typeface="Arial" charset="0"/>
                </a:rPr>
                <a:t>                                         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-753487" y="4611772"/>
            <a:ext cx="3381375" cy="1782762"/>
            <a:chOff x="539750" y="3478213"/>
            <a:chExt cx="3381375" cy="1782762"/>
          </a:xfrm>
        </p:grpSpPr>
        <p:sp>
          <p:nvSpPr>
            <p:cNvPr id="25" name="Rectangle 24"/>
            <p:cNvSpPr/>
            <p:nvPr/>
          </p:nvSpPr>
          <p:spPr bwMode="auto">
            <a:xfrm>
              <a:off x="998538" y="4279900"/>
              <a:ext cx="2779712" cy="4413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NZ" sz="1600" b="1" dirty="0">
                  <a:solidFill>
                    <a:prstClr val="black"/>
                  </a:solidFill>
                </a:rPr>
                <a:t>Standards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60475" y="3478213"/>
              <a:ext cx="2660650" cy="882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NZ" sz="1700" b="1" dirty="0">
                  <a:solidFill>
                    <a:prstClr val="black"/>
                  </a:solidFill>
                </a:rPr>
                <a:t>MBIE </a:t>
              </a:r>
              <a:r>
                <a:rPr lang="en-NZ" sz="1700" b="1" dirty="0" smtClean="0">
                  <a:solidFill>
                    <a:prstClr val="black"/>
                  </a:solidFill>
                </a:rPr>
                <a:t>Guidance</a:t>
              </a:r>
              <a:endParaRPr lang="en-NZ" sz="1700" b="1" dirty="0">
                <a:solidFill>
                  <a:prstClr val="black"/>
                </a:solidFill>
              </a:endParaRPr>
            </a:p>
            <a:p>
              <a:pPr algn="ctr" eaLnBrk="0" hangingPunct="0">
                <a:defRPr/>
              </a:pPr>
              <a:r>
                <a:rPr lang="en-NZ" sz="1700" b="1" dirty="0" smtClean="0">
                  <a:solidFill>
                    <a:prstClr val="black"/>
                  </a:solidFill>
                </a:rPr>
                <a:t>other </a:t>
              </a:r>
              <a:r>
                <a:rPr lang="en-NZ" sz="1700" b="1" dirty="0">
                  <a:solidFill>
                    <a:prstClr val="black"/>
                  </a:solidFill>
                </a:rPr>
                <a:t>specific design</a:t>
              </a:r>
            </a:p>
          </p:txBody>
        </p:sp>
        <p:sp>
          <p:nvSpPr>
            <p:cNvPr id="28" name="Round Single Corner Rectangle 27"/>
            <p:cNvSpPr/>
            <p:nvPr/>
          </p:nvSpPr>
          <p:spPr bwMode="auto">
            <a:xfrm flipH="1">
              <a:off x="539750" y="3543300"/>
              <a:ext cx="3260725" cy="1717675"/>
            </a:xfrm>
            <a:prstGeom prst="round1Rect">
              <a:avLst/>
            </a:prstGeom>
            <a:noFill/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NZ" b="1">
                  <a:solidFill>
                    <a:srgbClr val="FF0000"/>
                  </a:solidFill>
                  <a:cs typeface="Arial" charset="0"/>
                </a:rPr>
                <a:t>                                         </a:t>
              </a:r>
            </a:p>
          </p:txBody>
        </p:sp>
      </p:grp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1117609" y="3792622"/>
            <a:ext cx="3222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</a:t>
            </a:r>
            <a:r>
              <a:rPr lang="en-NZ" altLang="en-US" sz="2000" dirty="0" smtClean="0">
                <a:solidFill>
                  <a:schemeClr val="bg1"/>
                </a:solidFill>
              </a:rPr>
              <a:t>uilding regulations</a:t>
            </a:r>
            <a:endParaRPr lang="en-NZ" altLang="en-US" sz="20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554471" y="4088674"/>
            <a:ext cx="2090057" cy="56170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Content Placeholder 1"/>
          <p:cNvSpPr>
            <a:spLocks noGrp="1"/>
          </p:cNvSpPr>
          <p:nvPr>
            <p:ph idx="1"/>
          </p:nvPr>
        </p:nvSpPr>
        <p:spPr>
          <a:xfrm>
            <a:off x="3801290" y="1022171"/>
            <a:ext cx="5342709" cy="1525086"/>
          </a:xfrm>
        </p:spPr>
        <p:txBody>
          <a:bodyPr/>
          <a:lstStyle/>
          <a:p>
            <a:pPr>
              <a:buNone/>
            </a:pPr>
            <a:r>
              <a:rPr lang="en-NZ" b="1" dirty="0" smtClean="0"/>
              <a:t>Functional requirement</a:t>
            </a:r>
            <a:endParaRPr lang="en-NZ" dirty="0" smtClean="0"/>
          </a:p>
          <a:p>
            <a:pPr marL="0" indent="0">
              <a:buNone/>
            </a:pPr>
            <a:r>
              <a:rPr lang="en-NZ" b="1" dirty="0" smtClean="0"/>
              <a:t>B1.2</a:t>
            </a:r>
            <a:r>
              <a:rPr lang="en-NZ" dirty="0" smtClean="0"/>
              <a:t>  </a:t>
            </a:r>
            <a:r>
              <a:rPr lang="en-NZ" i="1" dirty="0" smtClean="0"/>
              <a:t>Buildings</a:t>
            </a:r>
            <a:r>
              <a:rPr lang="en-NZ" dirty="0" smtClean="0"/>
              <a:t>, </a:t>
            </a:r>
            <a:r>
              <a:rPr lang="en-NZ" i="1" dirty="0" smtClean="0"/>
              <a:t>building elements</a:t>
            </a:r>
            <a:r>
              <a:rPr lang="en-NZ" dirty="0" smtClean="0"/>
              <a:t> and </a:t>
            </a:r>
            <a:r>
              <a:rPr lang="en-NZ" i="1" dirty="0" err="1" smtClean="0"/>
              <a:t>sitework</a:t>
            </a:r>
            <a:r>
              <a:rPr lang="en-NZ" dirty="0" smtClean="0"/>
              <a:t> shall withstand the combination of loads that they are likely to experience during </a:t>
            </a:r>
            <a:r>
              <a:rPr lang="en-NZ" i="1" dirty="0" smtClean="0"/>
              <a:t>construction</a:t>
            </a:r>
            <a:r>
              <a:rPr lang="en-NZ" dirty="0" smtClean="0"/>
              <a:t> or </a:t>
            </a:r>
            <a:r>
              <a:rPr lang="en-NZ" i="1" dirty="0" smtClean="0"/>
              <a:t>alteration</a:t>
            </a:r>
            <a:r>
              <a:rPr lang="en-NZ" dirty="0" smtClean="0"/>
              <a:t> and throughout their lives</a:t>
            </a:r>
            <a:r>
              <a:rPr lang="en-NZ" dirty="0" smtClean="0"/>
              <a:t>.</a:t>
            </a:r>
          </a:p>
        </p:txBody>
      </p:sp>
      <p:sp>
        <p:nvSpPr>
          <p:cNvPr id="24" name="Content Placeholder 1"/>
          <p:cNvSpPr txBox="1">
            <a:spLocks/>
          </p:cNvSpPr>
          <p:nvPr/>
        </p:nvSpPr>
        <p:spPr bwMode="auto">
          <a:xfrm>
            <a:off x="4976949" y="2742116"/>
            <a:ext cx="4167051" cy="2456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N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</a:t>
            </a: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N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B1.3.1</a:t>
            </a: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N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Buildings</a:t>
            </a: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N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 elements</a:t>
            </a: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NZ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sitework</a:t>
            </a: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shall have a low probability of rupturing, becoming unstable, losing equilibrium, or collapsing during </a:t>
            </a:r>
            <a:r>
              <a:rPr kumimoji="0" lang="en-N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construction</a:t>
            </a: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N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alteration</a:t>
            </a: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throughout their lives.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573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70594" y="1162050"/>
            <a:ext cx="4422321" cy="914791"/>
          </a:xfrm>
        </p:spPr>
        <p:txBody>
          <a:bodyPr/>
          <a:lstStyle/>
          <a:p>
            <a:r>
              <a:rPr lang="en-NZ" altLang="en-US" dirty="0" smtClean="0"/>
              <a:t>Standards</a:t>
            </a:r>
            <a:endParaRPr lang="en-NZ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7B31-5DC9-44C7-8F26-47B17E3D1C13}" type="slidenum">
              <a:rPr lang="en-NZ" smtClean="0"/>
              <a:pPr>
                <a:defRPr/>
              </a:pPr>
              <a:t>5</a:t>
            </a:fld>
            <a:endParaRPr lang="en-NZ" dirty="0"/>
          </a:p>
        </p:txBody>
      </p:sp>
      <p:sp>
        <p:nvSpPr>
          <p:cNvPr id="7" name="Right Triangle 6"/>
          <p:cNvSpPr/>
          <p:nvPr/>
        </p:nvSpPr>
        <p:spPr bwMode="auto">
          <a:xfrm>
            <a:off x="2615416" y="2508334"/>
            <a:ext cx="3271837" cy="333057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ight Triangle 7"/>
          <p:cNvSpPr/>
          <p:nvPr/>
        </p:nvSpPr>
        <p:spPr bwMode="auto">
          <a:xfrm flipH="1">
            <a:off x="-661184" y="2535322"/>
            <a:ext cx="3271837" cy="330358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  <a:p>
            <a:pPr eaLnBrk="0" hangingPunct="0">
              <a:defRPr/>
            </a:pPr>
            <a:endParaRPr lang="en-N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ight Triangle 8"/>
          <p:cNvSpPr/>
          <p:nvPr/>
        </p:nvSpPr>
        <p:spPr bwMode="auto">
          <a:xfrm>
            <a:off x="2615416" y="2525797"/>
            <a:ext cx="2844800" cy="288448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NZ" b="1">
                <a:solidFill>
                  <a:srgbClr val="FFFFFF"/>
                </a:solidFill>
                <a:cs typeface="Arial" charset="0"/>
              </a:rPr>
              <a:t/>
            </a:r>
            <a:br>
              <a:rPr lang="en-NZ" b="1">
                <a:solidFill>
                  <a:srgbClr val="FFFFFF"/>
                </a:solidFill>
                <a:cs typeface="Arial" charset="0"/>
              </a:rPr>
            </a:br>
            <a:endParaRPr lang="en-NZ" sz="18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ight Triangle 9"/>
          <p:cNvSpPr/>
          <p:nvPr/>
        </p:nvSpPr>
        <p:spPr bwMode="auto">
          <a:xfrm flipH="1">
            <a:off x="-229384" y="2530559"/>
            <a:ext cx="2844800" cy="2881313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535791" y="2568659"/>
            <a:ext cx="4176712" cy="2043113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en-NZ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1366053" y="2508334"/>
            <a:ext cx="2520950" cy="1295400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NZ" sz="19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1002516" y="4146861"/>
            <a:ext cx="3222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Building Code</a:t>
            </a:r>
          </a:p>
        </p:txBody>
      </p:sp>
      <p:sp>
        <p:nvSpPr>
          <p:cNvPr id="17" name="TextBox 30"/>
          <p:cNvSpPr txBox="1">
            <a:spLocks noChangeArrowheads="1"/>
          </p:cNvSpPr>
          <p:nvPr/>
        </p:nvSpPr>
        <p:spPr bwMode="auto">
          <a:xfrm>
            <a:off x="1588303" y="3086184"/>
            <a:ext cx="2076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Building </a:t>
            </a:r>
          </a:p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Act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485013" y="4594309"/>
            <a:ext cx="3336925" cy="1858748"/>
            <a:chOff x="3778250" y="3460750"/>
            <a:chExt cx="3336925" cy="180022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778250" y="3460750"/>
              <a:ext cx="3267075" cy="1260475"/>
              <a:chOff x="3778250" y="3460750"/>
              <a:chExt cx="3267075" cy="1260475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3778250" y="4279900"/>
                <a:ext cx="3267075" cy="4413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NZ" sz="1600" b="1" dirty="0">
                    <a:solidFill>
                      <a:prstClr val="black"/>
                    </a:solidFill>
                  </a:rPr>
                  <a:t>Cited </a:t>
                </a:r>
                <a:r>
                  <a:rPr lang="en-NZ" sz="1600" b="1" dirty="0" smtClean="0">
                    <a:solidFill>
                      <a:prstClr val="black"/>
                    </a:solidFill>
                  </a:rPr>
                  <a:t>Standards</a:t>
                </a:r>
                <a:endParaRPr lang="en-NZ" sz="16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875088" y="3460750"/>
                <a:ext cx="2746375" cy="8826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hangingPunct="0">
                  <a:defRPr/>
                </a:pPr>
                <a:r>
                  <a:rPr lang="en-NZ" sz="1700" b="1" dirty="0">
                    <a:solidFill>
                      <a:prstClr val="black"/>
                    </a:solidFill>
                  </a:rPr>
                  <a:t>Acceptable Solutions</a:t>
                </a:r>
              </a:p>
              <a:p>
                <a:pPr eaLnBrk="0" hangingPunct="0">
                  <a:defRPr/>
                </a:pPr>
                <a:r>
                  <a:rPr lang="en-NZ" sz="1700" b="1" dirty="0">
                    <a:solidFill>
                      <a:prstClr val="black"/>
                    </a:solidFill>
                  </a:rPr>
                  <a:t>Verification </a:t>
                </a:r>
                <a:r>
                  <a:rPr lang="en-NZ" sz="1700" b="1" dirty="0" smtClean="0">
                    <a:solidFill>
                      <a:prstClr val="black"/>
                    </a:solidFill>
                  </a:rPr>
                  <a:t>Methods</a:t>
                </a:r>
              </a:p>
              <a:p>
                <a:pPr eaLnBrk="0" hangingPunct="0">
                  <a:defRPr/>
                </a:pPr>
                <a:r>
                  <a:rPr lang="en-NZ" sz="1700" b="1" dirty="0" smtClean="0">
                    <a:solidFill>
                      <a:prstClr val="black"/>
                    </a:solidFill>
                  </a:rPr>
                  <a:t>Product Certification</a:t>
                </a:r>
                <a:endParaRPr lang="en-NZ" sz="17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" name="Round Single Corner Rectangle 19"/>
            <p:cNvSpPr/>
            <p:nvPr/>
          </p:nvSpPr>
          <p:spPr bwMode="auto">
            <a:xfrm>
              <a:off x="3886200" y="3514725"/>
              <a:ext cx="3228975" cy="1746250"/>
            </a:xfrm>
            <a:prstGeom prst="round1Rect">
              <a:avLst/>
            </a:prstGeom>
            <a:noFill/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NZ" b="1">
                  <a:solidFill>
                    <a:srgbClr val="FF0000"/>
                  </a:solidFill>
                  <a:cs typeface="Arial" charset="0"/>
                </a:rPr>
                <a:t>                                         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-753487" y="4611772"/>
            <a:ext cx="3381375" cy="1782762"/>
            <a:chOff x="539750" y="3478213"/>
            <a:chExt cx="3381375" cy="1782762"/>
          </a:xfrm>
        </p:grpSpPr>
        <p:sp>
          <p:nvSpPr>
            <p:cNvPr id="25" name="Rectangle 24"/>
            <p:cNvSpPr/>
            <p:nvPr/>
          </p:nvSpPr>
          <p:spPr bwMode="auto">
            <a:xfrm>
              <a:off x="998538" y="4279900"/>
              <a:ext cx="2779712" cy="4413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NZ" sz="1600" b="1" dirty="0">
                  <a:solidFill>
                    <a:prstClr val="black"/>
                  </a:solidFill>
                </a:rPr>
                <a:t>Standards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60475" y="3478213"/>
              <a:ext cx="2660650" cy="882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NZ" sz="1700" b="1" dirty="0">
                  <a:solidFill>
                    <a:prstClr val="black"/>
                  </a:solidFill>
                </a:rPr>
                <a:t>MBIE </a:t>
              </a:r>
              <a:r>
                <a:rPr lang="en-NZ" sz="1700" b="1" dirty="0" smtClean="0">
                  <a:solidFill>
                    <a:prstClr val="black"/>
                  </a:solidFill>
                </a:rPr>
                <a:t>Guidance</a:t>
              </a:r>
              <a:endParaRPr lang="en-NZ" sz="1700" b="1" dirty="0">
                <a:solidFill>
                  <a:prstClr val="black"/>
                </a:solidFill>
              </a:endParaRPr>
            </a:p>
            <a:p>
              <a:pPr algn="ctr" eaLnBrk="0" hangingPunct="0">
                <a:defRPr/>
              </a:pPr>
              <a:r>
                <a:rPr lang="en-NZ" sz="1700" b="1" dirty="0" smtClean="0">
                  <a:solidFill>
                    <a:prstClr val="black"/>
                  </a:solidFill>
                </a:rPr>
                <a:t>other </a:t>
              </a:r>
              <a:r>
                <a:rPr lang="en-NZ" sz="1700" b="1" dirty="0">
                  <a:solidFill>
                    <a:prstClr val="black"/>
                  </a:solidFill>
                </a:rPr>
                <a:t>specific design</a:t>
              </a:r>
            </a:p>
          </p:txBody>
        </p:sp>
        <p:sp>
          <p:nvSpPr>
            <p:cNvPr id="28" name="Round Single Corner Rectangle 27"/>
            <p:cNvSpPr/>
            <p:nvPr/>
          </p:nvSpPr>
          <p:spPr bwMode="auto">
            <a:xfrm flipH="1">
              <a:off x="539750" y="3543300"/>
              <a:ext cx="3260725" cy="1717675"/>
            </a:xfrm>
            <a:prstGeom prst="round1Rect">
              <a:avLst/>
            </a:prstGeom>
            <a:noFill/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NZ" b="1">
                  <a:solidFill>
                    <a:srgbClr val="FF0000"/>
                  </a:solidFill>
                  <a:cs typeface="Arial" charset="0"/>
                </a:rPr>
                <a:t>                                         </a:t>
              </a:r>
            </a:p>
          </p:txBody>
        </p:sp>
      </p:grp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1117609" y="3792622"/>
            <a:ext cx="3222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NZ" altLang="en-US" sz="2000" dirty="0">
                <a:solidFill>
                  <a:schemeClr val="bg1"/>
                </a:solidFill>
              </a:rPr>
              <a:t>b</a:t>
            </a:r>
            <a:r>
              <a:rPr lang="en-NZ" altLang="en-US" sz="2000" dirty="0" smtClean="0">
                <a:solidFill>
                  <a:schemeClr val="bg1"/>
                </a:solidFill>
              </a:rPr>
              <a:t>uilding regulations</a:t>
            </a:r>
            <a:endParaRPr lang="en-NZ" altLang="en-US" sz="20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011680" y="4506686"/>
            <a:ext cx="3474720" cy="152835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Content Placeholder 1"/>
          <p:cNvSpPr txBox="1">
            <a:spLocks/>
          </p:cNvSpPr>
          <p:nvPr/>
        </p:nvSpPr>
        <p:spPr bwMode="auto">
          <a:xfrm>
            <a:off x="5143210" y="1358640"/>
            <a:ext cx="2670760" cy="33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NZS</a:t>
            </a:r>
            <a:r>
              <a:rPr kumimoji="0" lang="en-N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1170.5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NZ" sz="2000" baseline="0" dirty="0" smtClean="0">
                <a:latin typeface="+mn-lt"/>
                <a:cs typeface="+mn-cs"/>
              </a:rPr>
              <a:t>NZS</a:t>
            </a:r>
            <a:r>
              <a:rPr lang="en-NZ" sz="2000" dirty="0" smtClean="0">
                <a:latin typeface="+mn-lt"/>
                <a:cs typeface="+mn-cs"/>
              </a:rPr>
              <a:t> 4219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pt-BR" sz="2000" dirty="0" smtClean="0">
                <a:latin typeface="+mn-lt"/>
                <a:cs typeface="+mn-cs"/>
              </a:rPr>
              <a:t>NZS 4541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pt-BR" sz="2000" dirty="0" smtClean="0">
                <a:latin typeface="+mn-lt"/>
                <a:cs typeface="+mn-cs"/>
              </a:rPr>
              <a:t>NZS 4510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pt-BR" sz="2000" dirty="0" smtClean="0">
              <a:latin typeface="+mn-lt"/>
              <a:cs typeface="+mn-cs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pt-BR" sz="2000" dirty="0" smtClean="0">
                <a:latin typeface="+mn-lt"/>
                <a:cs typeface="+mn-cs"/>
              </a:rPr>
              <a:t>AS/NZS 2785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NZS 4104</a:t>
            </a: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573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Problems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p</a:t>
            </a:r>
            <a:r>
              <a:rPr lang="en-NZ" dirty="0" smtClean="0"/>
              <a:t>oor seismic performance of NSE</a:t>
            </a:r>
          </a:p>
          <a:p>
            <a:pPr marL="0" indent="0">
              <a:buNone/>
            </a:pPr>
            <a:endParaRPr lang="en-NZ" dirty="0" smtClean="0"/>
          </a:p>
          <a:p>
            <a:r>
              <a:rPr lang="en-NZ" dirty="0"/>
              <a:t>NSE design and construction can be poorly coordinated</a:t>
            </a:r>
          </a:p>
          <a:p>
            <a:r>
              <a:rPr lang="en-NZ" dirty="0"/>
              <a:t>responsibilities for NSE can be poorly defined / understood</a:t>
            </a:r>
          </a:p>
          <a:p>
            <a:r>
              <a:rPr lang="en-NZ" dirty="0"/>
              <a:t>design and construction can be misaligned with consent process</a:t>
            </a:r>
          </a:p>
          <a:p>
            <a:r>
              <a:rPr lang="en-NZ" dirty="0" smtClean="0"/>
              <a:t>uncertainty </a:t>
            </a:r>
            <a:r>
              <a:rPr lang="en-NZ" dirty="0"/>
              <a:t>about required seismic performance of NSE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7B31-5DC9-44C7-8F26-47B17E3D1C13}" type="slidenum">
              <a:rPr lang="en-NZ" smtClean="0"/>
              <a:pPr>
                <a:defRPr/>
              </a:pPr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538539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Project </a:t>
            </a:r>
            <a:r>
              <a:rPr lang="en-NZ" altLang="en-US" dirty="0" smtClean="0"/>
              <a:t>objectives</a:t>
            </a:r>
            <a:endParaRPr lang="en-NZ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i</a:t>
            </a:r>
            <a:r>
              <a:rPr lang="en-NZ" dirty="0" smtClean="0"/>
              <a:t>mprove the seismic performance of NSE</a:t>
            </a:r>
          </a:p>
          <a:p>
            <a:pPr marL="0" indent="0">
              <a:buNone/>
            </a:pPr>
            <a:endParaRPr lang="en-NZ" dirty="0" smtClean="0"/>
          </a:p>
          <a:p>
            <a:r>
              <a:rPr lang="en-NZ" dirty="0" smtClean="0"/>
              <a:t>clarify seismic requirements for NSE in new and existing buildings</a:t>
            </a:r>
          </a:p>
          <a:p>
            <a:r>
              <a:rPr lang="en-NZ" dirty="0" smtClean="0"/>
              <a:t>revise relevant design Standards</a:t>
            </a:r>
          </a:p>
          <a:p>
            <a:r>
              <a:rPr lang="en-NZ" dirty="0"/>
              <a:t>p</a:t>
            </a:r>
            <a:r>
              <a:rPr lang="en-NZ" dirty="0" smtClean="0"/>
              <a:t>rovide guidance on building consent processes, documentation and construction monitoring</a:t>
            </a:r>
          </a:p>
          <a:p>
            <a:r>
              <a:rPr lang="en-NZ" dirty="0"/>
              <a:t>i</a:t>
            </a:r>
            <a:r>
              <a:rPr lang="en-NZ" dirty="0" smtClean="0"/>
              <a:t>mprove awareness and understanding of seismic requirements for NSE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7B31-5DC9-44C7-8F26-47B17E3D1C13}" type="slidenum">
              <a:rPr lang="en-NZ" smtClean="0"/>
              <a:pPr>
                <a:defRPr/>
              </a:pPr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58712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Project plan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362071" y="2338488"/>
            <a:ext cx="755" cy="347383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42252" y="1969156"/>
            <a:ext cx="1041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tx2"/>
                </a:solidFill>
              </a:rPr>
              <a:t>Jan 2016</a:t>
            </a:r>
            <a:endParaRPr lang="en-NZ" dirty="0">
              <a:solidFill>
                <a:schemeClr val="tx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68103" y="2346040"/>
            <a:ext cx="0" cy="346628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77339" y="1976708"/>
            <a:ext cx="104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tx2"/>
                </a:solidFill>
              </a:rPr>
              <a:t>Jan 2017</a:t>
            </a:r>
            <a:endParaRPr lang="en-NZ" dirty="0">
              <a:solidFill>
                <a:schemeClr val="tx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965149" y="2344539"/>
            <a:ext cx="0" cy="3467786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56280" y="1975207"/>
            <a:ext cx="103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tx2"/>
                </a:solidFill>
              </a:rPr>
              <a:t>Jan 2018</a:t>
            </a:r>
            <a:endParaRPr lang="en-NZ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1437" y="1976708"/>
            <a:ext cx="113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NZ" dirty="0" smtClean="0">
                <a:solidFill>
                  <a:schemeClr val="tx2"/>
                </a:solidFill>
              </a:rPr>
              <a:t>2015</a:t>
            </a:r>
            <a:endParaRPr lang="en-NZ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3925" y="2402425"/>
            <a:ext cx="5095777" cy="22101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36000" tIns="18000" rIns="36000" bIns="18000" rtlCol="0">
            <a:spAutoFit/>
          </a:bodyPr>
          <a:lstStyle/>
          <a:p>
            <a:r>
              <a:rPr lang="en-NZ" sz="1200" b="1" dirty="0" smtClean="0">
                <a:solidFill>
                  <a:schemeClr val="bg1"/>
                </a:solidFill>
              </a:rPr>
              <a:t>Steering Group</a:t>
            </a:r>
            <a:endParaRPr lang="en-NZ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0862" y="3414674"/>
            <a:ext cx="2702774" cy="77501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36000" tIns="18000" rIns="36000" bIns="18000" rtlCol="0">
            <a:spAutoFit/>
          </a:bodyPr>
          <a:lstStyle/>
          <a:p>
            <a:pPr>
              <a:tabLst>
                <a:tab pos="803275" algn="l"/>
              </a:tabLst>
            </a:pPr>
            <a:r>
              <a:rPr lang="en-NZ" sz="1200" b="1" dirty="0">
                <a:solidFill>
                  <a:schemeClr val="bg1"/>
                </a:solidFill>
              </a:rPr>
              <a:t>r</a:t>
            </a:r>
            <a:r>
              <a:rPr lang="en-NZ" sz="1200" b="1" dirty="0" smtClean="0">
                <a:solidFill>
                  <a:schemeClr val="bg1"/>
                </a:solidFill>
              </a:rPr>
              <a:t>esearch</a:t>
            </a:r>
            <a:r>
              <a:rPr lang="en-NZ" sz="1200" b="1" dirty="0" smtClean="0">
                <a:solidFill>
                  <a:schemeClr val="bg1"/>
                </a:solidFill>
              </a:rPr>
              <a:t>:	- </a:t>
            </a:r>
            <a:r>
              <a:rPr lang="en-NZ" sz="1200" b="1" dirty="0" smtClean="0">
                <a:solidFill>
                  <a:schemeClr val="bg1"/>
                </a:solidFill>
              </a:rPr>
              <a:t>risks of failures</a:t>
            </a:r>
          </a:p>
          <a:p>
            <a:pPr>
              <a:tabLst>
                <a:tab pos="803275" algn="l"/>
              </a:tabLst>
            </a:pPr>
            <a:r>
              <a:rPr lang="en-NZ" sz="1200" b="1" dirty="0" smtClean="0">
                <a:solidFill>
                  <a:schemeClr val="bg1"/>
                </a:solidFill>
              </a:rPr>
              <a:t>	- economics</a:t>
            </a:r>
            <a:endParaRPr lang="en-NZ" sz="1200" b="1" dirty="0" smtClean="0">
              <a:solidFill>
                <a:schemeClr val="bg1"/>
              </a:solidFill>
            </a:endParaRPr>
          </a:p>
          <a:p>
            <a:pPr>
              <a:tabLst>
                <a:tab pos="803275" algn="l"/>
              </a:tabLst>
            </a:pPr>
            <a:r>
              <a:rPr lang="en-NZ" sz="1200" b="1" dirty="0" smtClean="0">
                <a:solidFill>
                  <a:schemeClr val="bg1"/>
                </a:solidFill>
              </a:rPr>
              <a:t>	- </a:t>
            </a:r>
            <a:r>
              <a:rPr lang="en-NZ" sz="1200" b="1" dirty="0" smtClean="0">
                <a:solidFill>
                  <a:schemeClr val="bg1"/>
                </a:solidFill>
              </a:rPr>
              <a:t>Standards &amp; practices</a:t>
            </a:r>
          </a:p>
          <a:p>
            <a:pPr>
              <a:tabLst>
                <a:tab pos="803275" algn="l"/>
              </a:tabLst>
            </a:pPr>
            <a:r>
              <a:rPr lang="en-NZ" sz="1200" b="1" dirty="0" smtClean="0">
                <a:solidFill>
                  <a:schemeClr val="bg1"/>
                </a:solidFill>
              </a:rPr>
              <a:t>	- existing building survey</a:t>
            </a:r>
            <a:endParaRPr lang="en-NZ" sz="1200" b="1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41419" y="4291858"/>
            <a:ext cx="3519054" cy="22101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36000" tIns="18000" rIns="36000" bIns="18000" rtlCol="0">
            <a:spAutoFit/>
          </a:bodyPr>
          <a:lstStyle/>
          <a:p>
            <a:r>
              <a:rPr lang="en-NZ" sz="1200" b="1" dirty="0" smtClean="0">
                <a:solidFill>
                  <a:schemeClr val="bg1"/>
                </a:solidFill>
              </a:rPr>
              <a:t>clarify performance of NSE in new &amp; existing buildings</a:t>
            </a:r>
            <a:endParaRPr lang="en-NZ" sz="1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41953" y="5173585"/>
            <a:ext cx="2604665" cy="22101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36000" tIns="18000" rIns="36000" bIns="18000" rtlCol="0">
            <a:spAutoFit/>
          </a:bodyPr>
          <a:lstStyle/>
          <a:p>
            <a:pPr algn="ctr"/>
            <a:r>
              <a:rPr lang="en-NZ" sz="1200" b="1" dirty="0" smtClean="0">
                <a:solidFill>
                  <a:schemeClr val="bg1"/>
                </a:solidFill>
              </a:rPr>
              <a:t>guidance for existing buildings</a:t>
            </a:r>
            <a:endParaRPr lang="en-NZ" sz="12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1952" y="4644480"/>
            <a:ext cx="2590812" cy="40568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36000" tIns="18000" rIns="36000" bIns="18000" rtlCol="0">
            <a:spAutoFit/>
          </a:bodyPr>
          <a:lstStyle/>
          <a:p>
            <a:pPr algn="ctr"/>
            <a:r>
              <a:rPr lang="en-NZ" sz="1200" b="1" dirty="0" smtClean="0">
                <a:solidFill>
                  <a:schemeClr val="bg1"/>
                </a:solidFill>
              </a:rPr>
              <a:t>update Standards </a:t>
            </a:r>
            <a:r>
              <a:rPr lang="en-NZ" sz="1200" b="1" dirty="0" smtClean="0">
                <a:solidFill>
                  <a:schemeClr val="bg1"/>
                </a:solidFill>
              </a:rPr>
              <a:t> and B1/VM1 for </a:t>
            </a:r>
            <a:r>
              <a:rPr lang="en-NZ" sz="1200" b="1" dirty="0" smtClean="0">
                <a:solidFill>
                  <a:schemeClr val="bg1"/>
                </a:solidFill>
              </a:rPr>
              <a:t>NSE in new buildings</a:t>
            </a:r>
            <a:endParaRPr lang="en-NZ" sz="12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925" y="5505884"/>
            <a:ext cx="7815893" cy="221018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txBody>
          <a:bodyPr wrap="square" lIns="36000" tIns="18000" rIns="36000" bIns="18000" rtlCol="0">
            <a:spAutoFit/>
          </a:bodyPr>
          <a:lstStyle/>
          <a:p>
            <a:pPr algn="ctr"/>
            <a:r>
              <a:rPr lang="en-NZ" sz="1200" b="1" dirty="0">
                <a:solidFill>
                  <a:schemeClr val="bg1"/>
                </a:solidFill>
              </a:rPr>
              <a:t>t</a:t>
            </a:r>
            <a:r>
              <a:rPr lang="en-NZ" sz="1200" b="1" dirty="0" smtClean="0">
                <a:solidFill>
                  <a:schemeClr val="bg1"/>
                </a:solidFill>
              </a:rPr>
              <a:t>raining and education</a:t>
            </a:r>
            <a:endParaRPr lang="en-NZ" sz="12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3340" y="2718465"/>
            <a:ext cx="7212763" cy="221018"/>
          </a:xfrm>
          <a:prstGeom prst="rect">
            <a:avLst/>
          </a:prstGeom>
          <a:gradFill flip="none" rotWithShape="1">
            <a:gsLst>
              <a:gs pos="63000">
                <a:schemeClr val="tx2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36000" tIns="18000" rIns="36000" bIns="18000" rtlCol="0">
            <a:spAutoFit/>
          </a:bodyPr>
          <a:lstStyle/>
          <a:p>
            <a:pPr algn="ctr"/>
            <a:r>
              <a:rPr lang="en-NZ" sz="1200" b="1" dirty="0">
                <a:solidFill>
                  <a:schemeClr val="bg1"/>
                </a:solidFill>
              </a:rPr>
              <a:t>t</a:t>
            </a:r>
            <a:r>
              <a:rPr lang="en-NZ" sz="1200" b="1" dirty="0" smtClean="0">
                <a:solidFill>
                  <a:schemeClr val="bg1"/>
                </a:solidFill>
              </a:rPr>
              <a:t>echnical experts / working groups</a:t>
            </a:r>
            <a:endParaRPr lang="en-NZ" sz="12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0709" y="3074389"/>
            <a:ext cx="2664822" cy="22101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36000" tIns="18000" rIns="36000" bIns="18000" rtlCol="0">
            <a:spAutoFit/>
          </a:bodyPr>
          <a:lstStyle/>
          <a:p>
            <a:r>
              <a:rPr lang="en-NZ" sz="1200" b="1" dirty="0">
                <a:solidFill>
                  <a:schemeClr val="bg1"/>
                </a:solidFill>
              </a:rPr>
              <a:t>p</a:t>
            </a:r>
            <a:r>
              <a:rPr lang="en-NZ" sz="1200" b="1" dirty="0" smtClean="0">
                <a:solidFill>
                  <a:schemeClr val="bg1"/>
                </a:solidFill>
              </a:rPr>
              <a:t>roblem statements and work packages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7B31-5DC9-44C7-8F26-47B17E3D1C13}" type="slidenum">
              <a:rPr lang="en-NZ" smtClean="0"/>
              <a:pPr>
                <a:defRPr/>
              </a:pPr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7805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Steering Group</a:t>
            </a:r>
            <a:endParaRPr lang="en-NZ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908455"/>
            <a:ext cx="7886700" cy="425681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Insurance </a:t>
            </a:r>
            <a:r>
              <a:rPr lang="en-NZ" dirty="0" smtClean="0"/>
              <a:t>Council New Zealand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Property Council New Zealand</a:t>
            </a:r>
            <a:endParaRPr lang="en-NZ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New </a:t>
            </a:r>
            <a:r>
              <a:rPr lang="en-NZ" dirty="0" smtClean="0"/>
              <a:t>Zealand Institute of </a:t>
            </a:r>
            <a:r>
              <a:rPr lang="en-NZ" dirty="0" smtClean="0"/>
              <a:t>Architects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Institution </a:t>
            </a:r>
            <a:r>
              <a:rPr lang="en-NZ" dirty="0" smtClean="0"/>
              <a:t>of Professional Engineers New Zealand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New </a:t>
            </a:r>
            <a:r>
              <a:rPr lang="en-NZ" dirty="0" smtClean="0"/>
              <a:t>Zealand Society for Earthquake Engineering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Climate Control Companies Association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Association of Wall and Ceiling </a:t>
            </a:r>
            <a:r>
              <a:rPr lang="en-NZ" dirty="0" smtClean="0"/>
              <a:t>Industries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Wellington </a:t>
            </a:r>
            <a:r>
              <a:rPr lang="en-NZ" dirty="0" smtClean="0"/>
              <a:t>City Council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University of Canterbury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Earthquake </a:t>
            </a:r>
            <a:r>
              <a:rPr lang="en-NZ" dirty="0" smtClean="0"/>
              <a:t>Commission (EQC</a:t>
            </a:r>
            <a:r>
              <a:rPr lang="en-NZ" dirty="0" smtClean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NZ" dirty="0" smtClean="0"/>
              <a:t>MBIE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7B31-5DC9-44C7-8F26-47B17E3D1C13}" type="slidenum">
              <a:rPr lang="en-NZ" smtClean="0"/>
              <a:pPr>
                <a:defRPr/>
              </a:pPr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73780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ilding PPT">
  <a:themeElements>
    <a:clrScheme name="Building Performance">
      <a:dk1>
        <a:sysClr val="windowText" lastClr="000000"/>
      </a:dk1>
      <a:lt1>
        <a:sysClr val="window" lastClr="FFFFFF"/>
      </a:lt1>
      <a:dk2>
        <a:srgbClr val="005DA6"/>
      </a:dk2>
      <a:lt2>
        <a:srgbClr val="F2F2F2"/>
      </a:lt2>
      <a:accent1>
        <a:srgbClr val="005DA6"/>
      </a:accent1>
      <a:accent2>
        <a:srgbClr val="00BCE7"/>
      </a:accent2>
      <a:accent3>
        <a:srgbClr val="F6891F"/>
      </a:accent3>
      <a:accent4>
        <a:srgbClr val="FFF21F"/>
      </a:accent4>
      <a:accent5>
        <a:srgbClr val="1D3260"/>
      </a:accent5>
      <a:accent6>
        <a:srgbClr val="BFBFBF"/>
      </a:accent6>
      <a:hlink>
        <a:srgbClr val="005DA6"/>
      </a:hlink>
      <a:folHlink>
        <a:srgbClr val="00BC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BIE PowerPoint Template.potx" id="{0B505938-027A-4AB6-BB83-B0440305870F}" vid="{1F059DED-8133-48B8-940A-1E25206A8B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BIE Document" ma:contentTypeID="0x0101003C9D201A96D4F2458175C1E01CC9A5040025125449A03341408BA78637B014477B" ma:contentTypeVersion="17" ma:contentTypeDescription="" ma:contentTypeScope="" ma:versionID="44d30dbae0e5ca4a351d1b667e0966af">
  <xsd:schema xmlns:xsd="http://www.w3.org/2001/XMLSchema" xmlns:xs="http://www.w3.org/2001/XMLSchema" xmlns:p="http://schemas.microsoft.com/office/2006/metadata/properties" xmlns:ns1="http://schemas.microsoft.com/sharepoint/v3" xmlns:ns2="a068449e-65ee-4451-8dc9-32a3bd1ec357" targetNamespace="http://schemas.microsoft.com/office/2006/metadata/properties" ma:root="true" ma:fieldsID="8e64ccb06e4755fc1dd71a5bc8c7967b" ns1:_="" ns2:_="">
    <xsd:import namespace="http://schemas.microsoft.com/sharepoint/v3"/>
    <xsd:import namespace="a068449e-65ee-4451-8dc9-32a3bd1ec357"/>
    <xsd:element name="properties">
      <xsd:complexType>
        <xsd:sequence>
          <xsd:element name="documentManagement">
            <xsd:complexType>
              <xsd:all>
                <xsd:element ref="ns1:RoutingRuleDescription"/>
                <xsd:element ref="ns2:ff6690a50d384ca386e5070f56377ec3" minOccurs="0"/>
                <xsd:element ref="ns2:d7af982e400f482187269421307f3b6f" minOccurs="0"/>
                <xsd:element ref="ns2:bae495699a804ac5b07a8be31e75aad8" minOccurs="0"/>
                <xsd:element ref="ns2:i2cd1c351fb845a3aabe77a442a8af64" minOccurs="0"/>
                <xsd:element ref="ns2:ad6dba507fbc4fd3b014c09dd5fc86e8" minOccurs="0"/>
                <xsd:element ref="ns2:pb7332f13bb94cd89ec2cad81f3b8644" minOccurs="0"/>
                <xsd:element ref="ns2:g8600986cf9d4ea89778b493af454d63" minOccurs="0"/>
                <xsd:element ref="ns2:TaxCatchAll" minOccurs="0"/>
                <xsd:element ref="ns2:g50322b26d564f05a9c66a524a045680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2:kf107b1e414e41c8b43c56e02b6d2eb7" minOccurs="0"/>
                <xsd:element ref="ns2:pa8beeeab9404e098bddc5ef0611786c" minOccurs="0"/>
                <xsd:element ref="ns2:ef49baad5e484f9f8aed832fa590a17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2" ma:displayName="Description" ma:internalName="RoutingRuleDescription">
      <xsd:simpleType>
        <xsd:restriction base="dms:Text">
          <xsd:maxLength value="255"/>
        </xsd:restriction>
      </xsd:simpleType>
    </xsd:element>
    <xsd:element name="PublishingStartDate" ma:index="27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8449e-65ee-4451-8dc9-32a3bd1ec357" elementFormDefault="qualified">
    <xsd:import namespace="http://schemas.microsoft.com/office/2006/documentManagement/types"/>
    <xsd:import namespace="http://schemas.microsoft.com/office/infopath/2007/PartnerControls"/>
    <xsd:element name="ff6690a50d384ca386e5070f56377ec3" ma:index="11" ma:taxonomy="true" ma:internalName="ff6690a50d384ca386e5070f56377ec3" ma:taxonomyFieldName="Document_x0020_Category" ma:displayName="Document Category" ma:readOnly="false" ma:default="" ma:fieldId="{ff6690a5-0d38-4ca3-86e5-070f56377ec3}" ma:taxonomyMulti="true" ma:sspId="1531cb89-fdc1-498b-b6b8-d8329ac0e46c" ma:termSetId="43d5836b-a5de-44f8-b956-d9b20d54cc2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7af982e400f482187269421307f3b6f" ma:index="13" nillable="true" ma:taxonomy="true" ma:internalName="d7af982e400f482187269421307f3b6f" ma:taxonomyFieldName="BusinessGroup" ma:displayName="Business Group" ma:default="" ma:fieldId="{d7af982e-400f-4821-8726-9421307f3b6f}" ma:taxonomyMulti="true" ma:sspId="1531cb89-fdc1-498b-b6b8-d8329ac0e46c" ma:termSetId="26cea743-700d-4356-a435-7d61177601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e495699a804ac5b07a8be31e75aad8" ma:index="15" ma:taxonomy="true" ma:internalName="bae495699a804ac5b07a8be31e75aad8" ma:taxonomyFieldName="Branch" ma:displayName="Branch" ma:readOnly="false" ma:default="" ma:fieldId="{bae49569-9a80-4ac5-b07a-8be31e75aad8}" ma:taxonomyMulti="true" ma:sspId="1531cb89-fdc1-498b-b6b8-d8329ac0e46c" ma:termSetId="a1e04489-cb5f-4987-b4c2-1d6651cf4c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2cd1c351fb845a3aabe77a442a8af64" ma:index="17" nillable="true" ma:taxonomy="true" ma:internalName="i2cd1c351fb845a3aabe77a442a8af64" ma:taxonomyFieldName="How_x0020_do_x0020_I_x0020_category" ma:displayName="How do I category" ma:default="" ma:fieldId="{22cd1c35-1fb8-45a3-aabe-77a442a8af64}" ma:taxonomyMulti="true" ma:sspId="1531cb89-fdc1-498b-b6b8-d8329ac0e46c" ma:termSetId="fd1e6330-8e90-4f05-ab85-8f873f05df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6dba507fbc4fd3b014c09dd5fc86e8" ma:index="19" nillable="true" ma:taxonomy="true" ma:internalName="ad6dba507fbc4fd3b014c09dd5fc86e8" ma:taxonomyFieldName="About_x0020_category" ma:displayName="About category" ma:readOnly="false" ma:default="" ma:fieldId="{ad6dba50-7fbc-4fd3-b014-c09dd5fc86e8}" ma:taxonomyMulti="true" ma:sspId="1531cb89-fdc1-498b-b6b8-d8329ac0e46c" ma:termSetId="1cc338ca-b593-4e9d-af26-d957b4e45a2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b7332f13bb94cd89ec2cad81f3b8644" ma:index="20" nillable="true" ma:taxonomy="true" ma:internalName="pb7332f13bb94cd89ec2cad81f3b8644" ma:taxonomyFieldName="MBIECategory" ma:displayName="MBIE Category" ma:readOnly="false" ma:default="" ma:fieldId="{9b7332f1-3bb9-4cd8-9ec2-cad81f3b8644}" ma:taxonomyMulti="true" ma:sspId="1531cb89-fdc1-498b-b6b8-d8329ac0e46c" ma:termSetId="374b63a5-9586-4701-ada7-b8badc096b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8600986cf9d4ea89778b493af454d63" ma:index="21" nillable="true" ma:taxonomy="true" ma:internalName="g8600986cf9d4ea89778b493af454d63" ma:taxonomyFieldName="MBIETags" ma:displayName="MBIE Tag" ma:default="" ma:fieldId="{08600986-cf9d-4ea8-9778-b493af454d63}" ma:taxonomyMulti="true" ma:sspId="1531cb89-fdc1-498b-b6b8-d8329ac0e46c" ma:termSetId="513ae6a6-cb76-4a9c-bff3-1e5dd37514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897c6e4f-4628-4748-a94d-bb4d3ea25c94}" ma:internalName="TaxCatchAll" ma:showField="CatchAllData" ma:web="a068449e-65ee-4451-8dc9-32a3bd1ec3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50322b26d564f05a9c66a524a045680" ma:index="24" nillable="true" ma:taxonomy="true" ma:internalName="g50322b26d564f05a9c66a524a045680" ma:taxonomyFieldName="Agency" ma:displayName="Agency" ma:default="7;#MBIE|891a73b2-255c-4299-97c0-3dc8e67bb644" ma:fieldId="{050322b2-6d56-4f05-a9c6-6a524a045680}" ma:sspId="1531cb89-fdc1-498b-b6b8-d8329ac0e46c" ma:termSetId="8baf7922-63ac-4231-a256-78633b2de4b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5" nillable="true" ma:displayName="Taxonomy Catch All Column1" ma:hidden="true" ma:list="{897c6e4f-4628-4748-a94d-bb4d3ea25c94}" ma:internalName="TaxCatchAllLabel" ma:readOnly="true" ma:showField="CatchAllDataLabel" ma:web="a068449e-65ee-4451-8dc9-32a3bd1ec3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f107b1e414e41c8b43c56e02b6d2eb7" ma:index="29" nillable="true" ma:taxonomy="true" ma:internalName="kf107b1e414e41c8b43c56e02b6d2eb7" ma:taxonomyFieldName="How_x0020_do_x0020_I_x0020_task" ma:displayName="How do I task" ma:default="" ma:fieldId="{4f107b1e-414e-41c8-b43c-56e02b6d2eb7}" ma:taxonomyMulti="true" ma:sspId="1531cb89-fdc1-498b-b6b8-d8329ac0e46c" ma:termSetId="ce07ed77-6f59-4f9e-8720-958663ef61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a8beeeab9404e098bddc5ef0611786c" ma:index="31" nillable="true" ma:taxonomy="true" ma:internalName="pa8beeeab9404e098bddc5ef0611786c" ma:taxonomyFieldName="How_x0020_do_x0020_I_x0020_topic1" ma:displayName="How do I topic (new)" ma:default="" ma:fieldId="{9a8beeea-b940-4e09-8bdd-c5ef0611786c}" ma:taxonomyMulti="true" ma:sspId="1531cb89-fdc1-498b-b6b8-d8329ac0e46c" ma:termSetId="d4161892-9b8b-4088-88e1-f632c9da07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f49baad5e484f9f8aed832fa590a178" ma:index="33" nillable="true" ma:taxonomy="true" ma:internalName="ef49baad5e484f9f8aed832fa590a178" ma:taxonomyFieldName="How_x0020_do_x0020_I_x0020_type" ma:displayName="How do I type" ma:default="" ma:fieldId="{ef49baad-5e48-4f9f-8aed-832fa590a178}" ma:taxonomyMulti="true" ma:sspId="1531cb89-fdc1-498b-b6b8-d8329ac0e46c" ma:termSetId="5a054b7d-968f-4510-9f6f-6d4b6045eb7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3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8600986cf9d4ea89778b493af454d63 xmlns="a068449e-65ee-4451-8dc9-32a3bd1ec357">
      <Terms xmlns="http://schemas.microsoft.com/office/infopath/2007/PartnerControls"/>
    </g8600986cf9d4ea89778b493af454d63>
    <ad6dba507fbc4fd3b014c09dd5fc86e8 xmlns="a068449e-65ee-4451-8dc9-32a3bd1ec357">
      <Terms xmlns="http://schemas.microsoft.com/office/infopath/2007/PartnerControls"/>
    </ad6dba507fbc4fd3b014c09dd5fc86e8>
    <TaxCatchAll xmlns="a068449e-65ee-4451-8dc9-32a3bd1ec357">
      <Value>167</Value>
      <Value>286</Value>
      <Value>260</Value>
      <Value>7</Value>
    </TaxCatchAll>
    <ef49baad5e484f9f8aed832fa590a178 xmlns="a068449e-65ee-4451-8dc9-32a3bd1ec357">
      <Terms xmlns="http://schemas.microsoft.com/office/infopath/2007/PartnerControls"/>
    </ef49baad5e484f9f8aed832fa590a178>
    <d7af982e400f482187269421307f3b6f xmlns="a068449e-65ee-4451-8dc9-32a3bd1ec357">
      <Terms xmlns="http://schemas.microsoft.com/office/infopath/2007/PartnerControls"/>
    </d7af982e400f482187269421307f3b6f>
    <g50322b26d564f05a9c66a524a045680 xmlns="a068449e-65ee-4451-8dc9-32a3bd1ec3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MBIE</TermName>
          <TermId xmlns="http://schemas.microsoft.com/office/infopath/2007/PartnerControls">891a73b2-255c-4299-97c0-3dc8e67bb644</TermId>
        </TermInfo>
      </Terms>
    </g50322b26d564f05a9c66a524a045680>
    <bae495699a804ac5b07a8be31e75aad8 xmlns="a068449e-65ee-4451-8dc9-32a3bd1ec3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Building System Performance</TermName>
          <TermId xmlns="http://schemas.microsoft.com/office/infopath/2007/PartnerControls">cbdf5b5c-7596-482b-8070-3c53bd9333c1</TermId>
        </TermInfo>
      </Terms>
    </bae495699a804ac5b07a8be31e75aad8>
    <pb7332f13bb94cd89ec2cad81f3b8644 xmlns="a068449e-65ee-4451-8dc9-32a3bd1ec3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Document</TermName>
          <TermId xmlns="http://schemas.microsoft.com/office/infopath/2007/PartnerControls">b24b8314-c132-410d-993d-9eebb59a309e</TermId>
        </TermInfo>
      </Terms>
    </pb7332f13bb94cd89ec2cad81f3b8644>
    <ff6690a50d384ca386e5070f56377ec3 xmlns="a068449e-65ee-4451-8dc9-32a3bd1ec3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a3218f43-7003-4e05-a666-b4e9f4876d6e</TermId>
        </TermInfo>
      </Terms>
    </ff6690a50d384ca386e5070f56377ec3>
    <i2cd1c351fb845a3aabe77a442a8af64 xmlns="a068449e-65ee-4451-8dc9-32a3bd1ec357">
      <Terms xmlns="http://schemas.microsoft.com/office/infopath/2007/PartnerControls"/>
    </i2cd1c351fb845a3aabe77a442a8af64>
    <pa8beeeab9404e098bddc5ef0611786c xmlns="a068449e-65ee-4451-8dc9-32a3bd1ec357">
      <Terms xmlns="http://schemas.microsoft.com/office/infopath/2007/PartnerControls"/>
    </pa8beeeab9404e098bddc5ef0611786c>
    <RoutingRuleDescription xmlns="http://schemas.microsoft.com/sharepoint/v3">Template for Powerpoint presentations</RoutingRuleDescription>
    <PublishingExpirationDate xmlns="http://schemas.microsoft.com/sharepoint/v3" xsi:nil="true"/>
    <kf107b1e414e41c8b43c56e02b6d2eb7 xmlns="a068449e-65ee-4451-8dc9-32a3bd1ec357">
      <Terms xmlns="http://schemas.microsoft.com/office/infopath/2007/PartnerControls"/>
    </kf107b1e414e41c8b43c56e02b6d2eb7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976690-DF13-49C5-8701-F81F24CFC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834DEE-906D-4D31-9382-014573A6C9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68449e-65ee-4451-8dc9-32a3bd1ec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2B0620-F34C-43F0-8118-3E1C4EB1BF28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sharepoint/v3"/>
    <ds:schemaRef ds:uri="a068449e-65ee-4451-8dc9-32a3bd1ec357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Building PPT</Template>
  <TotalTime>3381</TotalTime>
  <Words>395</Words>
  <Application>Microsoft Office PowerPoint</Application>
  <PresentationFormat>On-screen Show (4:3)</PresentationFormat>
  <Paragraphs>164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Building PPT</vt:lpstr>
      <vt:lpstr>Regulation of non-structural elements in NZ</vt:lpstr>
      <vt:lpstr>NZ building controls</vt:lpstr>
      <vt:lpstr>Building Act</vt:lpstr>
      <vt:lpstr>Building Code</vt:lpstr>
      <vt:lpstr>Standards</vt:lpstr>
      <vt:lpstr>Problems</vt:lpstr>
      <vt:lpstr>Project objectives</vt:lpstr>
      <vt:lpstr>Project plan</vt:lpstr>
      <vt:lpstr>Steering Group</vt:lpstr>
      <vt:lpstr>Research</vt:lpstr>
    </vt:vector>
  </TitlesOfParts>
  <Company>Ministry of Economic Development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Steering Group for Non Structural Elements</dc:title>
  <dc:creator>Nick Locke</dc:creator>
  <dc:description>Developed by www.allfields.co.nz for MBIE, contact shiree@allfields.co.nz if any questions</dc:description>
  <cp:lastModifiedBy>Nick Locke</cp:lastModifiedBy>
  <cp:revision>107</cp:revision>
  <cp:lastPrinted>2015-07-13T23:51:50Z</cp:lastPrinted>
  <dcterms:created xsi:type="dcterms:W3CDTF">2015-07-08T04:16:49Z</dcterms:created>
  <dcterms:modified xsi:type="dcterms:W3CDTF">2016-03-30T10:52:16Z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0x0101003C9D201A96D4F2458175C1E01CC9A5040025125449A03341408BA78637B014477B</vt:lpwstr>
  </property>
  <property fmtid="{D5CDD505-2E9C-101B-9397-08002B2CF9AE}" pid="3" name="MBIECategory">
    <vt:lpwstr>167;#Document|b24b8314-c132-410d-993d-9eebb59a309e</vt:lpwstr>
  </property>
  <property fmtid="{D5CDD505-2E9C-101B-9397-08002B2CF9AE}" pid="4" name="How do I type">
    <vt:lpwstr/>
  </property>
  <property fmtid="{D5CDD505-2E9C-101B-9397-08002B2CF9AE}" pid="5" name="BusinessGroup">
    <vt:lpwstr/>
  </property>
  <property fmtid="{D5CDD505-2E9C-101B-9397-08002B2CF9AE}" pid="6" name="Agency">
    <vt:lpwstr>7;#MBIE|891a73b2-255c-4299-97c0-3dc8e67bb644</vt:lpwstr>
  </property>
  <property fmtid="{D5CDD505-2E9C-101B-9397-08002B2CF9AE}" pid="7" name="Branch">
    <vt:lpwstr>286;#Building System Performance|cbdf5b5c-7596-482b-8070-3c53bd9333c1</vt:lpwstr>
  </property>
  <property fmtid="{D5CDD505-2E9C-101B-9397-08002B2CF9AE}" pid="8" name="Document Category">
    <vt:lpwstr>260;#Template|a3218f43-7003-4e05-a666-b4e9f4876d6e</vt:lpwstr>
  </property>
  <property fmtid="{D5CDD505-2E9C-101B-9397-08002B2CF9AE}" pid="9" name="About category">
    <vt:lpwstr/>
  </property>
  <property fmtid="{D5CDD505-2E9C-101B-9397-08002B2CF9AE}" pid="10" name="How do I task">
    <vt:lpwstr/>
  </property>
  <property fmtid="{D5CDD505-2E9C-101B-9397-08002B2CF9AE}" pid="11" name="MBIE tag">
    <vt:lpwstr/>
  </property>
  <property fmtid="{D5CDD505-2E9C-101B-9397-08002B2CF9AE}" pid="12" name="gc7fef98643a4394a4bfac064b91f316">
    <vt:lpwstr/>
  </property>
  <property fmtid="{D5CDD505-2E9C-101B-9397-08002B2CF9AE}" pid="13" name="How do I topic1">
    <vt:lpwstr/>
  </property>
  <property fmtid="{D5CDD505-2E9C-101B-9397-08002B2CF9AE}" pid="14" name="How do I category">
    <vt:lpwstr/>
  </property>
  <property fmtid="{D5CDD505-2E9C-101B-9397-08002B2CF9AE}" pid="15" name="MBIETags">
    <vt:lpwstr/>
  </property>
</Properties>
</file>