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 id="2147483696" r:id="rId3"/>
    <p:sldMasterId id="2147483708" r:id="rId4"/>
    <p:sldMasterId id="2147483720" r:id="rId5"/>
  </p:sldMasterIdLst>
  <p:notesMasterIdLst>
    <p:notesMasterId r:id="rId23"/>
  </p:notesMasterIdLst>
  <p:handoutMasterIdLst>
    <p:handoutMasterId r:id="rId24"/>
  </p:handoutMasterIdLst>
  <p:sldIdLst>
    <p:sldId id="256" r:id="rId6"/>
    <p:sldId id="283" r:id="rId7"/>
    <p:sldId id="281" r:id="rId8"/>
    <p:sldId id="258" r:id="rId9"/>
    <p:sldId id="286" r:id="rId10"/>
    <p:sldId id="282" r:id="rId11"/>
    <p:sldId id="273" r:id="rId12"/>
    <p:sldId id="259" r:id="rId13"/>
    <p:sldId id="288" r:id="rId14"/>
    <p:sldId id="267" r:id="rId15"/>
    <p:sldId id="291" r:id="rId16"/>
    <p:sldId id="292" r:id="rId17"/>
    <p:sldId id="293" r:id="rId18"/>
    <p:sldId id="268" r:id="rId19"/>
    <p:sldId id="270" r:id="rId20"/>
    <p:sldId id="294" r:id="rId21"/>
    <p:sldId id="279" r:id="rId22"/>
  </p:sldIdLst>
  <p:sldSz cx="9144000" cy="6858000" type="screen4x3"/>
  <p:notesSz cx="6646863" cy="9777413"/>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006" autoAdjust="0"/>
  </p:normalViewPr>
  <p:slideViewPr>
    <p:cSldViewPr snapToGrid="0">
      <p:cViewPr varScale="1">
        <p:scale>
          <a:sx n="72" d="100"/>
          <a:sy n="72" d="100"/>
        </p:scale>
        <p:origin x="1690"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101"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1032" cy="489418"/>
          </a:xfrm>
          <a:prstGeom prst="rect">
            <a:avLst/>
          </a:prstGeom>
        </p:spPr>
        <p:txBody>
          <a:bodyPr vert="horz" lIns="89794" tIns="44897" rIns="89794" bIns="44897" rtlCol="0"/>
          <a:lstStyle>
            <a:lvl1pPr algn="l">
              <a:defRPr sz="1200"/>
            </a:lvl1pPr>
          </a:lstStyle>
          <a:p>
            <a:endParaRPr lang="en-NZ"/>
          </a:p>
        </p:txBody>
      </p:sp>
      <p:sp>
        <p:nvSpPr>
          <p:cNvPr id="3" name="Date Placeholder 2"/>
          <p:cNvSpPr>
            <a:spLocks noGrp="1"/>
          </p:cNvSpPr>
          <p:nvPr>
            <p:ph type="dt" sz="quarter" idx="1"/>
          </p:nvPr>
        </p:nvSpPr>
        <p:spPr>
          <a:xfrm>
            <a:off x="3764279" y="0"/>
            <a:ext cx="2881032" cy="489418"/>
          </a:xfrm>
          <a:prstGeom prst="rect">
            <a:avLst/>
          </a:prstGeom>
        </p:spPr>
        <p:txBody>
          <a:bodyPr vert="horz" lIns="89794" tIns="44897" rIns="89794" bIns="44897" rtlCol="0"/>
          <a:lstStyle>
            <a:lvl1pPr algn="r">
              <a:defRPr sz="1200"/>
            </a:lvl1pPr>
          </a:lstStyle>
          <a:p>
            <a:fld id="{5272E1D3-E800-4505-B4AA-F2D6402F431D}" type="datetimeFigureOut">
              <a:rPr lang="en-NZ" smtClean="0"/>
              <a:t>30/03/2016</a:t>
            </a:fld>
            <a:endParaRPr lang="en-NZ"/>
          </a:p>
        </p:txBody>
      </p:sp>
      <p:sp>
        <p:nvSpPr>
          <p:cNvPr id="4" name="Footer Placeholder 3"/>
          <p:cNvSpPr>
            <a:spLocks noGrp="1"/>
          </p:cNvSpPr>
          <p:nvPr>
            <p:ph type="ftr" sz="quarter" idx="2"/>
          </p:nvPr>
        </p:nvSpPr>
        <p:spPr>
          <a:xfrm>
            <a:off x="0" y="9287995"/>
            <a:ext cx="2881032" cy="489418"/>
          </a:xfrm>
          <a:prstGeom prst="rect">
            <a:avLst/>
          </a:prstGeom>
        </p:spPr>
        <p:txBody>
          <a:bodyPr vert="horz" lIns="89794" tIns="44897" rIns="89794" bIns="44897" rtlCol="0" anchor="b"/>
          <a:lstStyle>
            <a:lvl1pPr algn="l">
              <a:defRPr sz="1200"/>
            </a:lvl1pPr>
          </a:lstStyle>
          <a:p>
            <a:endParaRPr lang="en-NZ"/>
          </a:p>
        </p:txBody>
      </p:sp>
      <p:sp>
        <p:nvSpPr>
          <p:cNvPr id="5" name="Slide Number Placeholder 4"/>
          <p:cNvSpPr>
            <a:spLocks noGrp="1"/>
          </p:cNvSpPr>
          <p:nvPr>
            <p:ph type="sldNum" sz="quarter" idx="3"/>
          </p:nvPr>
        </p:nvSpPr>
        <p:spPr>
          <a:xfrm>
            <a:off x="3764279" y="9287995"/>
            <a:ext cx="2881032" cy="489418"/>
          </a:xfrm>
          <a:prstGeom prst="rect">
            <a:avLst/>
          </a:prstGeom>
        </p:spPr>
        <p:txBody>
          <a:bodyPr vert="horz" lIns="89794" tIns="44897" rIns="89794" bIns="44897" rtlCol="0" anchor="b"/>
          <a:lstStyle>
            <a:lvl1pPr algn="r">
              <a:defRPr sz="1200"/>
            </a:lvl1pPr>
          </a:lstStyle>
          <a:p>
            <a:fld id="{8E22243C-D009-498B-BCA4-6E7ED28F67B2}" type="slidenum">
              <a:rPr lang="en-NZ" smtClean="0"/>
              <a:t>‹#›</a:t>
            </a:fld>
            <a:endParaRPr lang="en-NZ"/>
          </a:p>
        </p:txBody>
      </p:sp>
    </p:spTree>
    <p:extLst>
      <p:ext uri="{BB962C8B-B14F-4D97-AF65-F5344CB8AC3E}">
        <p14:creationId xmlns:p14="http://schemas.microsoft.com/office/powerpoint/2010/main" val="41693739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0307" cy="490569"/>
          </a:xfrm>
          <a:prstGeom prst="rect">
            <a:avLst/>
          </a:prstGeom>
        </p:spPr>
        <p:txBody>
          <a:bodyPr vert="horz" lIns="89794" tIns="44897" rIns="89794" bIns="44897" rtlCol="0"/>
          <a:lstStyle>
            <a:lvl1pPr algn="l">
              <a:defRPr sz="1200"/>
            </a:lvl1pPr>
          </a:lstStyle>
          <a:p>
            <a:endParaRPr lang="en-NZ"/>
          </a:p>
        </p:txBody>
      </p:sp>
      <p:sp>
        <p:nvSpPr>
          <p:cNvPr id="3" name="Date Placeholder 2"/>
          <p:cNvSpPr>
            <a:spLocks noGrp="1"/>
          </p:cNvSpPr>
          <p:nvPr>
            <p:ph type="dt" idx="1"/>
          </p:nvPr>
        </p:nvSpPr>
        <p:spPr>
          <a:xfrm>
            <a:off x="3765018" y="0"/>
            <a:ext cx="2880307" cy="490569"/>
          </a:xfrm>
          <a:prstGeom prst="rect">
            <a:avLst/>
          </a:prstGeom>
        </p:spPr>
        <p:txBody>
          <a:bodyPr vert="horz" lIns="89794" tIns="44897" rIns="89794" bIns="44897" rtlCol="0"/>
          <a:lstStyle>
            <a:lvl1pPr algn="r">
              <a:defRPr sz="1200"/>
            </a:lvl1pPr>
          </a:lstStyle>
          <a:p>
            <a:fld id="{B1074C17-0273-4FB4-9AB2-7A516D4FB361}" type="datetimeFigureOut">
              <a:rPr lang="en-NZ" smtClean="0"/>
              <a:t>30/03/2016</a:t>
            </a:fld>
            <a:endParaRPr lang="en-NZ"/>
          </a:p>
        </p:txBody>
      </p:sp>
      <p:sp>
        <p:nvSpPr>
          <p:cNvPr id="4" name="Slide Image Placeholder 3"/>
          <p:cNvSpPr>
            <a:spLocks noGrp="1" noRot="1" noChangeAspect="1"/>
          </p:cNvSpPr>
          <p:nvPr>
            <p:ph type="sldImg" idx="2"/>
          </p:nvPr>
        </p:nvSpPr>
        <p:spPr>
          <a:xfrm>
            <a:off x="1123950" y="1222375"/>
            <a:ext cx="4398963" cy="3300413"/>
          </a:xfrm>
          <a:prstGeom prst="rect">
            <a:avLst/>
          </a:prstGeom>
          <a:noFill/>
          <a:ln w="12700">
            <a:solidFill>
              <a:prstClr val="black"/>
            </a:solidFill>
          </a:ln>
        </p:spPr>
        <p:txBody>
          <a:bodyPr vert="horz" lIns="89794" tIns="44897" rIns="89794" bIns="44897" rtlCol="0" anchor="ctr"/>
          <a:lstStyle/>
          <a:p>
            <a:endParaRPr lang="en-NZ"/>
          </a:p>
        </p:txBody>
      </p:sp>
      <p:sp>
        <p:nvSpPr>
          <p:cNvPr id="5" name="Notes Placeholder 4"/>
          <p:cNvSpPr>
            <a:spLocks noGrp="1"/>
          </p:cNvSpPr>
          <p:nvPr>
            <p:ph type="body" sz="quarter" idx="3"/>
          </p:nvPr>
        </p:nvSpPr>
        <p:spPr>
          <a:xfrm>
            <a:off x="664687" y="4705379"/>
            <a:ext cx="5317490" cy="3849857"/>
          </a:xfrm>
          <a:prstGeom prst="rect">
            <a:avLst/>
          </a:prstGeom>
        </p:spPr>
        <p:txBody>
          <a:bodyPr vert="horz" lIns="89794" tIns="44897" rIns="89794" bIns="4489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286847"/>
            <a:ext cx="2880307" cy="490568"/>
          </a:xfrm>
          <a:prstGeom prst="rect">
            <a:avLst/>
          </a:prstGeom>
        </p:spPr>
        <p:txBody>
          <a:bodyPr vert="horz" lIns="89794" tIns="44897" rIns="89794" bIns="44897" rtlCol="0" anchor="b"/>
          <a:lstStyle>
            <a:lvl1pPr algn="l">
              <a:defRPr sz="1200"/>
            </a:lvl1pPr>
          </a:lstStyle>
          <a:p>
            <a:endParaRPr lang="en-NZ"/>
          </a:p>
        </p:txBody>
      </p:sp>
      <p:sp>
        <p:nvSpPr>
          <p:cNvPr id="7" name="Slide Number Placeholder 6"/>
          <p:cNvSpPr>
            <a:spLocks noGrp="1"/>
          </p:cNvSpPr>
          <p:nvPr>
            <p:ph type="sldNum" sz="quarter" idx="5"/>
          </p:nvPr>
        </p:nvSpPr>
        <p:spPr>
          <a:xfrm>
            <a:off x="3765018" y="9286847"/>
            <a:ext cx="2880307" cy="490568"/>
          </a:xfrm>
          <a:prstGeom prst="rect">
            <a:avLst/>
          </a:prstGeom>
        </p:spPr>
        <p:txBody>
          <a:bodyPr vert="horz" lIns="89794" tIns="44897" rIns="89794" bIns="44897" rtlCol="0" anchor="b"/>
          <a:lstStyle>
            <a:lvl1pPr algn="r">
              <a:defRPr sz="1200"/>
            </a:lvl1pPr>
          </a:lstStyle>
          <a:p>
            <a:fld id="{DA59ECEF-4B71-4C40-AAC5-B63CF86A88D9}" type="slidenum">
              <a:rPr lang="en-NZ" smtClean="0"/>
              <a:t>‹#›</a:t>
            </a:fld>
            <a:endParaRPr lang="en-NZ"/>
          </a:p>
        </p:txBody>
      </p:sp>
    </p:spTree>
    <p:extLst>
      <p:ext uri="{BB962C8B-B14F-4D97-AF65-F5344CB8AC3E}">
        <p14:creationId xmlns:p14="http://schemas.microsoft.com/office/powerpoint/2010/main" val="3896467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1222375"/>
            <a:ext cx="4398963" cy="3300413"/>
          </a:xfrm>
        </p:spPr>
      </p:sp>
      <p:sp>
        <p:nvSpPr>
          <p:cNvPr id="3" name="Notes Placeholder 2"/>
          <p:cNvSpPr>
            <a:spLocks noGrp="1"/>
          </p:cNvSpPr>
          <p:nvPr>
            <p:ph type="body" idx="1"/>
          </p:nvPr>
        </p:nvSpPr>
        <p:spPr/>
        <p:txBody>
          <a:bodyPr/>
          <a:lstStyle/>
          <a:p>
            <a:r>
              <a:rPr lang="en-NZ" dirty="0" smtClean="0"/>
              <a:t>Today I want to talk about some practical</a:t>
            </a:r>
            <a:r>
              <a:rPr lang="en-NZ" baseline="0" dirty="0" smtClean="0"/>
              <a:t> considerations in the efforts to reduce damage to non structural components in earthquakes.</a:t>
            </a:r>
          </a:p>
          <a:p>
            <a:endParaRPr lang="en-NZ" baseline="0" dirty="0" smtClean="0"/>
          </a:p>
          <a:p>
            <a:r>
              <a:rPr lang="en-NZ" baseline="0" dirty="0" smtClean="0"/>
              <a:t>These observations are informed by my professional work at Beca where this is a topic we are grappling with on a day to day basis for a wide range of buildings and clients</a:t>
            </a:r>
            <a:endParaRPr lang="en-NZ" dirty="0"/>
          </a:p>
        </p:txBody>
      </p:sp>
      <p:sp>
        <p:nvSpPr>
          <p:cNvPr id="4" name="Slide Number Placeholder 3"/>
          <p:cNvSpPr>
            <a:spLocks noGrp="1"/>
          </p:cNvSpPr>
          <p:nvPr>
            <p:ph type="sldNum" sz="quarter" idx="10"/>
          </p:nvPr>
        </p:nvSpPr>
        <p:spPr/>
        <p:txBody>
          <a:bodyPr/>
          <a:lstStyle/>
          <a:p>
            <a:fld id="{DA59ECEF-4B71-4C40-AAC5-B63CF86A88D9}" type="slidenum">
              <a:rPr lang="en-NZ" smtClean="0"/>
              <a:t>1</a:t>
            </a:fld>
            <a:endParaRPr lang="en-NZ"/>
          </a:p>
        </p:txBody>
      </p:sp>
    </p:spTree>
    <p:extLst>
      <p:ext uri="{BB962C8B-B14F-4D97-AF65-F5344CB8AC3E}">
        <p14:creationId xmlns:p14="http://schemas.microsoft.com/office/powerpoint/2010/main" val="2492989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EERI conducted</a:t>
            </a:r>
            <a:r>
              <a:rPr lang="en-NZ" baseline="0" dirty="0" smtClean="0"/>
              <a:t> a survey in the US in 2009 and identified broadly the same issues:</a:t>
            </a:r>
          </a:p>
          <a:p>
            <a:pPr marL="168364" indent="-168364">
              <a:buFont typeface="Arial" panose="020B0604020202020204" pitchFamily="34" charset="0"/>
              <a:buChar char="•"/>
            </a:pPr>
            <a:r>
              <a:rPr lang="en-NZ" baseline="0" dirty="0" smtClean="0"/>
              <a:t>Lack of assigned responsibility.</a:t>
            </a:r>
          </a:p>
          <a:p>
            <a:pPr marL="168364" indent="-168364">
              <a:buFont typeface="Arial" panose="020B0604020202020204" pitchFamily="34" charset="0"/>
              <a:buChar char="•"/>
            </a:pPr>
            <a:r>
              <a:rPr lang="en-NZ" baseline="0" dirty="0" smtClean="0"/>
              <a:t>Structural engineer understands the code and anchorage issues but</a:t>
            </a:r>
          </a:p>
          <a:p>
            <a:pPr marL="617334" lvl="1" indent="-168364">
              <a:buFont typeface="Arial" panose="020B0604020202020204" pitchFamily="34" charset="0"/>
              <a:buChar char="•"/>
            </a:pPr>
            <a:r>
              <a:rPr lang="en-NZ" baseline="0" dirty="0" smtClean="0"/>
              <a:t>Architect controls the ceilings, partitions, and cladding</a:t>
            </a:r>
          </a:p>
          <a:p>
            <a:pPr marL="617334" lvl="1" indent="-168364">
              <a:buFont typeface="Arial" panose="020B0604020202020204" pitchFamily="34" charset="0"/>
              <a:buChar char="•"/>
            </a:pPr>
            <a:r>
              <a:rPr lang="en-NZ" baseline="0" dirty="0" smtClean="0"/>
              <a:t>Building services and fire engineers control their equipment</a:t>
            </a:r>
          </a:p>
          <a:p>
            <a:pPr marL="168364" indent="-168364">
              <a:buFont typeface="Arial" panose="020B0604020202020204" pitchFamily="34" charset="0"/>
              <a:buChar char="•"/>
            </a:pPr>
            <a:r>
              <a:rPr lang="en-NZ" baseline="0" dirty="0" smtClean="0"/>
              <a:t>Much of the equipment and distribution systems is done by the contactor and his subs</a:t>
            </a:r>
          </a:p>
          <a:p>
            <a:pPr marL="168364" indent="-168364">
              <a:buFont typeface="Arial" panose="020B0604020202020204" pitchFamily="34" charset="0"/>
              <a:buChar char="•"/>
            </a:pPr>
            <a:r>
              <a:rPr lang="en-NZ" baseline="0" dirty="0" smtClean="0"/>
              <a:t>The structural engineer can seldom get sufficient fee to provide appropriate services</a:t>
            </a:r>
          </a:p>
          <a:p>
            <a:pPr marL="168364" indent="-168364">
              <a:buFont typeface="Arial" panose="020B0604020202020204" pitchFamily="34" charset="0"/>
              <a:buChar char="•"/>
            </a:pPr>
            <a:r>
              <a:rPr lang="en-NZ" baseline="0" dirty="0" smtClean="0"/>
              <a:t>The structural engineer ( or knowledgeable enforcement agent) is seldom on the job site during installation of non-structural components</a:t>
            </a:r>
          </a:p>
          <a:p>
            <a:pPr marL="168364" indent="-168364">
              <a:buFont typeface="Arial" panose="020B0604020202020204" pitchFamily="34" charset="0"/>
              <a:buChar char="•"/>
            </a:pPr>
            <a:r>
              <a:rPr lang="en-NZ" baseline="0" dirty="0" smtClean="0"/>
              <a:t>There is diffused responsibility matrix – many people involved but it is not clear who is responsible. “May be the other guy will do it”</a:t>
            </a:r>
          </a:p>
          <a:p>
            <a:pPr marL="168364" indent="-168364">
              <a:buFont typeface="Arial" panose="020B0604020202020204" pitchFamily="34" charset="0"/>
              <a:buChar char="•"/>
            </a:pPr>
            <a:r>
              <a:rPr lang="en-NZ" baseline="0" dirty="0" smtClean="0"/>
              <a:t>There is little or no regulatory enforcement of compliance with the standards</a:t>
            </a:r>
          </a:p>
          <a:p>
            <a:pPr marL="168364" indent="-168364">
              <a:buFont typeface="Arial" panose="020B0604020202020204" pitchFamily="34" charset="0"/>
              <a:buChar char="•"/>
            </a:pPr>
            <a:r>
              <a:rPr lang="en-NZ" baseline="0" dirty="0" smtClean="0"/>
              <a:t>Normative effects of individual behaviour </a:t>
            </a:r>
            <a:r>
              <a:rPr lang="en-NZ" baseline="0" dirty="0" err="1" smtClean="0"/>
              <a:t>ie</a:t>
            </a:r>
            <a:r>
              <a:rPr lang="en-NZ" baseline="0" dirty="0" smtClean="0"/>
              <a:t> we tend to do what we think others are doing.</a:t>
            </a:r>
          </a:p>
          <a:p>
            <a:pPr marL="168364" indent="-168364">
              <a:buFont typeface="Arial" panose="020B0604020202020204" pitchFamily="34" charset="0"/>
              <a:buChar char="•"/>
            </a:pPr>
            <a:r>
              <a:rPr lang="en-NZ" baseline="0" dirty="0" smtClean="0"/>
              <a:t>Costs involved with provision of non-structural bracing </a:t>
            </a:r>
          </a:p>
          <a:p>
            <a:endParaRPr lang="en-NZ" baseline="0" dirty="0" smtClean="0"/>
          </a:p>
          <a:p>
            <a:r>
              <a:rPr lang="en-NZ" baseline="0" dirty="0" smtClean="0"/>
              <a:t>Although more research can be done to</a:t>
            </a:r>
          </a:p>
          <a:p>
            <a:pPr marL="168364" indent="-168364">
              <a:buFont typeface="Arial" panose="020B0604020202020204" pitchFamily="34" charset="0"/>
              <a:buChar char="•"/>
            </a:pPr>
            <a:r>
              <a:rPr lang="en-NZ" baseline="0" dirty="0" smtClean="0"/>
              <a:t>Better derive design forces</a:t>
            </a:r>
          </a:p>
          <a:p>
            <a:pPr marL="168364" indent="-168364">
              <a:buFont typeface="Arial" panose="020B0604020202020204" pitchFamily="34" charset="0"/>
              <a:buChar char="•"/>
            </a:pPr>
            <a:r>
              <a:rPr lang="en-NZ" baseline="0" dirty="0" smtClean="0"/>
              <a:t>Develop better support systems</a:t>
            </a:r>
          </a:p>
          <a:p>
            <a:pPr marL="168364" indent="-168364">
              <a:buFont typeface="Arial" panose="020B0604020202020204" pitchFamily="34" charset="0"/>
              <a:buChar char="•"/>
            </a:pPr>
            <a:r>
              <a:rPr lang="en-NZ" baseline="0" dirty="0" smtClean="0"/>
              <a:t>Develop better seismic protection for pressure water piping systems</a:t>
            </a:r>
          </a:p>
          <a:p>
            <a:endParaRPr lang="en-NZ" baseline="0" dirty="0" smtClean="0"/>
          </a:p>
          <a:p>
            <a:r>
              <a:rPr lang="en-NZ" baseline="0" dirty="0" smtClean="0"/>
              <a:t>Damage can be greatly reduced by properly implementing current code requirements.</a:t>
            </a:r>
          </a:p>
          <a:p>
            <a:endParaRPr lang="en-NZ" b="1" baseline="0" dirty="0" smtClean="0"/>
          </a:p>
        </p:txBody>
      </p:sp>
      <p:sp>
        <p:nvSpPr>
          <p:cNvPr id="4" name="Slide Number Placeholder 3"/>
          <p:cNvSpPr>
            <a:spLocks noGrp="1"/>
          </p:cNvSpPr>
          <p:nvPr>
            <p:ph type="sldNum" sz="quarter" idx="10"/>
          </p:nvPr>
        </p:nvSpPr>
        <p:spPr/>
        <p:txBody>
          <a:bodyPr/>
          <a:lstStyle/>
          <a:p>
            <a:fld id="{DA59ECEF-4B71-4C40-AAC5-B63CF86A88D9}" type="slidenum">
              <a:rPr lang="en-NZ" smtClean="0"/>
              <a:t>10</a:t>
            </a:fld>
            <a:endParaRPr lang="en-NZ"/>
          </a:p>
        </p:txBody>
      </p:sp>
    </p:spTree>
    <p:extLst>
      <p:ext uri="{BB962C8B-B14F-4D97-AF65-F5344CB8AC3E}">
        <p14:creationId xmlns:p14="http://schemas.microsoft.com/office/powerpoint/2010/main" val="166884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Recommendations</a:t>
            </a:r>
            <a:r>
              <a:rPr lang="en-NZ" baseline="0" dirty="0" smtClean="0"/>
              <a:t> to Improve Implementation within the current design, procurement, construction paradigms we are currently operating in.</a:t>
            </a:r>
          </a:p>
          <a:p>
            <a:pPr marL="168364" indent="-168364">
              <a:buFont typeface="Arial" panose="020B0604020202020204" pitchFamily="34" charset="0"/>
              <a:buChar char="•"/>
            </a:pPr>
            <a:endParaRPr lang="en-NZ" baseline="0" dirty="0" smtClean="0"/>
          </a:p>
          <a:p>
            <a:r>
              <a:rPr lang="en-NZ" dirty="0" smtClean="0"/>
              <a:t>Make seismic design criteria information widely and easily available across the design and construction team</a:t>
            </a:r>
          </a:p>
          <a:p>
            <a:pPr lvl="1"/>
            <a:r>
              <a:rPr lang="en-NZ" dirty="0"/>
              <a:t>Structural design criteria (seismic loads and drifts) directly on the drawings.</a:t>
            </a:r>
          </a:p>
          <a:p>
            <a:pPr lvl="1"/>
            <a:endParaRPr lang="en-NZ" dirty="0"/>
          </a:p>
          <a:p>
            <a:pPr marL="168364" indent="-168364">
              <a:buFont typeface="Arial" panose="020B0604020202020204" pitchFamily="34" charset="0"/>
              <a:buChar char="•"/>
            </a:pPr>
            <a:r>
              <a:rPr lang="en-NZ" dirty="0"/>
              <a:t>Make it clear who is responsible and for what </a:t>
            </a:r>
          </a:p>
          <a:p>
            <a:pPr lvl="1"/>
            <a:r>
              <a:rPr lang="en-NZ" dirty="0"/>
              <a:t>List of design, approvals, construction  review etc. requirements for non-structural components in the building consent documentation, and / or</a:t>
            </a:r>
          </a:p>
          <a:p>
            <a:pPr lvl="1"/>
            <a:r>
              <a:rPr lang="en-NZ" dirty="0"/>
              <a:t>Require a PS1, PS4 for key non-structural elements.</a:t>
            </a:r>
          </a:p>
          <a:p>
            <a:pPr lvl="1"/>
            <a:endParaRPr lang="en-NZ" dirty="0"/>
          </a:p>
          <a:p>
            <a:pPr marL="168364" indent="-168364">
              <a:buFont typeface="Arial" panose="020B0604020202020204" pitchFamily="34" charset="0"/>
              <a:buChar char="•"/>
            </a:pPr>
            <a:r>
              <a:rPr lang="en-NZ" dirty="0"/>
              <a:t>Improve visibility of costs for design and construction for seismic restraint of non-structural components </a:t>
            </a:r>
          </a:p>
          <a:p>
            <a:pPr lvl="1"/>
            <a:r>
              <a:rPr lang="en-NZ" dirty="0"/>
              <a:t>Agree professional fees in alignment with agreed responsibilities </a:t>
            </a:r>
          </a:p>
          <a:p>
            <a:pPr lvl="1"/>
            <a:r>
              <a:rPr lang="en-NZ" dirty="0"/>
              <a:t>Encourage listing non-structural seismic restraints separately from the equipment on construction tenders</a:t>
            </a:r>
          </a:p>
          <a:p>
            <a:pPr lvl="1"/>
            <a:endParaRPr lang="en-NZ" dirty="0"/>
          </a:p>
          <a:p>
            <a:pPr marL="168364" indent="-168364">
              <a:buFont typeface="Arial" panose="020B0604020202020204" pitchFamily="34" charset="0"/>
              <a:buChar char="•"/>
            </a:pPr>
            <a:r>
              <a:rPr lang="en-NZ" dirty="0"/>
              <a:t>Encourage education of owners about damage limitation and prevention and how this can be better achieved.</a:t>
            </a:r>
          </a:p>
          <a:p>
            <a:endParaRPr lang="en-NZ" dirty="0"/>
          </a:p>
          <a:p>
            <a:endParaRPr lang="en-NZ" dirty="0"/>
          </a:p>
        </p:txBody>
      </p:sp>
      <p:sp>
        <p:nvSpPr>
          <p:cNvPr id="4" name="Slide Number Placeholder 3"/>
          <p:cNvSpPr>
            <a:spLocks noGrp="1"/>
          </p:cNvSpPr>
          <p:nvPr>
            <p:ph type="sldNum" sz="quarter" idx="10"/>
          </p:nvPr>
        </p:nvSpPr>
        <p:spPr/>
        <p:txBody>
          <a:bodyPr/>
          <a:lstStyle/>
          <a:p>
            <a:fld id="{DA59ECEF-4B71-4C40-AAC5-B63CF86A88D9}" type="slidenum">
              <a:rPr lang="en-NZ" smtClean="0"/>
              <a:t>11</a:t>
            </a:fld>
            <a:endParaRPr lang="en-NZ"/>
          </a:p>
        </p:txBody>
      </p:sp>
    </p:spTree>
    <p:extLst>
      <p:ext uri="{BB962C8B-B14F-4D97-AF65-F5344CB8AC3E}">
        <p14:creationId xmlns:p14="http://schemas.microsoft.com/office/powerpoint/2010/main" val="3727735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St Louis</a:t>
            </a:r>
            <a:r>
              <a:rPr lang="en-NZ" baseline="0" dirty="0" smtClean="0"/>
              <a:t> Seismic Block provides an example of formally assigning responsibility for non structural seismic restraint</a:t>
            </a:r>
          </a:p>
          <a:p>
            <a:endParaRPr lang="en-NZ" dirty="0" smtClean="0"/>
          </a:p>
          <a:p>
            <a:r>
              <a:rPr lang="en-NZ" dirty="0" smtClean="0"/>
              <a:t>The county</a:t>
            </a:r>
            <a:r>
              <a:rPr lang="en-NZ" baseline="0" dirty="0" smtClean="0"/>
              <a:t> of St Louis in Missouri has recently added a requirement in their local building code that a seismic block be included in every set of drawings that outlines the non structural seismic protection and who is responsible for the various systems</a:t>
            </a:r>
          </a:p>
        </p:txBody>
      </p:sp>
      <p:sp>
        <p:nvSpPr>
          <p:cNvPr id="4" name="Slide Number Placeholder 3"/>
          <p:cNvSpPr>
            <a:spLocks noGrp="1"/>
          </p:cNvSpPr>
          <p:nvPr>
            <p:ph type="sldNum" sz="quarter" idx="10"/>
          </p:nvPr>
        </p:nvSpPr>
        <p:spPr/>
        <p:txBody>
          <a:bodyPr/>
          <a:lstStyle/>
          <a:p>
            <a:fld id="{DA59ECEF-4B71-4C40-AAC5-B63CF86A88D9}" type="slidenum">
              <a:rPr lang="en-NZ" smtClean="0"/>
              <a:t>12</a:t>
            </a:fld>
            <a:endParaRPr lang="en-NZ"/>
          </a:p>
        </p:txBody>
      </p:sp>
    </p:spTree>
    <p:extLst>
      <p:ext uri="{BB962C8B-B14F-4D97-AF65-F5344CB8AC3E}">
        <p14:creationId xmlns:p14="http://schemas.microsoft.com/office/powerpoint/2010/main" val="1231483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University of California introduced the role of Non-structural seismi</a:t>
            </a:r>
            <a:r>
              <a:rPr lang="en-NZ" baseline="0" dirty="0" smtClean="0"/>
              <a:t>c coordinator </a:t>
            </a:r>
            <a:r>
              <a:rPr lang="en-NZ" dirty="0" smtClean="0"/>
              <a:t>for Stanley Hall, </a:t>
            </a:r>
          </a:p>
          <a:p>
            <a:r>
              <a:rPr lang="en-NZ" dirty="0" smtClean="0"/>
              <a:t>The role is now a codified requirement for courts projects in California</a:t>
            </a:r>
          </a:p>
          <a:p>
            <a:r>
              <a:rPr lang="en-NZ" dirty="0" smtClean="0"/>
              <a:t>Non-structural Seismic Coordinator is a member</a:t>
            </a:r>
            <a:r>
              <a:rPr lang="en-NZ" baseline="0" dirty="0" smtClean="0"/>
              <a:t> of the design team </a:t>
            </a:r>
            <a:endParaRPr lang="en-NZ" dirty="0" smtClean="0"/>
          </a:p>
          <a:p>
            <a:pPr lvl="1"/>
            <a:r>
              <a:rPr lang="en-NZ" sz="1600" dirty="0"/>
              <a:t>Responsible for ensuring the project contains provisions for seismic restraint that are coordinated and implemented.</a:t>
            </a:r>
          </a:p>
          <a:p>
            <a:endParaRPr lang="en-NZ" dirty="0"/>
          </a:p>
        </p:txBody>
      </p:sp>
      <p:sp>
        <p:nvSpPr>
          <p:cNvPr id="4" name="Slide Number Placeholder 3"/>
          <p:cNvSpPr>
            <a:spLocks noGrp="1"/>
          </p:cNvSpPr>
          <p:nvPr>
            <p:ph type="sldNum" sz="quarter" idx="10"/>
          </p:nvPr>
        </p:nvSpPr>
        <p:spPr/>
        <p:txBody>
          <a:bodyPr/>
          <a:lstStyle/>
          <a:p>
            <a:fld id="{DA59ECEF-4B71-4C40-AAC5-B63CF86A88D9}" type="slidenum">
              <a:rPr lang="en-NZ" smtClean="0"/>
              <a:t>13</a:t>
            </a:fld>
            <a:endParaRPr lang="en-NZ"/>
          </a:p>
        </p:txBody>
      </p:sp>
    </p:spTree>
    <p:extLst>
      <p:ext uri="{BB962C8B-B14F-4D97-AF65-F5344CB8AC3E}">
        <p14:creationId xmlns:p14="http://schemas.microsoft.com/office/powerpoint/2010/main" val="344584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NZ had a history of rather poor performance</a:t>
            </a:r>
            <a:r>
              <a:rPr lang="en-NZ" baseline="0" dirty="0" smtClean="0"/>
              <a:t> of non structural elements of buildings in earthquakes</a:t>
            </a:r>
          </a:p>
          <a:p>
            <a:pPr marL="168364" lvl="1" indent="-168364" defTabSz="897941">
              <a:buFont typeface="Arial" panose="020B0604020202020204" pitchFamily="34" charset="0"/>
              <a:buChar char="•"/>
              <a:defRPr/>
            </a:pPr>
            <a:r>
              <a:rPr lang="en-NZ" dirty="0" smtClean="0"/>
              <a:t>Lack of focus, </a:t>
            </a:r>
          </a:p>
          <a:p>
            <a:pPr marL="168364" lvl="1" indent="-168364" defTabSz="897941">
              <a:buFont typeface="Arial" panose="020B0604020202020204" pitchFamily="34" charset="0"/>
              <a:buChar char="•"/>
              <a:defRPr/>
            </a:pPr>
            <a:r>
              <a:rPr lang="en-NZ" dirty="0" smtClean="0"/>
              <a:t>lack of assigned responsibility, </a:t>
            </a:r>
          </a:p>
          <a:p>
            <a:pPr marL="168364" lvl="1" indent="-168364" defTabSz="897941">
              <a:buFont typeface="Arial" panose="020B0604020202020204" pitchFamily="34" charset="0"/>
              <a:buChar char="•"/>
              <a:defRPr/>
            </a:pPr>
            <a:r>
              <a:rPr lang="en-NZ" dirty="0" smtClean="0"/>
              <a:t>with inadequate fee levels</a:t>
            </a:r>
          </a:p>
          <a:p>
            <a:pPr marL="168364" lvl="1" indent="-168364" defTabSz="897941">
              <a:buFont typeface="Arial" panose="020B0604020202020204" pitchFamily="34" charset="0"/>
              <a:buChar char="•"/>
              <a:defRPr/>
            </a:pPr>
            <a:endParaRPr lang="en-NZ" dirty="0" smtClean="0"/>
          </a:p>
          <a:p>
            <a:pPr marL="168364" lvl="1" indent="-168364" defTabSz="897941">
              <a:buFont typeface="Arial" panose="020B0604020202020204" pitchFamily="34" charset="0"/>
              <a:buChar char="•"/>
              <a:defRPr/>
            </a:pPr>
            <a:r>
              <a:rPr lang="en-NZ" dirty="0" smtClean="0"/>
              <a:t>Change is possible</a:t>
            </a:r>
          </a:p>
          <a:p>
            <a:pPr marL="168364" lvl="1" indent="-168364" defTabSz="897941">
              <a:buFont typeface="Arial" panose="020B0604020202020204" pitchFamily="34" charset="0"/>
              <a:buChar char="•"/>
              <a:defRPr/>
            </a:pPr>
            <a:endParaRPr lang="en-NZ" dirty="0" smtClean="0"/>
          </a:p>
          <a:p>
            <a:pPr marL="168364" lvl="1" indent="-168364" defTabSz="897941">
              <a:buFont typeface="Arial" panose="020B0604020202020204" pitchFamily="34" charset="0"/>
              <a:buChar char="•"/>
              <a:defRPr/>
            </a:pPr>
            <a:r>
              <a:rPr lang="en-NZ" dirty="0" smtClean="0"/>
              <a:t>Various means of providing protection</a:t>
            </a:r>
            <a:r>
              <a:rPr lang="en-NZ" baseline="0" dirty="0" smtClean="0"/>
              <a:t> within the current construction systems all have their pros and cons</a:t>
            </a:r>
          </a:p>
          <a:p>
            <a:pPr marL="168364" lvl="1" indent="-168364" defTabSz="897941">
              <a:buFont typeface="Arial" panose="020B0604020202020204" pitchFamily="34" charset="0"/>
              <a:buChar char="•"/>
              <a:defRPr/>
            </a:pPr>
            <a:endParaRPr lang="en-NZ" baseline="0" dirty="0" smtClean="0"/>
          </a:p>
          <a:p>
            <a:pPr marL="168364" lvl="1" indent="-168364" defTabSz="897941">
              <a:buFont typeface="Arial" panose="020B0604020202020204" pitchFamily="34" charset="0"/>
              <a:buChar char="•"/>
              <a:defRPr/>
            </a:pPr>
            <a:r>
              <a:rPr lang="en-NZ" baseline="0" dirty="0" smtClean="0"/>
              <a:t>Improvements can be obtained by clearly assigning responsibility </a:t>
            </a:r>
          </a:p>
          <a:p>
            <a:pPr marL="168364" lvl="1" indent="-168364" defTabSz="897941">
              <a:buFont typeface="Arial" panose="020B0604020202020204" pitchFamily="34" charset="0"/>
              <a:buChar char="•"/>
              <a:defRPr/>
            </a:pPr>
            <a:endParaRPr lang="en-NZ" baseline="0" dirty="0" smtClean="0"/>
          </a:p>
          <a:p>
            <a:pPr marL="168364" lvl="1" indent="-168364" defTabSz="897941">
              <a:buFont typeface="Arial" panose="020B0604020202020204" pitchFamily="34" charset="0"/>
              <a:buChar char="•"/>
              <a:defRPr/>
            </a:pPr>
            <a:r>
              <a:rPr lang="en-NZ" baseline="0" dirty="0" smtClean="0"/>
              <a:t>Improvements imply an increase in cost of design as well as construction </a:t>
            </a:r>
          </a:p>
          <a:p>
            <a:pPr marL="168364" lvl="1" indent="-168364" defTabSz="897941">
              <a:buFont typeface="Arial" panose="020B0604020202020204" pitchFamily="34" charset="0"/>
              <a:buChar char="•"/>
              <a:defRPr/>
            </a:pPr>
            <a:endParaRPr lang="en-NZ" baseline="0" dirty="0" smtClean="0"/>
          </a:p>
          <a:p>
            <a:pPr marL="617334" lvl="2" indent="-168364" defTabSz="897941">
              <a:buFont typeface="Arial" panose="020B0604020202020204" pitchFamily="34" charset="0"/>
              <a:buChar char="•"/>
              <a:defRPr/>
            </a:pPr>
            <a:r>
              <a:rPr lang="en-NZ" baseline="0" dirty="0" smtClean="0"/>
              <a:t>Design increase can be large (10-40%)</a:t>
            </a:r>
          </a:p>
          <a:p>
            <a:pPr marL="617334" lvl="2" indent="-168364" defTabSz="897941">
              <a:buFont typeface="Arial" panose="020B0604020202020204" pitchFamily="34" charset="0"/>
              <a:buChar char="•"/>
              <a:defRPr/>
            </a:pPr>
            <a:r>
              <a:rPr lang="en-NZ" baseline="0" dirty="0" smtClean="0"/>
              <a:t>Construction increase (2-10%)</a:t>
            </a:r>
          </a:p>
          <a:p>
            <a:pPr marL="617334" lvl="2" indent="-168364" defTabSz="897941">
              <a:buFont typeface="Arial" panose="020B0604020202020204" pitchFamily="34" charset="0"/>
              <a:buChar char="•"/>
              <a:defRPr/>
            </a:pPr>
            <a:endParaRPr lang="en-NZ" baseline="0" dirty="0" smtClean="0"/>
          </a:p>
          <a:p>
            <a:pPr marL="168364" lvl="1" indent="-168364" defTabSz="897941">
              <a:buFont typeface="Arial" panose="020B0604020202020204" pitchFamily="34" charset="0"/>
              <a:buChar char="•"/>
              <a:defRPr/>
            </a:pPr>
            <a:r>
              <a:rPr lang="en-NZ" baseline="0" dirty="0" smtClean="0"/>
              <a:t>Other alternatives may be to look at other design approaches</a:t>
            </a:r>
          </a:p>
          <a:p>
            <a:pPr marL="168364" lvl="1" indent="-168364" defTabSz="897941">
              <a:buFont typeface="Arial" panose="020B0604020202020204" pitchFamily="34" charset="0"/>
              <a:buChar char="•"/>
              <a:defRPr/>
            </a:pPr>
            <a:endParaRPr lang="en-NZ" dirty="0" smtClean="0"/>
          </a:p>
          <a:p>
            <a:endParaRPr lang="en-NZ" dirty="0"/>
          </a:p>
        </p:txBody>
      </p:sp>
      <p:sp>
        <p:nvSpPr>
          <p:cNvPr id="4" name="Slide Number Placeholder 3"/>
          <p:cNvSpPr>
            <a:spLocks noGrp="1"/>
          </p:cNvSpPr>
          <p:nvPr>
            <p:ph type="sldNum" sz="quarter" idx="10"/>
          </p:nvPr>
        </p:nvSpPr>
        <p:spPr/>
        <p:txBody>
          <a:bodyPr/>
          <a:lstStyle/>
          <a:p>
            <a:fld id="{DA59ECEF-4B71-4C40-AAC5-B63CF86A88D9}" type="slidenum">
              <a:rPr lang="en-NZ" smtClean="0"/>
              <a:t>14</a:t>
            </a:fld>
            <a:endParaRPr lang="en-NZ"/>
          </a:p>
        </p:txBody>
      </p:sp>
    </p:spTree>
    <p:extLst>
      <p:ext uri="{BB962C8B-B14F-4D97-AF65-F5344CB8AC3E}">
        <p14:creationId xmlns:p14="http://schemas.microsoft.com/office/powerpoint/2010/main" val="3267649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DA59ECEF-4B71-4C40-AAC5-B63CF86A88D9}" type="slidenum">
              <a:rPr lang="en-NZ" smtClean="0"/>
              <a:t>15</a:t>
            </a:fld>
            <a:endParaRPr lang="en-NZ"/>
          </a:p>
        </p:txBody>
      </p:sp>
    </p:spTree>
    <p:extLst>
      <p:ext uri="{BB962C8B-B14F-4D97-AF65-F5344CB8AC3E}">
        <p14:creationId xmlns:p14="http://schemas.microsoft.com/office/powerpoint/2010/main" val="3581574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A59ECEF-4B71-4C40-AAC5-B63CF86A88D9}" type="slidenum">
              <a:rPr lang="en-NZ" smtClean="0"/>
              <a:t>16</a:t>
            </a:fld>
            <a:endParaRPr lang="en-NZ"/>
          </a:p>
        </p:txBody>
      </p:sp>
    </p:spTree>
    <p:extLst>
      <p:ext uri="{BB962C8B-B14F-4D97-AF65-F5344CB8AC3E}">
        <p14:creationId xmlns:p14="http://schemas.microsoft.com/office/powerpoint/2010/main" val="2181426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diagram was</a:t>
            </a:r>
            <a:r>
              <a:rPr lang="en-NZ" baseline="0" dirty="0" smtClean="0"/>
              <a:t> prepared by Edwardo Miranda a professor at Stanford shows the split in construction costs for different building types in the US but the same is true I NZ</a:t>
            </a:r>
          </a:p>
          <a:p>
            <a:endParaRPr lang="en-NZ" baseline="0" dirty="0" smtClean="0"/>
          </a:p>
          <a:p>
            <a:r>
              <a:rPr lang="en-NZ" baseline="0" dirty="0" smtClean="0"/>
              <a:t>Non structural components typically make up the largest proportion of the overall building cost.</a:t>
            </a:r>
          </a:p>
          <a:p>
            <a:endParaRPr lang="en-NZ" baseline="0" dirty="0" smtClean="0"/>
          </a:p>
          <a:p>
            <a:r>
              <a:rPr lang="en-NZ" baseline="0" dirty="0" smtClean="0"/>
              <a:t>A study by Charlie </a:t>
            </a:r>
            <a:r>
              <a:rPr lang="en-NZ" baseline="0" dirty="0" err="1" smtClean="0"/>
              <a:t>Kircher</a:t>
            </a:r>
            <a:r>
              <a:rPr lang="en-NZ" baseline="0" dirty="0" smtClean="0"/>
              <a:t> about the 1994 Northridge earthquake indicated of the $6.3 billion of direct economic losses in the non residential environment only about $1.1billion was due to structural damage.</a:t>
            </a:r>
          </a:p>
          <a:p>
            <a:endParaRPr lang="en-NZ" baseline="0" dirty="0" smtClean="0"/>
          </a:p>
          <a:p>
            <a:r>
              <a:rPr lang="en-NZ" b="1" baseline="0" dirty="0" smtClean="0"/>
              <a:t>Leave out???</a:t>
            </a:r>
          </a:p>
          <a:p>
            <a:endParaRPr lang="en-NZ" baseline="0" dirty="0" smtClean="0"/>
          </a:p>
        </p:txBody>
      </p:sp>
      <p:sp>
        <p:nvSpPr>
          <p:cNvPr id="4" name="Slide Number Placeholder 3"/>
          <p:cNvSpPr>
            <a:spLocks noGrp="1"/>
          </p:cNvSpPr>
          <p:nvPr>
            <p:ph type="sldNum" sz="quarter" idx="10"/>
          </p:nvPr>
        </p:nvSpPr>
        <p:spPr/>
        <p:txBody>
          <a:bodyPr/>
          <a:lstStyle/>
          <a:p>
            <a:fld id="{DA59ECEF-4B71-4C40-AAC5-B63CF86A88D9}" type="slidenum">
              <a:rPr lang="en-NZ" smtClean="0"/>
              <a:t>17</a:t>
            </a:fld>
            <a:endParaRPr lang="en-NZ"/>
          </a:p>
        </p:txBody>
      </p:sp>
    </p:spTree>
    <p:extLst>
      <p:ext uri="{BB962C8B-B14F-4D97-AF65-F5344CB8AC3E}">
        <p14:creationId xmlns:p14="http://schemas.microsoft.com/office/powerpoint/2010/main" val="63279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Here is a brief outline of my presentation</a:t>
            </a:r>
          </a:p>
          <a:p>
            <a:endParaRPr lang="en-NZ" dirty="0" smtClean="0"/>
          </a:p>
          <a:p>
            <a:r>
              <a:rPr lang="en-NZ" dirty="0" smtClean="0"/>
              <a:t>W</a:t>
            </a:r>
            <a:r>
              <a:rPr lang="en-NZ" baseline="0" dirty="0" smtClean="0"/>
              <a:t>e observe in earthquake after earthquake d</a:t>
            </a:r>
            <a:r>
              <a:rPr lang="en-NZ" dirty="0" smtClean="0"/>
              <a:t>amage to non structural components </a:t>
            </a:r>
          </a:p>
          <a:p>
            <a:endParaRPr lang="en-NZ" dirty="0" smtClean="0"/>
          </a:p>
          <a:p>
            <a:r>
              <a:rPr lang="en-NZ" dirty="0" smtClean="0"/>
              <a:t>Society generally is becoming more aware of the potential losses associated  with non structural damage.</a:t>
            </a:r>
          </a:p>
          <a:p>
            <a:endParaRPr lang="en-NZ" dirty="0" smtClean="0"/>
          </a:p>
          <a:p>
            <a:r>
              <a:rPr lang="en-NZ" dirty="0" smtClean="0"/>
              <a:t>NZ codes and design practice for seismic design has improved significantly over the past 50 years</a:t>
            </a:r>
          </a:p>
          <a:p>
            <a:pPr lvl="1"/>
            <a:r>
              <a:rPr lang="en-NZ" sz="1800" dirty="0"/>
              <a:t>Are the Code requirements are inadequate?</a:t>
            </a:r>
          </a:p>
          <a:p>
            <a:pPr lvl="1"/>
            <a:r>
              <a:rPr lang="en-NZ" sz="1800" dirty="0"/>
              <a:t>or</a:t>
            </a:r>
          </a:p>
          <a:p>
            <a:pPr lvl="1"/>
            <a:r>
              <a:rPr lang="en-NZ" sz="1800" dirty="0"/>
              <a:t>Are the Code requirements not being followed correctly (or at all)  - an implementation problem</a:t>
            </a:r>
          </a:p>
          <a:p>
            <a:endParaRPr lang="en-NZ" dirty="0" smtClean="0"/>
          </a:p>
          <a:p>
            <a:r>
              <a:rPr lang="en-NZ" dirty="0" smtClean="0"/>
              <a:t>How can we improve implementation</a:t>
            </a:r>
          </a:p>
          <a:p>
            <a:endParaRPr lang="en-NZ" dirty="0"/>
          </a:p>
        </p:txBody>
      </p:sp>
      <p:sp>
        <p:nvSpPr>
          <p:cNvPr id="4" name="Slide Number Placeholder 3"/>
          <p:cNvSpPr>
            <a:spLocks noGrp="1"/>
          </p:cNvSpPr>
          <p:nvPr>
            <p:ph type="sldNum" sz="quarter" idx="10"/>
          </p:nvPr>
        </p:nvSpPr>
        <p:spPr/>
        <p:txBody>
          <a:bodyPr/>
          <a:lstStyle/>
          <a:p>
            <a:fld id="{DA59ECEF-4B71-4C40-AAC5-B63CF86A88D9}" type="slidenum">
              <a:rPr lang="en-NZ" smtClean="0"/>
              <a:t>2</a:t>
            </a:fld>
            <a:endParaRPr lang="en-NZ"/>
          </a:p>
        </p:txBody>
      </p:sp>
    </p:spTree>
    <p:extLst>
      <p:ext uri="{BB962C8B-B14F-4D97-AF65-F5344CB8AC3E}">
        <p14:creationId xmlns:p14="http://schemas.microsoft.com/office/powerpoint/2010/main" val="1761158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1222375"/>
            <a:ext cx="4398963" cy="3300413"/>
          </a:xfrm>
        </p:spPr>
      </p:sp>
      <p:sp>
        <p:nvSpPr>
          <p:cNvPr id="3" name="Notes Placeholder 2"/>
          <p:cNvSpPr>
            <a:spLocks noGrp="1"/>
          </p:cNvSpPr>
          <p:nvPr>
            <p:ph type="body" idx="1"/>
          </p:nvPr>
        </p:nvSpPr>
        <p:spPr/>
        <p:txBody>
          <a:bodyPr/>
          <a:lstStyle/>
          <a:p>
            <a:pPr defTabSz="897941">
              <a:defRPr/>
            </a:pPr>
            <a:r>
              <a:rPr lang="en-NZ" dirty="0" smtClean="0"/>
              <a:t>We have all likely seen these pictures</a:t>
            </a:r>
            <a:r>
              <a:rPr lang="en-NZ" baseline="0" dirty="0" smtClean="0"/>
              <a:t> and a lot of other similar ones.    One of the offices here at Canterbury university after the 22 February 2011 earthquake and some wellington office building interiors following the recent 2013 </a:t>
            </a:r>
            <a:r>
              <a:rPr lang="en-NZ" baseline="0" dirty="0" err="1" smtClean="0"/>
              <a:t>Seddon</a:t>
            </a:r>
            <a:r>
              <a:rPr lang="en-NZ" baseline="0" dirty="0" smtClean="0"/>
              <a:t> earthquake</a:t>
            </a:r>
          </a:p>
          <a:p>
            <a:endParaRPr lang="en-NZ" baseline="0" dirty="0" smtClean="0"/>
          </a:p>
          <a:p>
            <a:pPr defTabSz="897941">
              <a:defRPr/>
            </a:pPr>
            <a:r>
              <a:rPr lang="en-NZ" baseline="0" dirty="0" smtClean="0"/>
              <a:t>Many of us have also experienced the disbelief of clients and building owners who had not appreciated the losses that can occur when non structural components perform poorly in earthquakes even when the building structure performed well.</a:t>
            </a:r>
          </a:p>
          <a:p>
            <a:endParaRPr lang="en-NZ" baseline="0" dirty="0" smtClean="0"/>
          </a:p>
          <a:p>
            <a:r>
              <a:rPr lang="en-NZ" baseline="0" dirty="0" smtClean="0"/>
              <a:t>Our experience is mirrored overseas</a:t>
            </a:r>
          </a:p>
          <a:p>
            <a:r>
              <a:rPr lang="en-NZ" baseline="0" dirty="0" smtClean="0"/>
              <a:t>Loma </a:t>
            </a:r>
            <a:r>
              <a:rPr lang="en-NZ" baseline="0" dirty="0" err="1" smtClean="0"/>
              <a:t>Prieta</a:t>
            </a:r>
            <a:r>
              <a:rPr lang="en-NZ" baseline="0" dirty="0" smtClean="0"/>
              <a:t>, Northridge, the 2010 Chile</a:t>
            </a:r>
            <a:endParaRPr lang="en-NZ" dirty="0" smtClean="0"/>
          </a:p>
        </p:txBody>
      </p:sp>
      <p:sp>
        <p:nvSpPr>
          <p:cNvPr id="4" name="Slide Number Placeholder 3"/>
          <p:cNvSpPr>
            <a:spLocks noGrp="1"/>
          </p:cNvSpPr>
          <p:nvPr>
            <p:ph type="sldNum" sz="quarter" idx="10"/>
          </p:nvPr>
        </p:nvSpPr>
        <p:spPr/>
        <p:txBody>
          <a:bodyPr/>
          <a:lstStyle/>
          <a:p>
            <a:fld id="{C20B80A2-6785-492E-A6A7-1D0D96E3D07B}" type="slidenum">
              <a:rPr lang="en-NZ" smtClean="0"/>
              <a:t>3</a:t>
            </a:fld>
            <a:endParaRPr lang="en-NZ"/>
          </a:p>
        </p:txBody>
      </p:sp>
    </p:spTree>
    <p:extLst>
      <p:ext uri="{BB962C8B-B14F-4D97-AF65-F5344CB8AC3E}">
        <p14:creationId xmlns:p14="http://schemas.microsoft.com/office/powerpoint/2010/main" val="188103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1222375"/>
            <a:ext cx="4398963" cy="3300413"/>
          </a:xfrm>
        </p:spPr>
      </p:sp>
      <p:sp>
        <p:nvSpPr>
          <p:cNvPr id="3" name="Notes Placeholder 2"/>
          <p:cNvSpPr>
            <a:spLocks noGrp="1"/>
          </p:cNvSpPr>
          <p:nvPr>
            <p:ph type="body" idx="1"/>
          </p:nvPr>
        </p:nvSpPr>
        <p:spPr/>
        <p:txBody>
          <a:bodyPr/>
          <a:lstStyle/>
          <a:p>
            <a:r>
              <a:rPr lang="en-NZ" sz="1400" dirty="0"/>
              <a:t>NZ loadings code includes provisions for the design of non structural components for seismic loads.</a:t>
            </a:r>
          </a:p>
          <a:p>
            <a:endParaRPr lang="en-NZ" sz="1400" dirty="0"/>
          </a:p>
          <a:p>
            <a:r>
              <a:rPr lang="en-NZ" sz="1400" dirty="0"/>
              <a:t>NZ has a code for the bracing of MEP systems, also ceilings and fire protection systems</a:t>
            </a:r>
          </a:p>
          <a:p>
            <a:endParaRPr lang="en-NZ" sz="1400" dirty="0"/>
          </a:p>
          <a:p>
            <a:r>
              <a:rPr lang="en-NZ" sz="1400" dirty="0"/>
              <a:t>These have been in place for many years</a:t>
            </a:r>
          </a:p>
          <a:p>
            <a:endParaRPr lang="en-NZ" sz="1400" dirty="0"/>
          </a:p>
          <a:p>
            <a:r>
              <a:rPr lang="en-NZ" sz="1400" dirty="0"/>
              <a:t>While not perfect and always open for improvement they clearly articulate design requirements for non structural components.</a:t>
            </a:r>
          </a:p>
          <a:p>
            <a:endParaRPr lang="en-NZ" sz="1400" dirty="0"/>
          </a:p>
          <a:p>
            <a:r>
              <a:rPr lang="en-NZ" sz="1400" dirty="0"/>
              <a:t>We also know these design requirements work.</a:t>
            </a:r>
          </a:p>
          <a:p>
            <a:endParaRPr lang="en-NZ" sz="1400" dirty="0"/>
          </a:p>
          <a:p>
            <a:r>
              <a:rPr lang="en-NZ" sz="1400" dirty="0"/>
              <a:t>Why do we know this?</a:t>
            </a:r>
            <a:endParaRPr lang="en-NZ" dirty="0"/>
          </a:p>
        </p:txBody>
      </p:sp>
      <p:sp>
        <p:nvSpPr>
          <p:cNvPr id="4" name="Slide Number Placeholder 3"/>
          <p:cNvSpPr>
            <a:spLocks noGrp="1"/>
          </p:cNvSpPr>
          <p:nvPr>
            <p:ph type="sldNum" sz="quarter" idx="10"/>
          </p:nvPr>
        </p:nvSpPr>
        <p:spPr/>
        <p:txBody>
          <a:bodyPr/>
          <a:lstStyle/>
          <a:p>
            <a:fld id="{69F18BA7-9380-4186-AA06-81BB619006F7}" type="slidenum">
              <a:rPr lang="en-NZ" smtClean="0">
                <a:solidFill>
                  <a:prstClr val="black"/>
                </a:solidFill>
              </a:rPr>
              <a:pPr/>
              <a:t>4</a:t>
            </a:fld>
            <a:endParaRPr lang="en-NZ">
              <a:solidFill>
                <a:prstClr val="black"/>
              </a:solidFill>
            </a:endParaRPr>
          </a:p>
        </p:txBody>
      </p:sp>
    </p:spTree>
    <p:extLst>
      <p:ext uri="{BB962C8B-B14F-4D97-AF65-F5344CB8AC3E}">
        <p14:creationId xmlns:p14="http://schemas.microsoft.com/office/powerpoint/2010/main" val="3807788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941">
              <a:defRPr/>
            </a:pPr>
            <a:r>
              <a:rPr lang="en-NZ" dirty="0"/>
              <a:t>California design codes for non structural seismic restraint are not much different</a:t>
            </a:r>
          </a:p>
          <a:p>
            <a:pPr defTabSz="897941">
              <a:defRPr/>
            </a:pPr>
            <a:endParaRPr lang="en-NZ" dirty="0"/>
          </a:p>
          <a:p>
            <a:pPr defTabSz="897941">
              <a:defRPr/>
            </a:pPr>
            <a:r>
              <a:rPr lang="en-NZ" dirty="0"/>
              <a:t>What is different is that one class of buildings Hospitals also have extensive requirements to ensure the bracing is installed</a:t>
            </a:r>
          </a:p>
        </p:txBody>
      </p:sp>
      <p:sp>
        <p:nvSpPr>
          <p:cNvPr id="4" name="Slide Number Placeholder 3"/>
          <p:cNvSpPr>
            <a:spLocks noGrp="1"/>
          </p:cNvSpPr>
          <p:nvPr>
            <p:ph type="sldNum" sz="quarter" idx="10"/>
          </p:nvPr>
        </p:nvSpPr>
        <p:spPr/>
        <p:txBody>
          <a:bodyPr/>
          <a:lstStyle/>
          <a:p>
            <a:fld id="{DA59ECEF-4B71-4C40-AAC5-B63CF86A88D9}" type="slidenum">
              <a:rPr lang="en-NZ" smtClean="0"/>
              <a:t>5</a:t>
            </a:fld>
            <a:endParaRPr lang="en-NZ"/>
          </a:p>
        </p:txBody>
      </p:sp>
    </p:spTree>
    <p:extLst>
      <p:ext uri="{BB962C8B-B14F-4D97-AF65-F5344CB8AC3E}">
        <p14:creationId xmlns:p14="http://schemas.microsoft.com/office/powerpoint/2010/main" val="2568341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r>
              <a:rPr lang="en-NZ" dirty="0"/>
              <a:t>A survey completed by Bill Holmes and Laurence Burkett of California Hospitals both before and after the State took over control of hospital construction graphically illustrates we have the technical knowledge.  Non structural damage reduced significantly for buildings designed following implementation of the Act in 1973..</a:t>
            </a:r>
          </a:p>
          <a:p>
            <a:endParaRPr lang="en-NZ" dirty="0"/>
          </a:p>
          <a:p>
            <a:pPr defTabSz="897941">
              <a:defRPr/>
            </a:pPr>
            <a:r>
              <a:rPr lang="en-NZ" baseline="0" dirty="0" smtClean="0"/>
              <a:t>So what is in our current practice in NZ that is causing the poor performance of non structural components in buildings??</a:t>
            </a:r>
          </a:p>
          <a:p>
            <a:endParaRPr lang="en-NZ" dirty="0"/>
          </a:p>
          <a:p>
            <a:endParaRPr lang="en-NZ" dirty="0"/>
          </a:p>
          <a:p>
            <a:endParaRPr lang="en-NZ" dirty="0"/>
          </a:p>
        </p:txBody>
      </p:sp>
      <p:sp>
        <p:nvSpPr>
          <p:cNvPr id="4" name="Slide Number Placeholder 3"/>
          <p:cNvSpPr>
            <a:spLocks noGrp="1"/>
          </p:cNvSpPr>
          <p:nvPr>
            <p:ph type="sldNum" sz="quarter" idx="10"/>
          </p:nvPr>
        </p:nvSpPr>
        <p:spPr/>
        <p:txBody>
          <a:bodyPr/>
          <a:lstStyle/>
          <a:p>
            <a:fld id="{DA59ECEF-4B71-4C40-AAC5-B63CF86A88D9}" type="slidenum">
              <a:rPr lang="en-NZ" smtClean="0"/>
              <a:t>6</a:t>
            </a:fld>
            <a:endParaRPr lang="en-NZ"/>
          </a:p>
        </p:txBody>
      </p:sp>
    </p:spTree>
    <p:extLst>
      <p:ext uri="{BB962C8B-B14F-4D97-AF65-F5344CB8AC3E}">
        <p14:creationId xmlns:p14="http://schemas.microsoft.com/office/powerpoint/2010/main" val="84506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A survey is currently</a:t>
            </a:r>
            <a:r>
              <a:rPr lang="en-NZ" baseline="0" dirty="0" smtClean="0"/>
              <a:t> underway commissioned by MBIE and EQC on the extent of seismic restraints present in NZ commercial buildings</a:t>
            </a:r>
          </a:p>
          <a:p>
            <a:endParaRPr lang="en-NZ" baseline="0" dirty="0" smtClean="0"/>
          </a:p>
          <a:p>
            <a:r>
              <a:rPr lang="en-NZ" baseline="0" dirty="0" smtClean="0"/>
              <a:t>The initial results are showing that a very small percentage of non structural elements are seismically braced. 2.8% on one floor to 16.2 % on another floor &gt;  These were commercial buildings in Wellington.</a:t>
            </a:r>
          </a:p>
          <a:p>
            <a:endParaRPr lang="en-NZ" baseline="0" dirty="0" smtClean="0"/>
          </a:p>
          <a:p>
            <a:r>
              <a:rPr lang="en-NZ" baseline="0" dirty="0" smtClean="0"/>
              <a:t>If seismic restraints are not installed non-structural components will not perform well in earthquakes. </a:t>
            </a:r>
          </a:p>
          <a:p>
            <a:endParaRPr lang="en-NZ" baseline="0" dirty="0" smtClean="0"/>
          </a:p>
          <a:p>
            <a:r>
              <a:rPr lang="en-NZ" baseline="0" dirty="0" smtClean="0"/>
              <a:t> As the damage from recent earthquakes is repeatedly telling us.</a:t>
            </a:r>
          </a:p>
          <a:p>
            <a:r>
              <a:rPr lang="en-NZ" baseline="0" dirty="0" smtClean="0"/>
              <a:t> </a:t>
            </a:r>
          </a:p>
        </p:txBody>
      </p:sp>
      <p:sp>
        <p:nvSpPr>
          <p:cNvPr id="4" name="Slide Number Placeholder 3"/>
          <p:cNvSpPr>
            <a:spLocks noGrp="1"/>
          </p:cNvSpPr>
          <p:nvPr>
            <p:ph type="sldNum" sz="quarter" idx="10"/>
          </p:nvPr>
        </p:nvSpPr>
        <p:spPr/>
        <p:txBody>
          <a:bodyPr/>
          <a:lstStyle/>
          <a:p>
            <a:fld id="{DA59ECEF-4B71-4C40-AAC5-B63CF86A88D9}" type="slidenum">
              <a:rPr lang="en-NZ" smtClean="0"/>
              <a:t>7</a:t>
            </a:fld>
            <a:endParaRPr lang="en-NZ"/>
          </a:p>
        </p:txBody>
      </p:sp>
    </p:spTree>
    <p:extLst>
      <p:ext uri="{BB962C8B-B14F-4D97-AF65-F5344CB8AC3E}">
        <p14:creationId xmlns:p14="http://schemas.microsoft.com/office/powerpoint/2010/main" val="1714308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1222375"/>
            <a:ext cx="4398963" cy="3300413"/>
          </a:xfrm>
        </p:spPr>
      </p:sp>
      <p:sp>
        <p:nvSpPr>
          <p:cNvPr id="3" name="Notes Placeholder 2"/>
          <p:cNvSpPr>
            <a:spLocks noGrp="1"/>
          </p:cNvSpPr>
          <p:nvPr>
            <p:ph type="body" idx="1"/>
          </p:nvPr>
        </p:nvSpPr>
        <p:spPr>
          <a:xfrm>
            <a:off x="190533" y="4626314"/>
            <a:ext cx="6072666" cy="5378870"/>
          </a:xfrm>
        </p:spPr>
        <p:txBody>
          <a:bodyPr/>
          <a:lstStyle/>
          <a:p>
            <a:r>
              <a:rPr lang="en-NZ" sz="1400" dirty="0"/>
              <a:t>Ok so </a:t>
            </a:r>
            <a:r>
              <a:rPr lang="en-NZ" sz="1400" dirty="0"/>
              <a:t>why are seismic restraints for non structural components not being installed in NZ?</a:t>
            </a:r>
          </a:p>
          <a:p>
            <a:endParaRPr lang="en-NZ" sz="1400" dirty="0"/>
          </a:p>
          <a:p>
            <a:r>
              <a:rPr lang="en-NZ" sz="1400" dirty="0"/>
              <a:t>We did a study on this which I originally presented at the NZSEE conference in 2014.  We concluded the following reasons.</a:t>
            </a:r>
            <a:endParaRPr lang="en-NZ" sz="1400" dirty="0"/>
          </a:p>
          <a:p>
            <a:endParaRPr lang="en-NZ" b="1" dirty="0" smtClean="0"/>
          </a:p>
          <a:p>
            <a:endParaRPr lang="en-NZ" dirty="0"/>
          </a:p>
          <a:p>
            <a:endParaRPr lang="en-US" dirty="0"/>
          </a:p>
        </p:txBody>
      </p:sp>
      <p:sp>
        <p:nvSpPr>
          <p:cNvPr id="4" name="Slide Number Placeholder 3"/>
          <p:cNvSpPr>
            <a:spLocks noGrp="1"/>
          </p:cNvSpPr>
          <p:nvPr>
            <p:ph type="sldNum" sz="quarter" idx="10"/>
          </p:nvPr>
        </p:nvSpPr>
        <p:spPr/>
        <p:txBody>
          <a:bodyPr/>
          <a:lstStyle/>
          <a:p>
            <a:fld id="{69F18BA7-9380-4186-AA06-81BB619006F7}" type="slidenum">
              <a:rPr lang="en-NZ" smtClean="0">
                <a:solidFill>
                  <a:prstClr val="black"/>
                </a:solidFill>
              </a:rPr>
              <a:pPr/>
              <a:t>8</a:t>
            </a:fld>
            <a:endParaRPr lang="en-NZ">
              <a:solidFill>
                <a:prstClr val="black"/>
              </a:solidFill>
            </a:endParaRPr>
          </a:p>
        </p:txBody>
      </p:sp>
    </p:spTree>
    <p:extLst>
      <p:ext uri="{BB962C8B-B14F-4D97-AF65-F5344CB8AC3E}">
        <p14:creationId xmlns:p14="http://schemas.microsoft.com/office/powerpoint/2010/main" val="251456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1222375"/>
            <a:ext cx="4398963" cy="3300413"/>
          </a:xfrm>
        </p:spPr>
      </p:sp>
      <p:sp>
        <p:nvSpPr>
          <p:cNvPr id="3" name="Notes Placeholder 2"/>
          <p:cNvSpPr>
            <a:spLocks noGrp="1"/>
          </p:cNvSpPr>
          <p:nvPr>
            <p:ph type="body" idx="1"/>
          </p:nvPr>
        </p:nvSpPr>
        <p:spPr>
          <a:xfrm>
            <a:off x="190533" y="4626314"/>
            <a:ext cx="6072666" cy="5378870"/>
          </a:xfrm>
        </p:spPr>
        <p:txBody>
          <a:bodyPr/>
          <a:lstStyle/>
          <a:p>
            <a:pPr marL="0" lvl="2" defTabSz="897941">
              <a:defRPr/>
            </a:pPr>
            <a:r>
              <a:rPr lang="en-NZ" b="1" dirty="0" smtClean="0"/>
              <a:t>Cost</a:t>
            </a:r>
            <a:r>
              <a:rPr lang="en-NZ" b="1" dirty="0"/>
              <a:t>. </a:t>
            </a:r>
            <a:r>
              <a:rPr lang="en-NZ" dirty="0"/>
              <a:t>The NZ construction industry is very cost conscious</a:t>
            </a:r>
            <a:r>
              <a:rPr lang="en-NZ" dirty="0" smtClean="0"/>
              <a:t>. </a:t>
            </a:r>
            <a:endParaRPr lang="en-NZ" dirty="0"/>
          </a:p>
          <a:p>
            <a:r>
              <a:rPr lang="en-NZ" dirty="0"/>
              <a:t>Design and construction costs for non structural bracing is often not allowed </a:t>
            </a:r>
            <a:r>
              <a:rPr lang="en-NZ" dirty="0" smtClean="0"/>
              <a:t>for in project budgeting</a:t>
            </a:r>
            <a:endParaRPr lang="en-NZ" dirty="0"/>
          </a:p>
          <a:p>
            <a:pPr marL="179277" lvl="2" indent="-179277"/>
            <a:r>
              <a:rPr lang="en-NZ" b="1" dirty="0" smtClean="0"/>
              <a:t>“Just in Time” Design Timing</a:t>
            </a:r>
          </a:p>
          <a:p>
            <a:pPr marL="530035" lvl="3" indent="-350759"/>
            <a:r>
              <a:rPr lang="en-NZ" dirty="0" smtClean="0"/>
              <a:t>Design occurs after regulatory building consent approvals process has been completed </a:t>
            </a:r>
            <a:r>
              <a:rPr lang="en-NZ" b="1" dirty="0" smtClean="0"/>
              <a:t>just in time for construction</a:t>
            </a:r>
            <a:endParaRPr lang="en-NZ" b="1" dirty="0"/>
          </a:p>
          <a:p>
            <a:pPr marL="176024" lvl="2" indent="-176024"/>
            <a:r>
              <a:rPr lang="en-NZ" b="1" dirty="0" smtClean="0"/>
              <a:t>Procurement</a:t>
            </a:r>
            <a:endParaRPr lang="en-NZ" b="1" dirty="0"/>
          </a:p>
          <a:p>
            <a:pPr marL="0" lvl="2" defTabSz="897941">
              <a:defRPr/>
            </a:pPr>
            <a:r>
              <a:rPr lang="en-NZ" dirty="0" smtClean="0"/>
              <a:t>The focus is generally on initial capital costs when</a:t>
            </a:r>
            <a:r>
              <a:rPr lang="en-NZ" baseline="0" dirty="0" smtClean="0"/>
              <a:t> selecting contactors</a:t>
            </a:r>
            <a:endParaRPr lang="en-NZ" dirty="0" smtClean="0"/>
          </a:p>
          <a:p>
            <a:pPr marL="0" lvl="2"/>
            <a:r>
              <a:rPr lang="en-NZ" dirty="0" smtClean="0"/>
              <a:t>Competitive </a:t>
            </a:r>
            <a:r>
              <a:rPr lang="en-NZ" dirty="0"/>
              <a:t>tendering </a:t>
            </a:r>
            <a:r>
              <a:rPr lang="en-NZ" dirty="0" smtClean="0"/>
              <a:t>creates</a:t>
            </a:r>
            <a:r>
              <a:rPr lang="en-NZ" baseline="0" dirty="0" smtClean="0"/>
              <a:t> </a:t>
            </a:r>
            <a:r>
              <a:rPr lang="en-NZ" dirty="0" smtClean="0"/>
              <a:t>a </a:t>
            </a:r>
            <a:r>
              <a:rPr lang="en-NZ" dirty="0"/>
              <a:t>negative incentive for contractors and </a:t>
            </a:r>
            <a:r>
              <a:rPr lang="en-NZ" dirty="0" smtClean="0"/>
              <a:t>subs </a:t>
            </a:r>
            <a:r>
              <a:rPr lang="en-NZ" dirty="0"/>
              <a:t>to provide and install the necessary bracing for non-structural </a:t>
            </a:r>
            <a:r>
              <a:rPr lang="en-NZ" dirty="0" smtClean="0"/>
              <a:t>elements</a:t>
            </a:r>
          </a:p>
          <a:p>
            <a:pPr marL="0" lvl="2"/>
            <a:r>
              <a:rPr lang="en-NZ" dirty="0" smtClean="0"/>
              <a:t>We have all probably seen instances of bracing being tagged out to improve competitiveness of a  tender.</a:t>
            </a:r>
            <a:endParaRPr lang="en-NZ" dirty="0"/>
          </a:p>
          <a:p>
            <a:pPr marL="176024" lvl="2" indent="-176024"/>
            <a:r>
              <a:rPr lang="en-NZ" b="1" dirty="0" smtClean="0"/>
              <a:t>Construction </a:t>
            </a:r>
            <a:r>
              <a:rPr lang="en-NZ" b="1" dirty="0"/>
              <a:t>Process and Programme</a:t>
            </a:r>
          </a:p>
          <a:p>
            <a:pPr marL="0" lvl="2"/>
            <a:r>
              <a:rPr lang="en-NZ" dirty="0"/>
              <a:t>Non structural elements are typically installed late in the construction </a:t>
            </a:r>
            <a:r>
              <a:rPr lang="en-NZ" dirty="0" smtClean="0"/>
              <a:t>process  when the structural engineer is non longer visiting the site regularly</a:t>
            </a:r>
          </a:p>
          <a:p>
            <a:pPr marL="176024" lvl="2" indent="-176024"/>
            <a:r>
              <a:rPr lang="en-NZ" b="1" dirty="0" smtClean="0"/>
              <a:t>Engagement of Consultants</a:t>
            </a:r>
          </a:p>
          <a:p>
            <a:pPr marL="0" lvl="2"/>
            <a:r>
              <a:rPr lang="en-NZ" dirty="0" smtClean="0"/>
              <a:t>Design </a:t>
            </a:r>
            <a:r>
              <a:rPr lang="en-NZ" dirty="0"/>
              <a:t>of </a:t>
            </a:r>
            <a:r>
              <a:rPr lang="en-NZ" dirty="0" smtClean="0"/>
              <a:t>bracing for is </a:t>
            </a:r>
            <a:r>
              <a:rPr lang="en-NZ" dirty="0"/>
              <a:t>typically outside the scope of a structural engineer. </a:t>
            </a:r>
            <a:r>
              <a:rPr lang="en-NZ" dirty="0" smtClean="0"/>
              <a:t>Sometimes it gets tagged out in proposals to make engagements</a:t>
            </a:r>
            <a:r>
              <a:rPr lang="en-NZ" baseline="0" dirty="0" smtClean="0"/>
              <a:t> more </a:t>
            </a:r>
            <a:r>
              <a:rPr lang="en-NZ" dirty="0" smtClean="0"/>
              <a:t>competitive.</a:t>
            </a:r>
            <a:endParaRPr lang="en-NZ" dirty="0"/>
          </a:p>
          <a:p>
            <a:pPr marL="176024" indent="-176024"/>
            <a:r>
              <a:rPr lang="en-NZ" b="1" dirty="0" smtClean="0"/>
              <a:t>Existing </a:t>
            </a:r>
            <a:r>
              <a:rPr lang="en-NZ" b="1" dirty="0"/>
              <a:t>Buildings</a:t>
            </a:r>
          </a:p>
          <a:p>
            <a:pPr marL="0" lvl="1"/>
            <a:r>
              <a:rPr lang="en-NZ" dirty="0"/>
              <a:t>Non structural elements are regularly installed or altered over the life of the </a:t>
            </a:r>
            <a:r>
              <a:rPr lang="en-NZ" dirty="0" smtClean="0"/>
              <a:t>building, and generally with very limited oversight to ensure bracing is installed</a:t>
            </a:r>
            <a:r>
              <a:rPr lang="en-NZ" baseline="0" dirty="0" smtClean="0"/>
              <a:t> and often with no requirements for building consent compliance certificates PS1, PS2 and PS4s</a:t>
            </a:r>
            <a:endParaRPr lang="en-NZ" dirty="0"/>
          </a:p>
          <a:p>
            <a:pPr marL="176024" lvl="2" indent="-176024">
              <a:buClr>
                <a:srgbClr val="99AFD6"/>
              </a:buClr>
            </a:pPr>
            <a:r>
              <a:rPr lang="en-NZ" b="1" dirty="0" smtClean="0"/>
              <a:t>Code </a:t>
            </a:r>
            <a:r>
              <a:rPr lang="en-NZ" b="1" dirty="0"/>
              <a:t>compliance</a:t>
            </a:r>
          </a:p>
          <a:p>
            <a:r>
              <a:rPr lang="en-NZ" dirty="0" smtClean="0"/>
              <a:t>Building owners rarely seek to construct buildings that exceed code requirements.</a:t>
            </a:r>
          </a:p>
          <a:p>
            <a:pPr marL="168364" indent="-168364">
              <a:buFont typeface="Arial" panose="020B0604020202020204" pitchFamily="34" charset="0"/>
              <a:buChar char="•"/>
            </a:pPr>
            <a:r>
              <a:rPr lang="en-NZ" dirty="0" smtClean="0"/>
              <a:t>With NZ codes focussed primarily on life safety – damage limitation and prevention has not had the level of focus it might have. </a:t>
            </a:r>
          </a:p>
          <a:p>
            <a:pPr marL="168364" indent="-168364">
              <a:buFont typeface="Arial" panose="020B0604020202020204" pitchFamily="34" charset="0"/>
              <a:buChar char="•"/>
            </a:pPr>
            <a:r>
              <a:rPr lang="en-NZ" dirty="0" smtClean="0"/>
              <a:t>Lending institutions and insurance companies have not typically recognised the considerably</a:t>
            </a:r>
            <a:r>
              <a:rPr lang="en-NZ" baseline="0" dirty="0" smtClean="0"/>
              <a:t> reduced risk associated with damage limitation design with financial incentives </a:t>
            </a:r>
            <a:r>
              <a:rPr lang="en-NZ" baseline="0" dirty="0" err="1" smtClean="0"/>
              <a:t>eg</a:t>
            </a:r>
            <a:r>
              <a:rPr lang="en-NZ" baseline="0" dirty="0" smtClean="0"/>
              <a:t> reduced insurance premiums or lower lending </a:t>
            </a:r>
            <a:r>
              <a:rPr lang="en-NZ" baseline="0" smtClean="0"/>
              <a:t>costs.</a:t>
            </a:r>
            <a:endParaRPr lang="en-NZ" dirty="0" smtClean="0"/>
          </a:p>
          <a:p>
            <a:pPr lvl="1"/>
            <a:endParaRPr lang="en-NZ" dirty="0" smtClean="0"/>
          </a:p>
          <a:p>
            <a:endParaRPr lang="en-NZ" dirty="0"/>
          </a:p>
          <a:p>
            <a:endParaRPr lang="en-NZ" dirty="0" smtClean="0"/>
          </a:p>
          <a:p>
            <a:endParaRPr lang="en-NZ" dirty="0"/>
          </a:p>
          <a:p>
            <a:endParaRPr lang="en-US" dirty="0"/>
          </a:p>
        </p:txBody>
      </p:sp>
      <p:sp>
        <p:nvSpPr>
          <p:cNvPr id="4" name="Slide Number Placeholder 3"/>
          <p:cNvSpPr>
            <a:spLocks noGrp="1"/>
          </p:cNvSpPr>
          <p:nvPr>
            <p:ph type="sldNum" sz="quarter" idx="10"/>
          </p:nvPr>
        </p:nvSpPr>
        <p:spPr/>
        <p:txBody>
          <a:bodyPr/>
          <a:lstStyle/>
          <a:p>
            <a:fld id="{69F18BA7-9380-4186-AA06-81BB619006F7}" type="slidenum">
              <a:rPr lang="en-NZ" smtClean="0">
                <a:solidFill>
                  <a:prstClr val="black"/>
                </a:solidFill>
              </a:rPr>
              <a:pPr/>
              <a:t>9</a:t>
            </a:fld>
            <a:endParaRPr lang="en-NZ">
              <a:solidFill>
                <a:prstClr val="black"/>
              </a:solidFill>
            </a:endParaRPr>
          </a:p>
        </p:txBody>
      </p:sp>
    </p:spTree>
    <p:extLst>
      <p:ext uri="{BB962C8B-B14F-4D97-AF65-F5344CB8AC3E}">
        <p14:creationId xmlns:p14="http://schemas.microsoft.com/office/powerpoint/2010/main" val="3568187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lue-texture"/>
          <p:cNvPicPr>
            <a:picLocks noChangeAspect="1" noChangeArrowheads="1"/>
          </p:cNvPicPr>
          <p:nvPr/>
        </p:nvPicPr>
        <p:blipFill>
          <a:blip r:embed="rId2">
            <a:extLst>
              <a:ext uri="{28A0092B-C50C-407E-A947-70E740481C1C}">
                <a14:useLocalDpi xmlns:a14="http://schemas.microsoft.com/office/drawing/2010/main" val="0"/>
              </a:ext>
            </a:extLst>
          </a:blip>
          <a:srcRect t="14954" b="17847"/>
          <a:stretch>
            <a:fillRect/>
          </a:stretch>
        </p:blipFill>
        <p:spPr bwMode="auto">
          <a:xfrm>
            <a:off x="0" y="1052513"/>
            <a:ext cx="9144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 New 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703888"/>
            <a:ext cx="26670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179389" y="1196977"/>
            <a:ext cx="8713787" cy="1439863"/>
          </a:xfrm>
        </p:spPr>
        <p:txBody>
          <a:bodyPr lIns="91440" tIns="45720" rIns="91440" bIns="45720" anchor="t"/>
          <a:lstStyle>
            <a:lvl1pPr>
              <a:defRPr sz="3300"/>
            </a:lvl1pPr>
          </a:lstStyle>
          <a:p>
            <a:pPr lvl="0"/>
            <a:r>
              <a:rPr lang="en-US" noProof="0" smtClean="0"/>
              <a:t>Click to edit Master title style</a:t>
            </a:r>
            <a:endParaRPr lang="en-GB" noProof="0" smtClean="0"/>
          </a:p>
        </p:txBody>
      </p:sp>
      <p:sp>
        <p:nvSpPr>
          <p:cNvPr id="5123" name="Rectangle 3"/>
          <p:cNvSpPr>
            <a:spLocks noGrp="1" noChangeArrowheads="1"/>
          </p:cNvSpPr>
          <p:nvPr>
            <p:ph type="subTitle" idx="1"/>
          </p:nvPr>
        </p:nvSpPr>
        <p:spPr>
          <a:xfrm>
            <a:off x="179389" y="2636840"/>
            <a:ext cx="8713787" cy="1368425"/>
          </a:xfrm>
        </p:spPr>
        <p:txBody>
          <a:bodyPr/>
          <a:lstStyle>
            <a:lvl1pPr marL="0" indent="0">
              <a:buFont typeface="Wingdings" pitchFamily="-109" charset="2"/>
              <a:buNone/>
              <a:defRPr sz="1350">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81208425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6369692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6" y="0"/>
            <a:ext cx="2239963" cy="61658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79389" y="0"/>
            <a:ext cx="6567487" cy="6165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58697419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lue-texture"/>
          <p:cNvPicPr>
            <a:picLocks noChangeAspect="1" noChangeArrowheads="1"/>
          </p:cNvPicPr>
          <p:nvPr/>
        </p:nvPicPr>
        <p:blipFill>
          <a:blip r:embed="rId2">
            <a:extLst>
              <a:ext uri="{28A0092B-C50C-407E-A947-70E740481C1C}">
                <a14:useLocalDpi xmlns:a14="http://schemas.microsoft.com/office/drawing/2010/main" val="0"/>
              </a:ext>
            </a:extLst>
          </a:blip>
          <a:srcRect t="14954" b="17847"/>
          <a:stretch>
            <a:fillRect/>
          </a:stretch>
        </p:blipFill>
        <p:spPr bwMode="auto">
          <a:xfrm>
            <a:off x="0" y="1052513"/>
            <a:ext cx="9144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 New 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703888"/>
            <a:ext cx="26670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179389" y="1196977"/>
            <a:ext cx="8713787" cy="1439863"/>
          </a:xfrm>
        </p:spPr>
        <p:txBody>
          <a:bodyPr lIns="91440" tIns="45720" rIns="91440" bIns="45720" anchor="t"/>
          <a:lstStyle>
            <a:lvl1pPr>
              <a:defRPr sz="3300"/>
            </a:lvl1pPr>
          </a:lstStyle>
          <a:p>
            <a:pPr lvl="0"/>
            <a:r>
              <a:rPr lang="en-US" noProof="0" smtClean="0"/>
              <a:t>Click to edit Master title style</a:t>
            </a:r>
            <a:endParaRPr lang="en-GB" noProof="0" smtClean="0"/>
          </a:p>
        </p:txBody>
      </p:sp>
      <p:sp>
        <p:nvSpPr>
          <p:cNvPr id="5123" name="Rectangle 3"/>
          <p:cNvSpPr>
            <a:spLocks noGrp="1" noChangeArrowheads="1"/>
          </p:cNvSpPr>
          <p:nvPr>
            <p:ph type="subTitle" idx="1"/>
          </p:nvPr>
        </p:nvSpPr>
        <p:spPr>
          <a:xfrm>
            <a:off x="179389" y="2636840"/>
            <a:ext cx="8713787" cy="1368425"/>
          </a:xfrm>
        </p:spPr>
        <p:txBody>
          <a:bodyPr/>
          <a:lstStyle>
            <a:lvl1pPr marL="0" indent="0">
              <a:buFont typeface="Wingdings" pitchFamily="-109" charset="2"/>
              <a:buNone/>
              <a:defRPr sz="1350">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6261723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66493684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2713011621"/>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79388" y="1268413"/>
            <a:ext cx="4316412" cy="4897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1" y="1268413"/>
            <a:ext cx="4316413" cy="4897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838184110"/>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52641014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3807039475"/>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01410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smtClean="0"/>
              <a:t>Click to edit Master title style</a:t>
            </a:r>
            <a:endParaRPr lang="en-NZ"/>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963683993"/>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885783982"/>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465251841"/>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981207264"/>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6" y="0"/>
            <a:ext cx="2239963" cy="61658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79389" y="0"/>
            <a:ext cx="6567487" cy="6165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673566150"/>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lue-texture"/>
          <p:cNvPicPr>
            <a:picLocks noChangeAspect="1" noChangeArrowheads="1"/>
          </p:cNvPicPr>
          <p:nvPr/>
        </p:nvPicPr>
        <p:blipFill>
          <a:blip r:embed="rId2">
            <a:extLst>
              <a:ext uri="{28A0092B-C50C-407E-A947-70E740481C1C}">
                <a14:useLocalDpi xmlns:a14="http://schemas.microsoft.com/office/drawing/2010/main" val="0"/>
              </a:ext>
            </a:extLst>
          </a:blip>
          <a:srcRect t="14954" b="17847"/>
          <a:stretch>
            <a:fillRect/>
          </a:stretch>
        </p:blipFill>
        <p:spPr bwMode="auto">
          <a:xfrm>
            <a:off x="0" y="1052513"/>
            <a:ext cx="9144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 New 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703888"/>
            <a:ext cx="26670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179389" y="1196977"/>
            <a:ext cx="8713787" cy="1439863"/>
          </a:xfrm>
        </p:spPr>
        <p:txBody>
          <a:bodyPr lIns="91440" tIns="45720" rIns="91440" bIns="45720" anchor="t"/>
          <a:lstStyle>
            <a:lvl1pPr>
              <a:defRPr sz="3300"/>
            </a:lvl1pPr>
          </a:lstStyle>
          <a:p>
            <a:pPr lvl="0"/>
            <a:r>
              <a:rPr lang="en-US" noProof="0" smtClean="0"/>
              <a:t>Click to edit Master title style</a:t>
            </a:r>
            <a:endParaRPr lang="en-GB" noProof="0" smtClean="0"/>
          </a:p>
        </p:txBody>
      </p:sp>
      <p:sp>
        <p:nvSpPr>
          <p:cNvPr id="5123" name="Rectangle 3"/>
          <p:cNvSpPr>
            <a:spLocks noGrp="1" noChangeArrowheads="1"/>
          </p:cNvSpPr>
          <p:nvPr>
            <p:ph type="subTitle" idx="1"/>
          </p:nvPr>
        </p:nvSpPr>
        <p:spPr>
          <a:xfrm>
            <a:off x="179389" y="2636840"/>
            <a:ext cx="8713787" cy="1368425"/>
          </a:xfrm>
        </p:spPr>
        <p:txBody>
          <a:bodyPr/>
          <a:lstStyle>
            <a:lvl1pPr marL="0" indent="0">
              <a:buFont typeface="Wingdings" pitchFamily="-109" charset="2"/>
              <a:buNone/>
              <a:defRPr sz="1350">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151299133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1157131427"/>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1874695301"/>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79388" y="1268413"/>
            <a:ext cx="4316412" cy="4897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1" y="1268413"/>
            <a:ext cx="4316413" cy="4897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010629949"/>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15250431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2399908195"/>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64782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2186103405"/>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smtClean="0"/>
              <a:t>Click to edit Master title style</a:t>
            </a:r>
            <a:endParaRPr lang="en-NZ"/>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266847879"/>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18984085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625319290"/>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6" y="0"/>
            <a:ext cx="2239963" cy="61658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79389" y="0"/>
            <a:ext cx="6567487" cy="6165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059580956"/>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lue-texture"/>
          <p:cNvPicPr>
            <a:picLocks noChangeAspect="1" noChangeArrowheads="1"/>
          </p:cNvPicPr>
          <p:nvPr/>
        </p:nvPicPr>
        <p:blipFill>
          <a:blip r:embed="rId2">
            <a:extLst>
              <a:ext uri="{28A0092B-C50C-407E-A947-70E740481C1C}">
                <a14:useLocalDpi xmlns:a14="http://schemas.microsoft.com/office/drawing/2010/main" val="0"/>
              </a:ext>
            </a:extLst>
          </a:blip>
          <a:srcRect t="14954" b="17847"/>
          <a:stretch>
            <a:fillRect/>
          </a:stretch>
        </p:blipFill>
        <p:spPr bwMode="auto">
          <a:xfrm>
            <a:off x="0" y="1052513"/>
            <a:ext cx="9144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 New 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703888"/>
            <a:ext cx="26670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179389" y="1196977"/>
            <a:ext cx="8713787" cy="1439863"/>
          </a:xfrm>
        </p:spPr>
        <p:txBody>
          <a:bodyPr lIns="91440" tIns="45720" rIns="91440" bIns="45720" anchor="t"/>
          <a:lstStyle>
            <a:lvl1pPr>
              <a:defRPr sz="3300"/>
            </a:lvl1pPr>
          </a:lstStyle>
          <a:p>
            <a:pPr lvl="0"/>
            <a:r>
              <a:rPr lang="en-US" noProof="0" smtClean="0"/>
              <a:t>Click to edit Master title style</a:t>
            </a:r>
            <a:endParaRPr lang="en-GB" noProof="0" smtClean="0"/>
          </a:p>
        </p:txBody>
      </p:sp>
      <p:sp>
        <p:nvSpPr>
          <p:cNvPr id="5123" name="Rectangle 3"/>
          <p:cNvSpPr>
            <a:spLocks noGrp="1" noChangeArrowheads="1"/>
          </p:cNvSpPr>
          <p:nvPr>
            <p:ph type="subTitle" idx="1"/>
          </p:nvPr>
        </p:nvSpPr>
        <p:spPr>
          <a:xfrm>
            <a:off x="179389" y="2636840"/>
            <a:ext cx="8713787" cy="1368425"/>
          </a:xfrm>
        </p:spPr>
        <p:txBody>
          <a:bodyPr/>
          <a:lstStyle>
            <a:lvl1pPr marL="0" indent="0">
              <a:buFont typeface="Wingdings" pitchFamily="-109" charset="2"/>
              <a:buNone/>
              <a:defRPr sz="1350">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460524897"/>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463424178"/>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1423736862"/>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79388" y="1268413"/>
            <a:ext cx="4316412" cy="4897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1" y="1268413"/>
            <a:ext cx="4316413" cy="4897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515700503"/>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072018767"/>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66990853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79388" y="1268413"/>
            <a:ext cx="4316412" cy="4897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1" y="1268413"/>
            <a:ext cx="4316413" cy="4897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2419158"/>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931355"/>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smtClean="0"/>
              <a:t>Click to edit Master title style</a:t>
            </a:r>
            <a:endParaRPr lang="en-NZ"/>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202471060"/>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73853773"/>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928596430"/>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6" y="0"/>
            <a:ext cx="2239963" cy="61658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79389" y="0"/>
            <a:ext cx="6567487" cy="6165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478533114"/>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blue-texture"/>
          <p:cNvPicPr>
            <a:picLocks noChangeAspect="1" noChangeArrowheads="1"/>
          </p:cNvPicPr>
          <p:nvPr/>
        </p:nvPicPr>
        <p:blipFill>
          <a:blip r:embed="rId2">
            <a:extLst>
              <a:ext uri="{28A0092B-C50C-407E-A947-70E740481C1C}">
                <a14:useLocalDpi xmlns:a14="http://schemas.microsoft.com/office/drawing/2010/main" val="0"/>
              </a:ext>
            </a:extLst>
          </a:blip>
          <a:srcRect t="14954" b="17847"/>
          <a:stretch>
            <a:fillRect/>
          </a:stretch>
        </p:blipFill>
        <p:spPr bwMode="auto">
          <a:xfrm>
            <a:off x="0" y="1052513"/>
            <a:ext cx="9144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 New RG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703888"/>
            <a:ext cx="26670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179389" y="1196977"/>
            <a:ext cx="8713787" cy="1439863"/>
          </a:xfrm>
        </p:spPr>
        <p:txBody>
          <a:bodyPr lIns="91440" tIns="45720" rIns="91440" bIns="45720" anchor="t"/>
          <a:lstStyle>
            <a:lvl1pPr>
              <a:defRPr sz="3300"/>
            </a:lvl1pPr>
          </a:lstStyle>
          <a:p>
            <a:pPr lvl="0"/>
            <a:r>
              <a:rPr lang="en-US" noProof="0" smtClean="0"/>
              <a:t>Click to edit Master title style</a:t>
            </a:r>
            <a:endParaRPr lang="en-GB" noProof="0" smtClean="0"/>
          </a:p>
        </p:txBody>
      </p:sp>
      <p:sp>
        <p:nvSpPr>
          <p:cNvPr id="5123" name="Rectangle 3"/>
          <p:cNvSpPr>
            <a:spLocks noGrp="1" noChangeArrowheads="1"/>
          </p:cNvSpPr>
          <p:nvPr>
            <p:ph type="subTitle" idx="1"/>
          </p:nvPr>
        </p:nvSpPr>
        <p:spPr>
          <a:xfrm>
            <a:off x="179389" y="2636840"/>
            <a:ext cx="8713787" cy="1368425"/>
          </a:xfrm>
        </p:spPr>
        <p:txBody>
          <a:bodyPr/>
          <a:lstStyle>
            <a:lvl1pPr marL="0" indent="0">
              <a:buFont typeface="Wingdings" pitchFamily="-109" charset="2"/>
              <a:buNone/>
              <a:defRPr sz="1350">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050006505"/>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968525125"/>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1201148374"/>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79388" y="1268413"/>
            <a:ext cx="4316412" cy="4897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1" y="1268413"/>
            <a:ext cx="4316413" cy="4897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447056986"/>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402853234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39788305"/>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2810057917"/>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890236"/>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smtClean="0"/>
              <a:t>Click to edit Master title style</a:t>
            </a:r>
            <a:endParaRPr lang="en-NZ"/>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324436388"/>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435366329"/>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714841632"/>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6" y="0"/>
            <a:ext cx="2239963" cy="616585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79389" y="0"/>
            <a:ext cx="6567487" cy="6165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234957906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extLst>
      <p:ext uri="{BB962C8B-B14F-4D97-AF65-F5344CB8AC3E}">
        <p14:creationId xmlns:p14="http://schemas.microsoft.com/office/powerpoint/2010/main" val="91373462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67792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smtClean="0"/>
              <a:t>Click to edit Master title style</a:t>
            </a:r>
            <a:endParaRPr lang="en-NZ"/>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283933226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408832249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lue-texture"/>
          <p:cNvPicPr>
            <a:picLocks noChangeAspect="1" noChangeArrowheads="1"/>
          </p:cNvPicPr>
          <p:nvPr/>
        </p:nvPicPr>
        <p:blipFill>
          <a:blip r:embed="rId13">
            <a:extLst>
              <a:ext uri="{28A0092B-C50C-407E-A947-70E740481C1C}">
                <a14:useLocalDpi xmlns:a14="http://schemas.microsoft.com/office/drawing/2010/main" val="0"/>
              </a:ext>
            </a:extLst>
          </a:blip>
          <a:srcRect t="25465" b="59189"/>
          <a:stretch>
            <a:fillRect/>
          </a:stretch>
        </p:blipFill>
        <p:spPr bwMode="auto">
          <a:xfrm>
            <a:off x="0" y="2"/>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Logo New RGB.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6165850"/>
            <a:ext cx="1600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79389" y="0"/>
            <a:ext cx="89598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37160" numCol="1" anchor="b" anchorCtr="0" compatLnSpc="1">
            <a:prstTxWarp prst="textNoShape">
              <a:avLst/>
            </a:prstTxWarp>
          </a:bodyPr>
          <a:lstStyle/>
          <a:p>
            <a:pPr lvl="0"/>
            <a:r>
              <a:rPr lang="en-US" altLang="en-US" smtClean="0"/>
              <a:t>Click to edit Master title style</a:t>
            </a:r>
            <a:endParaRPr lang="en-NZ" altLang="en-US" smtClean="0"/>
          </a:p>
        </p:txBody>
      </p:sp>
      <p:sp>
        <p:nvSpPr>
          <p:cNvPr id="1029" name="Rectangle 3"/>
          <p:cNvSpPr>
            <a:spLocks noGrp="1" noChangeArrowheads="1"/>
          </p:cNvSpPr>
          <p:nvPr>
            <p:ph type="body" idx="1"/>
          </p:nvPr>
        </p:nvSpPr>
        <p:spPr bwMode="auto">
          <a:xfrm>
            <a:off x="179389" y="1268413"/>
            <a:ext cx="8785225"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NZ" altLang="en-US" smtClean="0"/>
          </a:p>
        </p:txBody>
      </p:sp>
    </p:spTree>
    <p:extLst>
      <p:ext uri="{BB962C8B-B14F-4D97-AF65-F5344CB8AC3E}">
        <p14:creationId xmlns:p14="http://schemas.microsoft.com/office/powerpoint/2010/main" val="651571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3000">
          <a:solidFill>
            <a:schemeClr val="bg1"/>
          </a:solidFill>
          <a:latin typeface="+mj-lt"/>
          <a:ea typeface="+mj-ea"/>
          <a:cs typeface="+mj-cs"/>
        </a:defRPr>
      </a:lvl1pPr>
      <a:lvl2pPr algn="l" rtl="0" eaLnBrk="1" fontAlgn="base" hangingPunct="1">
        <a:spcBef>
          <a:spcPct val="0"/>
        </a:spcBef>
        <a:spcAft>
          <a:spcPct val="0"/>
        </a:spcAft>
        <a:defRPr sz="3000">
          <a:solidFill>
            <a:schemeClr val="bg1"/>
          </a:solidFill>
          <a:latin typeface="Arial" charset="0"/>
        </a:defRPr>
      </a:lvl2pPr>
      <a:lvl3pPr algn="l" rtl="0" eaLnBrk="1" fontAlgn="base" hangingPunct="1">
        <a:spcBef>
          <a:spcPct val="0"/>
        </a:spcBef>
        <a:spcAft>
          <a:spcPct val="0"/>
        </a:spcAft>
        <a:defRPr sz="3000">
          <a:solidFill>
            <a:schemeClr val="bg1"/>
          </a:solidFill>
          <a:latin typeface="Arial" charset="0"/>
        </a:defRPr>
      </a:lvl3pPr>
      <a:lvl4pPr algn="l" rtl="0" eaLnBrk="1" fontAlgn="base" hangingPunct="1">
        <a:spcBef>
          <a:spcPct val="0"/>
        </a:spcBef>
        <a:spcAft>
          <a:spcPct val="0"/>
        </a:spcAft>
        <a:defRPr sz="3000">
          <a:solidFill>
            <a:schemeClr val="bg1"/>
          </a:solidFill>
          <a:latin typeface="Arial" charset="0"/>
        </a:defRPr>
      </a:lvl4pPr>
      <a:lvl5pPr algn="l" rtl="0" eaLnBrk="1" fontAlgn="base" hangingPunct="1">
        <a:spcBef>
          <a:spcPct val="0"/>
        </a:spcBef>
        <a:spcAft>
          <a:spcPct val="0"/>
        </a:spcAft>
        <a:defRPr sz="3000">
          <a:solidFill>
            <a:schemeClr val="bg1"/>
          </a:solidFill>
          <a:latin typeface="Arial" charset="0"/>
        </a:defRPr>
      </a:lvl5pPr>
      <a:lvl6pPr marL="342900" algn="l" rtl="0" eaLnBrk="1" fontAlgn="base" hangingPunct="1">
        <a:spcBef>
          <a:spcPct val="0"/>
        </a:spcBef>
        <a:spcAft>
          <a:spcPct val="0"/>
        </a:spcAft>
        <a:defRPr sz="3000">
          <a:solidFill>
            <a:schemeClr val="bg1"/>
          </a:solidFill>
          <a:latin typeface="Arial" charset="0"/>
        </a:defRPr>
      </a:lvl6pPr>
      <a:lvl7pPr marL="685800" algn="l" rtl="0" eaLnBrk="1" fontAlgn="base" hangingPunct="1">
        <a:spcBef>
          <a:spcPct val="0"/>
        </a:spcBef>
        <a:spcAft>
          <a:spcPct val="0"/>
        </a:spcAft>
        <a:defRPr sz="3000">
          <a:solidFill>
            <a:schemeClr val="bg1"/>
          </a:solidFill>
          <a:latin typeface="Arial" charset="0"/>
        </a:defRPr>
      </a:lvl7pPr>
      <a:lvl8pPr marL="1028700" algn="l" rtl="0" eaLnBrk="1" fontAlgn="base" hangingPunct="1">
        <a:spcBef>
          <a:spcPct val="0"/>
        </a:spcBef>
        <a:spcAft>
          <a:spcPct val="0"/>
        </a:spcAft>
        <a:defRPr sz="3000">
          <a:solidFill>
            <a:schemeClr val="bg1"/>
          </a:solidFill>
          <a:latin typeface="Arial" charset="0"/>
        </a:defRPr>
      </a:lvl8pPr>
      <a:lvl9pPr marL="1371600" algn="l" rtl="0" eaLnBrk="1" fontAlgn="base" hangingPunct="1">
        <a:spcBef>
          <a:spcPct val="0"/>
        </a:spcBef>
        <a:spcAft>
          <a:spcPct val="0"/>
        </a:spcAft>
        <a:defRPr sz="3000">
          <a:solidFill>
            <a:schemeClr val="bg1"/>
          </a:solidFill>
          <a:latin typeface="Arial" charset="0"/>
        </a:defRPr>
      </a:lvl9pPr>
    </p:titleStyle>
    <p:bodyStyle>
      <a:lvl1pPr marL="257175" indent="-257175" algn="l" rtl="0" eaLnBrk="1" fontAlgn="base" hangingPunct="1">
        <a:spcBef>
          <a:spcPct val="35000"/>
        </a:spcBef>
        <a:spcAft>
          <a:spcPct val="0"/>
        </a:spcAft>
        <a:buClr>
          <a:schemeClr val="accent1"/>
        </a:buClr>
        <a:buFont typeface="Wingdings" panose="05000000000000000000" pitchFamily="2" charset="2"/>
        <a:buChar char="§"/>
        <a:defRPr sz="1800">
          <a:solidFill>
            <a:schemeClr val="tx1"/>
          </a:solidFill>
          <a:latin typeface="+mn-lt"/>
          <a:ea typeface="+mn-ea"/>
          <a:cs typeface="+mn-cs"/>
        </a:defRPr>
      </a:lvl1pPr>
      <a:lvl2pPr marL="557213" indent="-214313" algn="l" rtl="0" eaLnBrk="1" fontAlgn="base" hangingPunct="1">
        <a:spcBef>
          <a:spcPct val="35000"/>
        </a:spcBef>
        <a:spcAft>
          <a:spcPct val="0"/>
        </a:spcAft>
        <a:buClr>
          <a:schemeClr val="accent1"/>
        </a:buClr>
        <a:buFont typeface="Times New Roman" panose="02020603050405020304" pitchFamily="18" charset="0"/>
        <a:buChar char="─"/>
        <a:defRPr sz="1500">
          <a:solidFill>
            <a:schemeClr val="tx1"/>
          </a:solidFill>
          <a:latin typeface="+mn-lt"/>
        </a:defRPr>
      </a:lvl2pPr>
      <a:lvl3pPr marL="857250" indent="-171450" algn="l" rtl="0" eaLnBrk="1" fontAlgn="base" hangingPunct="1">
        <a:spcBef>
          <a:spcPct val="35000"/>
        </a:spcBef>
        <a:spcAft>
          <a:spcPct val="0"/>
        </a:spcAft>
        <a:buClr>
          <a:schemeClr val="accent1"/>
        </a:buClr>
        <a:buFont typeface="Wingdings" panose="05000000000000000000" pitchFamily="2" charset="2"/>
        <a:buChar char="§"/>
        <a:defRPr>
          <a:solidFill>
            <a:schemeClr val="tx1"/>
          </a:solidFill>
          <a:latin typeface="+mn-lt"/>
        </a:defRPr>
      </a:lvl3pPr>
      <a:lvl4pPr marL="1200150" indent="-171450" algn="l" rtl="0" eaLnBrk="1" fontAlgn="base" hangingPunct="1">
        <a:spcBef>
          <a:spcPct val="35000"/>
        </a:spcBef>
        <a:spcAft>
          <a:spcPct val="0"/>
        </a:spcAft>
        <a:buClr>
          <a:schemeClr val="accent1"/>
        </a:buClr>
        <a:buFont typeface="Times New Roman" panose="02020603050405020304" pitchFamily="18" charset="0"/>
        <a:buChar char="─"/>
        <a:defRPr sz="1200">
          <a:solidFill>
            <a:schemeClr val="tx1"/>
          </a:solidFill>
          <a:latin typeface="+mn-lt"/>
        </a:defRPr>
      </a:lvl4pPr>
      <a:lvl5pPr marL="1543050" indent="-171450" algn="l" rtl="0" eaLnBrk="1" fontAlgn="base" hangingPunct="1">
        <a:spcBef>
          <a:spcPct val="35000"/>
        </a:spcBef>
        <a:spcAft>
          <a:spcPct val="0"/>
        </a:spcAft>
        <a:buClr>
          <a:schemeClr val="accent1"/>
        </a:buClr>
        <a:buFont typeface="Arial" panose="020B0604020202020204" pitchFamily="34" charset="0"/>
        <a:buChar char="»"/>
        <a:defRPr sz="1200">
          <a:solidFill>
            <a:schemeClr val="tx1"/>
          </a:solidFill>
          <a:latin typeface="+mn-lt"/>
        </a:defRPr>
      </a:lvl5pPr>
      <a:lvl6pPr marL="18859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6pPr>
      <a:lvl7pPr marL="22288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7pPr>
      <a:lvl8pPr marL="25717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8pPr>
      <a:lvl9pPr marL="29146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lue-texture"/>
          <p:cNvPicPr>
            <a:picLocks noChangeAspect="1" noChangeArrowheads="1"/>
          </p:cNvPicPr>
          <p:nvPr/>
        </p:nvPicPr>
        <p:blipFill>
          <a:blip r:embed="rId13">
            <a:extLst>
              <a:ext uri="{28A0092B-C50C-407E-A947-70E740481C1C}">
                <a14:useLocalDpi xmlns:a14="http://schemas.microsoft.com/office/drawing/2010/main" val="0"/>
              </a:ext>
            </a:extLst>
          </a:blip>
          <a:srcRect t="25465" b="59189"/>
          <a:stretch>
            <a:fillRect/>
          </a:stretch>
        </p:blipFill>
        <p:spPr bwMode="auto">
          <a:xfrm>
            <a:off x="0" y="2"/>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Logo New RGB.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6165850"/>
            <a:ext cx="1600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79389" y="0"/>
            <a:ext cx="89598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37160" numCol="1" anchor="b" anchorCtr="0" compatLnSpc="1">
            <a:prstTxWarp prst="textNoShape">
              <a:avLst/>
            </a:prstTxWarp>
          </a:bodyPr>
          <a:lstStyle/>
          <a:p>
            <a:pPr lvl="0"/>
            <a:r>
              <a:rPr lang="en-US" smtClean="0"/>
              <a:t>Click to edit Master title style</a:t>
            </a:r>
            <a:endParaRPr lang="en-NZ" smtClean="0"/>
          </a:p>
        </p:txBody>
      </p:sp>
      <p:sp>
        <p:nvSpPr>
          <p:cNvPr id="1029" name="Rectangle 3"/>
          <p:cNvSpPr>
            <a:spLocks noGrp="1" noChangeArrowheads="1"/>
          </p:cNvSpPr>
          <p:nvPr>
            <p:ph type="body" idx="1"/>
          </p:nvPr>
        </p:nvSpPr>
        <p:spPr bwMode="auto">
          <a:xfrm>
            <a:off x="179389" y="1268413"/>
            <a:ext cx="8785225"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Tree>
    <p:extLst>
      <p:ext uri="{BB962C8B-B14F-4D97-AF65-F5344CB8AC3E}">
        <p14:creationId xmlns:p14="http://schemas.microsoft.com/office/powerpoint/2010/main" val="38940007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3000">
          <a:solidFill>
            <a:schemeClr val="bg1"/>
          </a:solidFill>
          <a:latin typeface="+mj-lt"/>
          <a:ea typeface="+mj-ea"/>
          <a:cs typeface="+mj-cs"/>
        </a:defRPr>
      </a:lvl1pPr>
      <a:lvl2pPr algn="l" rtl="0" eaLnBrk="1" fontAlgn="base" hangingPunct="1">
        <a:spcBef>
          <a:spcPct val="0"/>
        </a:spcBef>
        <a:spcAft>
          <a:spcPct val="0"/>
        </a:spcAft>
        <a:defRPr sz="3000">
          <a:solidFill>
            <a:schemeClr val="bg1"/>
          </a:solidFill>
          <a:latin typeface="Arial" charset="0"/>
        </a:defRPr>
      </a:lvl2pPr>
      <a:lvl3pPr algn="l" rtl="0" eaLnBrk="1" fontAlgn="base" hangingPunct="1">
        <a:spcBef>
          <a:spcPct val="0"/>
        </a:spcBef>
        <a:spcAft>
          <a:spcPct val="0"/>
        </a:spcAft>
        <a:defRPr sz="3000">
          <a:solidFill>
            <a:schemeClr val="bg1"/>
          </a:solidFill>
          <a:latin typeface="Arial" charset="0"/>
        </a:defRPr>
      </a:lvl3pPr>
      <a:lvl4pPr algn="l" rtl="0" eaLnBrk="1" fontAlgn="base" hangingPunct="1">
        <a:spcBef>
          <a:spcPct val="0"/>
        </a:spcBef>
        <a:spcAft>
          <a:spcPct val="0"/>
        </a:spcAft>
        <a:defRPr sz="3000">
          <a:solidFill>
            <a:schemeClr val="bg1"/>
          </a:solidFill>
          <a:latin typeface="Arial" charset="0"/>
        </a:defRPr>
      </a:lvl4pPr>
      <a:lvl5pPr algn="l" rtl="0" eaLnBrk="1" fontAlgn="base" hangingPunct="1">
        <a:spcBef>
          <a:spcPct val="0"/>
        </a:spcBef>
        <a:spcAft>
          <a:spcPct val="0"/>
        </a:spcAft>
        <a:defRPr sz="3000">
          <a:solidFill>
            <a:schemeClr val="bg1"/>
          </a:solidFill>
          <a:latin typeface="Arial" charset="0"/>
        </a:defRPr>
      </a:lvl5pPr>
      <a:lvl6pPr marL="342900" algn="l" rtl="0" eaLnBrk="1" fontAlgn="base" hangingPunct="1">
        <a:spcBef>
          <a:spcPct val="0"/>
        </a:spcBef>
        <a:spcAft>
          <a:spcPct val="0"/>
        </a:spcAft>
        <a:defRPr sz="3000">
          <a:solidFill>
            <a:schemeClr val="bg1"/>
          </a:solidFill>
          <a:latin typeface="Arial" charset="0"/>
        </a:defRPr>
      </a:lvl6pPr>
      <a:lvl7pPr marL="685800" algn="l" rtl="0" eaLnBrk="1" fontAlgn="base" hangingPunct="1">
        <a:spcBef>
          <a:spcPct val="0"/>
        </a:spcBef>
        <a:spcAft>
          <a:spcPct val="0"/>
        </a:spcAft>
        <a:defRPr sz="3000">
          <a:solidFill>
            <a:schemeClr val="bg1"/>
          </a:solidFill>
          <a:latin typeface="Arial" charset="0"/>
        </a:defRPr>
      </a:lvl7pPr>
      <a:lvl8pPr marL="1028700" algn="l" rtl="0" eaLnBrk="1" fontAlgn="base" hangingPunct="1">
        <a:spcBef>
          <a:spcPct val="0"/>
        </a:spcBef>
        <a:spcAft>
          <a:spcPct val="0"/>
        </a:spcAft>
        <a:defRPr sz="3000">
          <a:solidFill>
            <a:schemeClr val="bg1"/>
          </a:solidFill>
          <a:latin typeface="Arial" charset="0"/>
        </a:defRPr>
      </a:lvl8pPr>
      <a:lvl9pPr marL="1371600" algn="l" rtl="0" eaLnBrk="1" fontAlgn="base" hangingPunct="1">
        <a:spcBef>
          <a:spcPct val="0"/>
        </a:spcBef>
        <a:spcAft>
          <a:spcPct val="0"/>
        </a:spcAft>
        <a:defRPr sz="3000">
          <a:solidFill>
            <a:schemeClr val="bg1"/>
          </a:solidFill>
          <a:latin typeface="Arial" charset="0"/>
        </a:defRPr>
      </a:lvl9pPr>
    </p:titleStyle>
    <p:bodyStyle>
      <a:lvl1pPr marL="257175" indent="-257175" algn="l" rtl="0" eaLnBrk="1" fontAlgn="base" hangingPunct="1">
        <a:spcBef>
          <a:spcPct val="35000"/>
        </a:spcBef>
        <a:spcAft>
          <a:spcPct val="0"/>
        </a:spcAft>
        <a:buClr>
          <a:schemeClr val="accent1"/>
        </a:buClr>
        <a:buFont typeface="Wingdings" pitchFamily="2" charset="2"/>
        <a:buChar char="§"/>
        <a:defRPr sz="1800">
          <a:solidFill>
            <a:schemeClr val="tx1"/>
          </a:solidFill>
          <a:latin typeface="+mn-lt"/>
          <a:ea typeface="+mn-ea"/>
          <a:cs typeface="+mn-cs"/>
        </a:defRPr>
      </a:lvl1pPr>
      <a:lvl2pPr marL="557213" indent="-214313" algn="l" rtl="0" eaLnBrk="1" fontAlgn="base" hangingPunct="1">
        <a:spcBef>
          <a:spcPct val="35000"/>
        </a:spcBef>
        <a:spcAft>
          <a:spcPct val="0"/>
        </a:spcAft>
        <a:buClr>
          <a:schemeClr val="accent1"/>
        </a:buClr>
        <a:buFont typeface="Times New Roman" pitchFamily="18" charset="0"/>
        <a:buChar char="─"/>
        <a:defRPr sz="1500">
          <a:solidFill>
            <a:schemeClr val="tx1"/>
          </a:solidFill>
          <a:latin typeface="+mn-lt"/>
        </a:defRPr>
      </a:lvl2pPr>
      <a:lvl3pPr marL="857250" indent="-171450" algn="l" rtl="0" eaLnBrk="1" fontAlgn="base" hangingPunct="1">
        <a:spcBef>
          <a:spcPct val="35000"/>
        </a:spcBef>
        <a:spcAft>
          <a:spcPct val="0"/>
        </a:spcAft>
        <a:buClr>
          <a:schemeClr val="accent1"/>
        </a:buClr>
        <a:buFont typeface="Wingdings" pitchFamily="2" charset="2"/>
        <a:buChar char="§"/>
        <a:defRPr>
          <a:solidFill>
            <a:schemeClr val="tx1"/>
          </a:solidFill>
          <a:latin typeface="+mn-lt"/>
        </a:defRPr>
      </a:lvl3pPr>
      <a:lvl4pPr marL="1200150" indent="-171450" algn="l" rtl="0" eaLnBrk="1" fontAlgn="base" hangingPunct="1">
        <a:spcBef>
          <a:spcPct val="35000"/>
        </a:spcBef>
        <a:spcAft>
          <a:spcPct val="0"/>
        </a:spcAft>
        <a:buClr>
          <a:schemeClr val="accent1"/>
        </a:buClr>
        <a:buFont typeface="Times New Roman" pitchFamily="18" charset="0"/>
        <a:buChar char="─"/>
        <a:defRPr sz="1200">
          <a:solidFill>
            <a:schemeClr val="tx1"/>
          </a:solidFill>
          <a:latin typeface="+mn-lt"/>
        </a:defRPr>
      </a:lvl4pPr>
      <a:lvl5pPr marL="15430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5pPr>
      <a:lvl6pPr marL="18859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6pPr>
      <a:lvl7pPr marL="22288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7pPr>
      <a:lvl8pPr marL="25717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8pPr>
      <a:lvl9pPr marL="29146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lue-texture"/>
          <p:cNvPicPr>
            <a:picLocks noChangeAspect="1" noChangeArrowheads="1"/>
          </p:cNvPicPr>
          <p:nvPr/>
        </p:nvPicPr>
        <p:blipFill>
          <a:blip r:embed="rId13">
            <a:extLst>
              <a:ext uri="{28A0092B-C50C-407E-A947-70E740481C1C}">
                <a14:useLocalDpi xmlns:a14="http://schemas.microsoft.com/office/drawing/2010/main" val="0"/>
              </a:ext>
            </a:extLst>
          </a:blip>
          <a:srcRect t="25465" b="59189"/>
          <a:stretch>
            <a:fillRect/>
          </a:stretch>
        </p:blipFill>
        <p:spPr bwMode="auto">
          <a:xfrm>
            <a:off x="0" y="2"/>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Logo New RGB.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6165850"/>
            <a:ext cx="1600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79389" y="0"/>
            <a:ext cx="89598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37160" numCol="1" anchor="b" anchorCtr="0" compatLnSpc="1">
            <a:prstTxWarp prst="textNoShape">
              <a:avLst/>
            </a:prstTxWarp>
          </a:bodyPr>
          <a:lstStyle/>
          <a:p>
            <a:pPr lvl="0"/>
            <a:r>
              <a:rPr lang="en-US" smtClean="0"/>
              <a:t>Click to edit Master title style</a:t>
            </a:r>
            <a:endParaRPr lang="en-NZ" smtClean="0"/>
          </a:p>
        </p:txBody>
      </p:sp>
      <p:sp>
        <p:nvSpPr>
          <p:cNvPr id="1029" name="Rectangle 3"/>
          <p:cNvSpPr>
            <a:spLocks noGrp="1" noChangeArrowheads="1"/>
          </p:cNvSpPr>
          <p:nvPr>
            <p:ph type="body" idx="1"/>
          </p:nvPr>
        </p:nvSpPr>
        <p:spPr bwMode="auto">
          <a:xfrm>
            <a:off x="179389" y="1268413"/>
            <a:ext cx="8785225"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Tree>
    <p:extLst>
      <p:ext uri="{BB962C8B-B14F-4D97-AF65-F5344CB8AC3E}">
        <p14:creationId xmlns:p14="http://schemas.microsoft.com/office/powerpoint/2010/main" val="13175818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3000">
          <a:solidFill>
            <a:schemeClr val="bg1"/>
          </a:solidFill>
          <a:latin typeface="+mj-lt"/>
          <a:ea typeface="+mj-ea"/>
          <a:cs typeface="+mj-cs"/>
        </a:defRPr>
      </a:lvl1pPr>
      <a:lvl2pPr algn="l" rtl="0" eaLnBrk="1" fontAlgn="base" hangingPunct="1">
        <a:spcBef>
          <a:spcPct val="0"/>
        </a:spcBef>
        <a:spcAft>
          <a:spcPct val="0"/>
        </a:spcAft>
        <a:defRPr sz="3000">
          <a:solidFill>
            <a:schemeClr val="bg1"/>
          </a:solidFill>
          <a:latin typeface="Arial" charset="0"/>
        </a:defRPr>
      </a:lvl2pPr>
      <a:lvl3pPr algn="l" rtl="0" eaLnBrk="1" fontAlgn="base" hangingPunct="1">
        <a:spcBef>
          <a:spcPct val="0"/>
        </a:spcBef>
        <a:spcAft>
          <a:spcPct val="0"/>
        </a:spcAft>
        <a:defRPr sz="3000">
          <a:solidFill>
            <a:schemeClr val="bg1"/>
          </a:solidFill>
          <a:latin typeface="Arial" charset="0"/>
        </a:defRPr>
      </a:lvl3pPr>
      <a:lvl4pPr algn="l" rtl="0" eaLnBrk="1" fontAlgn="base" hangingPunct="1">
        <a:spcBef>
          <a:spcPct val="0"/>
        </a:spcBef>
        <a:spcAft>
          <a:spcPct val="0"/>
        </a:spcAft>
        <a:defRPr sz="3000">
          <a:solidFill>
            <a:schemeClr val="bg1"/>
          </a:solidFill>
          <a:latin typeface="Arial" charset="0"/>
        </a:defRPr>
      </a:lvl4pPr>
      <a:lvl5pPr algn="l" rtl="0" eaLnBrk="1" fontAlgn="base" hangingPunct="1">
        <a:spcBef>
          <a:spcPct val="0"/>
        </a:spcBef>
        <a:spcAft>
          <a:spcPct val="0"/>
        </a:spcAft>
        <a:defRPr sz="3000">
          <a:solidFill>
            <a:schemeClr val="bg1"/>
          </a:solidFill>
          <a:latin typeface="Arial" charset="0"/>
        </a:defRPr>
      </a:lvl5pPr>
      <a:lvl6pPr marL="342900" algn="l" rtl="0" eaLnBrk="1" fontAlgn="base" hangingPunct="1">
        <a:spcBef>
          <a:spcPct val="0"/>
        </a:spcBef>
        <a:spcAft>
          <a:spcPct val="0"/>
        </a:spcAft>
        <a:defRPr sz="3000">
          <a:solidFill>
            <a:schemeClr val="bg1"/>
          </a:solidFill>
          <a:latin typeface="Arial" charset="0"/>
        </a:defRPr>
      </a:lvl6pPr>
      <a:lvl7pPr marL="685800" algn="l" rtl="0" eaLnBrk="1" fontAlgn="base" hangingPunct="1">
        <a:spcBef>
          <a:spcPct val="0"/>
        </a:spcBef>
        <a:spcAft>
          <a:spcPct val="0"/>
        </a:spcAft>
        <a:defRPr sz="3000">
          <a:solidFill>
            <a:schemeClr val="bg1"/>
          </a:solidFill>
          <a:latin typeface="Arial" charset="0"/>
        </a:defRPr>
      </a:lvl7pPr>
      <a:lvl8pPr marL="1028700" algn="l" rtl="0" eaLnBrk="1" fontAlgn="base" hangingPunct="1">
        <a:spcBef>
          <a:spcPct val="0"/>
        </a:spcBef>
        <a:spcAft>
          <a:spcPct val="0"/>
        </a:spcAft>
        <a:defRPr sz="3000">
          <a:solidFill>
            <a:schemeClr val="bg1"/>
          </a:solidFill>
          <a:latin typeface="Arial" charset="0"/>
        </a:defRPr>
      </a:lvl8pPr>
      <a:lvl9pPr marL="1371600" algn="l" rtl="0" eaLnBrk="1" fontAlgn="base" hangingPunct="1">
        <a:spcBef>
          <a:spcPct val="0"/>
        </a:spcBef>
        <a:spcAft>
          <a:spcPct val="0"/>
        </a:spcAft>
        <a:defRPr sz="3000">
          <a:solidFill>
            <a:schemeClr val="bg1"/>
          </a:solidFill>
          <a:latin typeface="Arial" charset="0"/>
        </a:defRPr>
      </a:lvl9pPr>
    </p:titleStyle>
    <p:bodyStyle>
      <a:lvl1pPr marL="257175" indent="-257175" algn="l" rtl="0" eaLnBrk="1" fontAlgn="base" hangingPunct="1">
        <a:spcBef>
          <a:spcPct val="35000"/>
        </a:spcBef>
        <a:spcAft>
          <a:spcPct val="0"/>
        </a:spcAft>
        <a:buClr>
          <a:schemeClr val="accent1"/>
        </a:buClr>
        <a:buFont typeface="Wingdings" pitchFamily="2" charset="2"/>
        <a:buChar char="§"/>
        <a:defRPr sz="1800">
          <a:solidFill>
            <a:schemeClr val="tx1"/>
          </a:solidFill>
          <a:latin typeface="+mn-lt"/>
          <a:ea typeface="+mn-ea"/>
          <a:cs typeface="+mn-cs"/>
        </a:defRPr>
      </a:lvl1pPr>
      <a:lvl2pPr marL="557213" indent="-214313" algn="l" rtl="0" eaLnBrk="1" fontAlgn="base" hangingPunct="1">
        <a:spcBef>
          <a:spcPct val="35000"/>
        </a:spcBef>
        <a:spcAft>
          <a:spcPct val="0"/>
        </a:spcAft>
        <a:buClr>
          <a:schemeClr val="accent1"/>
        </a:buClr>
        <a:buFont typeface="Times New Roman" pitchFamily="18" charset="0"/>
        <a:buChar char="─"/>
        <a:defRPr sz="1500">
          <a:solidFill>
            <a:schemeClr val="tx1"/>
          </a:solidFill>
          <a:latin typeface="+mn-lt"/>
        </a:defRPr>
      </a:lvl2pPr>
      <a:lvl3pPr marL="857250" indent="-171450" algn="l" rtl="0" eaLnBrk="1" fontAlgn="base" hangingPunct="1">
        <a:spcBef>
          <a:spcPct val="35000"/>
        </a:spcBef>
        <a:spcAft>
          <a:spcPct val="0"/>
        </a:spcAft>
        <a:buClr>
          <a:schemeClr val="accent1"/>
        </a:buClr>
        <a:buFont typeface="Wingdings" pitchFamily="2" charset="2"/>
        <a:buChar char="§"/>
        <a:defRPr>
          <a:solidFill>
            <a:schemeClr val="tx1"/>
          </a:solidFill>
          <a:latin typeface="+mn-lt"/>
        </a:defRPr>
      </a:lvl3pPr>
      <a:lvl4pPr marL="1200150" indent="-171450" algn="l" rtl="0" eaLnBrk="1" fontAlgn="base" hangingPunct="1">
        <a:spcBef>
          <a:spcPct val="35000"/>
        </a:spcBef>
        <a:spcAft>
          <a:spcPct val="0"/>
        </a:spcAft>
        <a:buClr>
          <a:schemeClr val="accent1"/>
        </a:buClr>
        <a:buFont typeface="Times New Roman" pitchFamily="18" charset="0"/>
        <a:buChar char="─"/>
        <a:defRPr sz="1200">
          <a:solidFill>
            <a:schemeClr val="tx1"/>
          </a:solidFill>
          <a:latin typeface="+mn-lt"/>
        </a:defRPr>
      </a:lvl4pPr>
      <a:lvl5pPr marL="15430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5pPr>
      <a:lvl6pPr marL="18859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6pPr>
      <a:lvl7pPr marL="22288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7pPr>
      <a:lvl8pPr marL="25717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8pPr>
      <a:lvl9pPr marL="29146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lue-texture"/>
          <p:cNvPicPr>
            <a:picLocks noChangeAspect="1" noChangeArrowheads="1"/>
          </p:cNvPicPr>
          <p:nvPr/>
        </p:nvPicPr>
        <p:blipFill>
          <a:blip r:embed="rId13">
            <a:extLst>
              <a:ext uri="{28A0092B-C50C-407E-A947-70E740481C1C}">
                <a14:useLocalDpi xmlns:a14="http://schemas.microsoft.com/office/drawing/2010/main" val="0"/>
              </a:ext>
            </a:extLst>
          </a:blip>
          <a:srcRect t="25465" b="59189"/>
          <a:stretch>
            <a:fillRect/>
          </a:stretch>
        </p:blipFill>
        <p:spPr bwMode="auto">
          <a:xfrm>
            <a:off x="0" y="2"/>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Logo New RGB.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6165850"/>
            <a:ext cx="1600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79389" y="0"/>
            <a:ext cx="89598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37160" numCol="1" anchor="b" anchorCtr="0" compatLnSpc="1">
            <a:prstTxWarp prst="textNoShape">
              <a:avLst/>
            </a:prstTxWarp>
          </a:bodyPr>
          <a:lstStyle/>
          <a:p>
            <a:pPr lvl="0"/>
            <a:r>
              <a:rPr lang="en-US" smtClean="0"/>
              <a:t>Click to edit Master title style</a:t>
            </a:r>
            <a:endParaRPr lang="en-NZ" smtClean="0"/>
          </a:p>
        </p:txBody>
      </p:sp>
      <p:sp>
        <p:nvSpPr>
          <p:cNvPr id="1029" name="Rectangle 3"/>
          <p:cNvSpPr>
            <a:spLocks noGrp="1" noChangeArrowheads="1"/>
          </p:cNvSpPr>
          <p:nvPr>
            <p:ph type="body" idx="1"/>
          </p:nvPr>
        </p:nvSpPr>
        <p:spPr bwMode="auto">
          <a:xfrm>
            <a:off x="179389" y="1268413"/>
            <a:ext cx="8785225"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Tree>
    <p:extLst>
      <p:ext uri="{BB962C8B-B14F-4D97-AF65-F5344CB8AC3E}">
        <p14:creationId xmlns:p14="http://schemas.microsoft.com/office/powerpoint/2010/main" val="39061052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3000">
          <a:solidFill>
            <a:schemeClr val="bg1"/>
          </a:solidFill>
          <a:latin typeface="+mj-lt"/>
          <a:ea typeface="+mj-ea"/>
          <a:cs typeface="+mj-cs"/>
        </a:defRPr>
      </a:lvl1pPr>
      <a:lvl2pPr algn="l" rtl="0" eaLnBrk="1" fontAlgn="base" hangingPunct="1">
        <a:spcBef>
          <a:spcPct val="0"/>
        </a:spcBef>
        <a:spcAft>
          <a:spcPct val="0"/>
        </a:spcAft>
        <a:defRPr sz="3000">
          <a:solidFill>
            <a:schemeClr val="bg1"/>
          </a:solidFill>
          <a:latin typeface="Arial" charset="0"/>
        </a:defRPr>
      </a:lvl2pPr>
      <a:lvl3pPr algn="l" rtl="0" eaLnBrk="1" fontAlgn="base" hangingPunct="1">
        <a:spcBef>
          <a:spcPct val="0"/>
        </a:spcBef>
        <a:spcAft>
          <a:spcPct val="0"/>
        </a:spcAft>
        <a:defRPr sz="3000">
          <a:solidFill>
            <a:schemeClr val="bg1"/>
          </a:solidFill>
          <a:latin typeface="Arial" charset="0"/>
        </a:defRPr>
      </a:lvl3pPr>
      <a:lvl4pPr algn="l" rtl="0" eaLnBrk="1" fontAlgn="base" hangingPunct="1">
        <a:spcBef>
          <a:spcPct val="0"/>
        </a:spcBef>
        <a:spcAft>
          <a:spcPct val="0"/>
        </a:spcAft>
        <a:defRPr sz="3000">
          <a:solidFill>
            <a:schemeClr val="bg1"/>
          </a:solidFill>
          <a:latin typeface="Arial" charset="0"/>
        </a:defRPr>
      </a:lvl4pPr>
      <a:lvl5pPr algn="l" rtl="0" eaLnBrk="1" fontAlgn="base" hangingPunct="1">
        <a:spcBef>
          <a:spcPct val="0"/>
        </a:spcBef>
        <a:spcAft>
          <a:spcPct val="0"/>
        </a:spcAft>
        <a:defRPr sz="3000">
          <a:solidFill>
            <a:schemeClr val="bg1"/>
          </a:solidFill>
          <a:latin typeface="Arial" charset="0"/>
        </a:defRPr>
      </a:lvl5pPr>
      <a:lvl6pPr marL="342900" algn="l" rtl="0" eaLnBrk="1" fontAlgn="base" hangingPunct="1">
        <a:spcBef>
          <a:spcPct val="0"/>
        </a:spcBef>
        <a:spcAft>
          <a:spcPct val="0"/>
        </a:spcAft>
        <a:defRPr sz="3000">
          <a:solidFill>
            <a:schemeClr val="bg1"/>
          </a:solidFill>
          <a:latin typeface="Arial" charset="0"/>
        </a:defRPr>
      </a:lvl6pPr>
      <a:lvl7pPr marL="685800" algn="l" rtl="0" eaLnBrk="1" fontAlgn="base" hangingPunct="1">
        <a:spcBef>
          <a:spcPct val="0"/>
        </a:spcBef>
        <a:spcAft>
          <a:spcPct val="0"/>
        </a:spcAft>
        <a:defRPr sz="3000">
          <a:solidFill>
            <a:schemeClr val="bg1"/>
          </a:solidFill>
          <a:latin typeface="Arial" charset="0"/>
        </a:defRPr>
      </a:lvl7pPr>
      <a:lvl8pPr marL="1028700" algn="l" rtl="0" eaLnBrk="1" fontAlgn="base" hangingPunct="1">
        <a:spcBef>
          <a:spcPct val="0"/>
        </a:spcBef>
        <a:spcAft>
          <a:spcPct val="0"/>
        </a:spcAft>
        <a:defRPr sz="3000">
          <a:solidFill>
            <a:schemeClr val="bg1"/>
          </a:solidFill>
          <a:latin typeface="Arial" charset="0"/>
        </a:defRPr>
      </a:lvl8pPr>
      <a:lvl9pPr marL="1371600" algn="l" rtl="0" eaLnBrk="1" fontAlgn="base" hangingPunct="1">
        <a:spcBef>
          <a:spcPct val="0"/>
        </a:spcBef>
        <a:spcAft>
          <a:spcPct val="0"/>
        </a:spcAft>
        <a:defRPr sz="3000">
          <a:solidFill>
            <a:schemeClr val="bg1"/>
          </a:solidFill>
          <a:latin typeface="Arial" charset="0"/>
        </a:defRPr>
      </a:lvl9pPr>
    </p:titleStyle>
    <p:bodyStyle>
      <a:lvl1pPr marL="257175" indent="-257175" algn="l" rtl="0" eaLnBrk="1" fontAlgn="base" hangingPunct="1">
        <a:spcBef>
          <a:spcPct val="35000"/>
        </a:spcBef>
        <a:spcAft>
          <a:spcPct val="0"/>
        </a:spcAft>
        <a:buClr>
          <a:schemeClr val="accent1"/>
        </a:buClr>
        <a:buFont typeface="Wingdings" pitchFamily="2" charset="2"/>
        <a:buChar char="§"/>
        <a:defRPr sz="1800">
          <a:solidFill>
            <a:schemeClr val="tx1"/>
          </a:solidFill>
          <a:latin typeface="+mn-lt"/>
          <a:ea typeface="+mn-ea"/>
          <a:cs typeface="+mn-cs"/>
        </a:defRPr>
      </a:lvl1pPr>
      <a:lvl2pPr marL="557213" indent="-214313" algn="l" rtl="0" eaLnBrk="1" fontAlgn="base" hangingPunct="1">
        <a:spcBef>
          <a:spcPct val="35000"/>
        </a:spcBef>
        <a:spcAft>
          <a:spcPct val="0"/>
        </a:spcAft>
        <a:buClr>
          <a:schemeClr val="accent1"/>
        </a:buClr>
        <a:buFont typeface="Times New Roman" pitchFamily="18" charset="0"/>
        <a:buChar char="─"/>
        <a:defRPr sz="1500">
          <a:solidFill>
            <a:schemeClr val="tx1"/>
          </a:solidFill>
          <a:latin typeface="+mn-lt"/>
        </a:defRPr>
      </a:lvl2pPr>
      <a:lvl3pPr marL="857250" indent="-171450" algn="l" rtl="0" eaLnBrk="1" fontAlgn="base" hangingPunct="1">
        <a:spcBef>
          <a:spcPct val="35000"/>
        </a:spcBef>
        <a:spcAft>
          <a:spcPct val="0"/>
        </a:spcAft>
        <a:buClr>
          <a:schemeClr val="accent1"/>
        </a:buClr>
        <a:buFont typeface="Wingdings" pitchFamily="2" charset="2"/>
        <a:buChar char="§"/>
        <a:defRPr>
          <a:solidFill>
            <a:schemeClr val="tx1"/>
          </a:solidFill>
          <a:latin typeface="+mn-lt"/>
        </a:defRPr>
      </a:lvl3pPr>
      <a:lvl4pPr marL="1200150" indent="-171450" algn="l" rtl="0" eaLnBrk="1" fontAlgn="base" hangingPunct="1">
        <a:spcBef>
          <a:spcPct val="35000"/>
        </a:spcBef>
        <a:spcAft>
          <a:spcPct val="0"/>
        </a:spcAft>
        <a:buClr>
          <a:schemeClr val="accent1"/>
        </a:buClr>
        <a:buFont typeface="Times New Roman" pitchFamily="18" charset="0"/>
        <a:buChar char="─"/>
        <a:defRPr sz="1200">
          <a:solidFill>
            <a:schemeClr val="tx1"/>
          </a:solidFill>
          <a:latin typeface="+mn-lt"/>
        </a:defRPr>
      </a:lvl4pPr>
      <a:lvl5pPr marL="15430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5pPr>
      <a:lvl6pPr marL="18859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6pPr>
      <a:lvl7pPr marL="22288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7pPr>
      <a:lvl8pPr marL="25717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8pPr>
      <a:lvl9pPr marL="29146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blue-texture"/>
          <p:cNvPicPr>
            <a:picLocks noChangeAspect="1" noChangeArrowheads="1"/>
          </p:cNvPicPr>
          <p:nvPr/>
        </p:nvPicPr>
        <p:blipFill>
          <a:blip r:embed="rId13">
            <a:extLst>
              <a:ext uri="{28A0092B-C50C-407E-A947-70E740481C1C}">
                <a14:useLocalDpi xmlns:a14="http://schemas.microsoft.com/office/drawing/2010/main" val="0"/>
              </a:ext>
            </a:extLst>
          </a:blip>
          <a:srcRect t="25465" b="59189"/>
          <a:stretch>
            <a:fillRect/>
          </a:stretch>
        </p:blipFill>
        <p:spPr bwMode="auto">
          <a:xfrm>
            <a:off x="0" y="2"/>
            <a:ext cx="9144000"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0" descr="Logo New RGB.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6165850"/>
            <a:ext cx="16002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79389" y="0"/>
            <a:ext cx="895985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37160" numCol="1" anchor="b" anchorCtr="0" compatLnSpc="1">
            <a:prstTxWarp prst="textNoShape">
              <a:avLst/>
            </a:prstTxWarp>
          </a:bodyPr>
          <a:lstStyle/>
          <a:p>
            <a:pPr lvl="0"/>
            <a:r>
              <a:rPr lang="en-US" smtClean="0"/>
              <a:t>Click to edit Master title style</a:t>
            </a:r>
            <a:endParaRPr lang="en-NZ" smtClean="0"/>
          </a:p>
        </p:txBody>
      </p:sp>
      <p:sp>
        <p:nvSpPr>
          <p:cNvPr id="1029" name="Rectangle 3"/>
          <p:cNvSpPr>
            <a:spLocks noGrp="1" noChangeArrowheads="1"/>
          </p:cNvSpPr>
          <p:nvPr>
            <p:ph type="body" idx="1"/>
          </p:nvPr>
        </p:nvSpPr>
        <p:spPr bwMode="auto">
          <a:xfrm>
            <a:off x="179389" y="1268413"/>
            <a:ext cx="8785225"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Tree>
    <p:extLst>
      <p:ext uri="{BB962C8B-B14F-4D97-AF65-F5344CB8AC3E}">
        <p14:creationId xmlns:p14="http://schemas.microsoft.com/office/powerpoint/2010/main" val="36207240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3000">
          <a:solidFill>
            <a:schemeClr val="bg1"/>
          </a:solidFill>
          <a:latin typeface="+mj-lt"/>
          <a:ea typeface="+mj-ea"/>
          <a:cs typeface="+mj-cs"/>
        </a:defRPr>
      </a:lvl1pPr>
      <a:lvl2pPr algn="l" rtl="0" eaLnBrk="1" fontAlgn="base" hangingPunct="1">
        <a:spcBef>
          <a:spcPct val="0"/>
        </a:spcBef>
        <a:spcAft>
          <a:spcPct val="0"/>
        </a:spcAft>
        <a:defRPr sz="3000">
          <a:solidFill>
            <a:schemeClr val="bg1"/>
          </a:solidFill>
          <a:latin typeface="Arial" charset="0"/>
        </a:defRPr>
      </a:lvl2pPr>
      <a:lvl3pPr algn="l" rtl="0" eaLnBrk="1" fontAlgn="base" hangingPunct="1">
        <a:spcBef>
          <a:spcPct val="0"/>
        </a:spcBef>
        <a:spcAft>
          <a:spcPct val="0"/>
        </a:spcAft>
        <a:defRPr sz="3000">
          <a:solidFill>
            <a:schemeClr val="bg1"/>
          </a:solidFill>
          <a:latin typeface="Arial" charset="0"/>
        </a:defRPr>
      </a:lvl3pPr>
      <a:lvl4pPr algn="l" rtl="0" eaLnBrk="1" fontAlgn="base" hangingPunct="1">
        <a:spcBef>
          <a:spcPct val="0"/>
        </a:spcBef>
        <a:spcAft>
          <a:spcPct val="0"/>
        </a:spcAft>
        <a:defRPr sz="3000">
          <a:solidFill>
            <a:schemeClr val="bg1"/>
          </a:solidFill>
          <a:latin typeface="Arial" charset="0"/>
        </a:defRPr>
      </a:lvl4pPr>
      <a:lvl5pPr algn="l" rtl="0" eaLnBrk="1" fontAlgn="base" hangingPunct="1">
        <a:spcBef>
          <a:spcPct val="0"/>
        </a:spcBef>
        <a:spcAft>
          <a:spcPct val="0"/>
        </a:spcAft>
        <a:defRPr sz="3000">
          <a:solidFill>
            <a:schemeClr val="bg1"/>
          </a:solidFill>
          <a:latin typeface="Arial" charset="0"/>
        </a:defRPr>
      </a:lvl5pPr>
      <a:lvl6pPr marL="342900" algn="l" rtl="0" eaLnBrk="1" fontAlgn="base" hangingPunct="1">
        <a:spcBef>
          <a:spcPct val="0"/>
        </a:spcBef>
        <a:spcAft>
          <a:spcPct val="0"/>
        </a:spcAft>
        <a:defRPr sz="3000">
          <a:solidFill>
            <a:schemeClr val="bg1"/>
          </a:solidFill>
          <a:latin typeface="Arial" charset="0"/>
        </a:defRPr>
      </a:lvl6pPr>
      <a:lvl7pPr marL="685800" algn="l" rtl="0" eaLnBrk="1" fontAlgn="base" hangingPunct="1">
        <a:spcBef>
          <a:spcPct val="0"/>
        </a:spcBef>
        <a:spcAft>
          <a:spcPct val="0"/>
        </a:spcAft>
        <a:defRPr sz="3000">
          <a:solidFill>
            <a:schemeClr val="bg1"/>
          </a:solidFill>
          <a:latin typeface="Arial" charset="0"/>
        </a:defRPr>
      </a:lvl7pPr>
      <a:lvl8pPr marL="1028700" algn="l" rtl="0" eaLnBrk="1" fontAlgn="base" hangingPunct="1">
        <a:spcBef>
          <a:spcPct val="0"/>
        </a:spcBef>
        <a:spcAft>
          <a:spcPct val="0"/>
        </a:spcAft>
        <a:defRPr sz="3000">
          <a:solidFill>
            <a:schemeClr val="bg1"/>
          </a:solidFill>
          <a:latin typeface="Arial" charset="0"/>
        </a:defRPr>
      </a:lvl8pPr>
      <a:lvl9pPr marL="1371600" algn="l" rtl="0" eaLnBrk="1" fontAlgn="base" hangingPunct="1">
        <a:spcBef>
          <a:spcPct val="0"/>
        </a:spcBef>
        <a:spcAft>
          <a:spcPct val="0"/>
        </a:spcAft>
        <a:defRPr sz="3000">
          <a:solidFill>
            <a:schemeClr val="bg1"/>
          </a:solidFill>
          <a:latin typeface="Arial" charset="0"/>
        </a:defRPr>
      </a:lvl9pPr>
    </p:titleStyle>
    <p:bodyStyle>
      <a:lvl1pPr marL="257175" indent="-257175" algn="l" rtl="0" eaLnBrk="1" fontAlgn="base" hangingPunct="1">
        <a:spcBef>
          <a:spcPct val="35000"/>
        </a:spcBef>
        <a:spcAft>
          <a:spcPct val="0"/>
        </a:spcAft>
        <a:buClr>
          <a:schemeClr val="accent1"/>
        </a:buClr>
        <a:buFont typeface="Wingdings" pitchFamily="2" charset="2"/>
        <a:buChar char="§"/>
        <a:defRPr sz="1800">
          <a:solidFill>
            <a:schemeClr val="tx1"/>
          </a:solidFill>
          <a:latin typeface="+mn-lt"/>
          <a:ea typeface="+mn-ea"/>
          <a:cs typeface="+mn-cs"/>
        </a:defRPr>
      </a:lvl1pPr>
      <a:lvl2pPr marL="557213" indent="-214313" algn="l" rtl="0" eaLnBrk="1" fontAlgn="base" hangingPunct="1">
        <a:spcBef>
          <a:spcPct val="35000"/>
        </a:spcBef>
        <a:spcAft>
          <a:spcPct val="0"/>
        </a:spcAft>
        <a:buClr>
          <a:schemeClr val="accent1"/>
        </a:buClr>
        <a:buFont typeface="Times New Roman" pitchFamily="18" charset="0"/>
        <a:buChar char="─"/>
        <a:defRPr sz="1500">
          <a:solidFill>
            <a:schemeClr val="tx1"/>
          </a:solidFill>
          <a:latin typeface="+mn-lt"/>
        </a:defRPr>
      </a:lvl2pPr>
      <a:lvl3pPr marL="857250" indent="-171450" algn="l" rtl="0" eaLnBrk="1" fontAlgn="base" hangingPunct="1">
        <a:spcBef>
          <a:spcPct val="35000"/>
        </a:spcBef>
        <a:spcAft>
          <a:spcPct val="0"/>
        </a:spcAft>
        <a:buClr>
          <a:schemeClr val="accent1"/>
        </a:buClr>
        <a:buFont typeface="Wingdings" pitchFamily="2" charset="2"/>
        <a:buChar char="§"/>
        <a:defRPr>
          <a:solidFill>
            <a:schemeClr val="tx1"/>
          </a:solidFill>
          <a:latin typeface="+mn-lt"/>
        </a:defRPr>
      </a:lvl3pPr>
      <a:lvl4pPr marL="1200150" indent="-171450" algn="l" rtl="0" eaLnBrk="1" fontAlgn="base" hangingPunct="1">
        <a:spcBef>
          <a:spcPct val="35000"/>
        </a:spcBef>
        <a:spcAft>
          <a:spcPct val="0"/>
        </a:spcAft>
        <a:buClr>
          <a:schemeClr val="accent1"/>
        </a:buClr>
        <a:buFont typeface="Times New Roman" pitchFamily="18" charset="0"/>
        <a:buChar char="─"/>
        <a:defRPr sz="1200">
          <a:solidFill>
            <a:schemeClr val="tx1"/>
          </a:solidFill>
          <a:latin typeface="+mn-lt"/>
        </a:defRPr>
      </a:lvl4pPr>
      <a:lvl5pPr marL="15430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5pPr>
      <a:lvl6pPr marL="18859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6pPr>
      <a:lvl7pPr marL="22288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7pPr>
      <a:lvl8pPr marL="25717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8pPr>
      <a:lvl9pPr marL="29146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0.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gi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389" y="1196977"/>
            <a:ext cx="8713787" cy="1824519"/>
          </a:xfrm>
        </p:spPr>
        <p:txBody>
          <a:bodyPr/>
          <a:lstStyle/>
          <a:p>
            <a:r>
              <a:rPr lang="en-NZ" dirty="0" smtClean="0"/>
              <a:t>Reducing the Damage to Non-structural Components in Earthquakes </a:t>
            </a:r>
            <a:br>
              <a:rPr lang="en-NZ" dirty="0" smtClean="0"/>
            </a:br>
            <a:r>
              <a:rPr lang="en-NZ" dirty="0" smtClean="0"/>
              <a:t>– Practical Considerations</a:t>
            </a:r>
            <a:endParaRPr lang="en-NZ" dirty="0"/>
          </a:p>
        </p:txBody>
      </p:sp>
      <p:sp>
        <p:nvSpPr>
          <p:cNvPr id="3" name="Subtitle 2"/>
          <p:cNvSpPr>
            <a:spLocks noGrp="1"/>
          </p:cNvSpPr>
          <p:nvPr>
            <p:ph type="subTitle" idx="1"/>
          </p:nvPr>
        </p:nvSpPr>
        <p:spPr>
          <a:xfrm>
            <a:off x="179388" y="3203370"/>
            <a:ext cx="8713787" cy="1368425"/>
          </a:xfrm>
        </p:spPr>
        <p:txBody>
          <a:bodyPr/>
          <a:lstStyle/>
          <a:p>
            <a:r>
              <a:rPr lang="en-NZ" dirty="0" smtClean="0"/>
              <a:t>Helen Ferner – Technical Director Structural Engineering</a:t>
            </a:r>
            <a:endParaRPr lang="en-NZ" dirty="0"/>
          </a:p>
        </p:txBody>
      </p:sp>
    </p:spTree>
    <p:extLst>
      <p:ext uri="{BB962C8B-B14F-4D97-AF65-F5344CB8AC3E}">
        <p14:creationId xmlns:p14="http://schemas.microsoft.com/office/powerpoint/2010/main" val="1787692480"/>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EERI Industry Survey of Issues</a:t>
            </a:r>
            <a:endParaRPr lang="en-NZ" dirty="0"/>
          </a:p>
        </p:txBody>
      </p:sp>
      <p:pic>
        <p:nvPicPr>
          <p:cNvPr id="3" name="Picture 2"/>
          <p:cNvPicPr>
            <a:picLocks noChangeAspect="1"/>
          </p:cNvPicPr>
          <p:nvPr/>
        </p:nvPicPr>
        <p:blipFill>
          <a:blip r:embed="rId3"/>
          <a:stretch>
            <a:fillRect/>
          </a:stretch>
        </p:blipFill>
        <p:spPr>
          <a:xfrm rot="1726111">
            <a:off x="5514021" y="497519"/>
            <a:ext cx="3096259" cy="4011260"/>
          </a:xfrm>
          <a:prstGeom prst="rect">
            <a:avLst/>
          </a:prstGeom>
        </p:spPr>
      </p:pic>
      <p:sp>
        <p:nvSpPr>
          <p:cNvPr id="5" name="Content Placeholder 2"/>
          <p:cNvSpPr txBox="1">
            <a:spLocks/>
          </p:cNvSpPr>
          <p:nvPr/>
        </p:nvSpPr>
        <p:spPr>
          <a:xfrm>
            <a:off x="418302" y="1712527"/>
            <a:ext cx="3239298" cy="4212728"/>
          </a:xfrm>
          <a:prstGeom prst="rect">
            <a:avLst/>
          </a:prstGeom>
        </p:spPr>
        <p:txBody>
          <a:bodyPr/>
          <a:lstStyle>
            <a:lvl1pPr marL="257175" indent="-257175" algn="l" rtl="0" eaLnBrk="1" fontAlgn="base" hangingPunct="1">
              <a:spcBef>
                <a:spcPct val="35000"/>
              </a:spcBef>
              <a:spcAft>
                <a:spcPct val="0"/>
              </a:spcAft>
              <a:buClr>
                <a:schemeClr val="accent1"/>
              </a:buClr>
              <a:buFont typeface="Wingdings" pitchFamily="2" charset="2"/>
              <a:buChar char="§"/>
              <a:defRPr sz="1800">
                <a:solidFill>
                  <a:schemeClr val="tx1"/>
                </a:solidFill>
                <a:latin typeface="+mn-lt"/>
                <a:ea typeface="+mn-ea"/>
                <a:cs typeface="+mn-cs"/>
              </a:defRPr>
            </a:lvl1pPr>
            <a:lvl2pPr marL="557213" indent="-214313" algn="l" rtl="0" eaLnBrk="1" fontAlgn="base" hangingPunct="1">
              <a:spcBef>
                <a:spcPct val="35000"/>
              </a:spcBef>
              <a:spcAft>
                <a:spcPct val="0"/>
              </a:spcAft>
              <a:buClr>
                <a:schemeClr val="accent1"/>
              </a:buClr>
              <a:buFont typeface="Times New Roman" pitchFamily="18" charset="0"/>
              <a:buChar char="─"/>
              <a:defRPr sz="1500">
                <a:solidFill>
                  <a:schemeClr val="tx1"/>
                </a:solidFill>
                <a:latin typeface="+mn-lt"/>
              </a:defRPr>
            </a:lvl2pPr>
            <a:lvl3pPr marL="857250" indent="-171450" algn="l" rtl="0" eaLnBrk="1" fontAlgn="base" hangingPunct="1">
              <a:spcBef>
                <a:spcPct val="35000"/>
              </a:spcBef>
              <a:spcAft>
                <a:spcPct val="0"/>
              </a:spcAft>
              <a:buClr>
                <a:schemeClr val="accent1"/>
              </a:buClr>
              <a:buFont typeface="Wingdings" pitchFamily="2" charset="2"/>
              <a:buChar char="§"/>
              <a:defRPr>
                <a:solidFill>
                  <a:schemeClr val="tx1"/>
                </a:solidFill>
                <a:latin typeface="+mn-lt"/>
              </a:defRPr>
            </a:lvl3pPr>
            <a:lvl4pPr marL="1200150" indent="-171450" algn="l" rtl="0" eaLnBrk="1" fontAlgn="base" hangingPunct="1">
              <a:spcBef>
                <a:spcPct val="35000"/>
              </a:spcBef>
              <a:spcAft>
                <a:spcPct val="0"/>
              </a:spcAft>
              <a:buClr>
                <a:schemeClr val="accent1"/>
              </a:buClr>
              <a:buFont typeface="Times New Roman" pitchFamily="18" charset="0"/>
              <a:buChar char="─"/>
              <a:defRPr sz="1200">
                <a:solidFill>
                  <a:schemeClr val="tx1"/>
                </a:solidFill>
                <a:latin typeface="+mn-lt"/>
              </a:defRPr>
            </a:lvl4pPr>
            <a:lvl5pPr marL="15430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5pPr>
            <a:lvl6pPr marL="18859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6pPr>
            <a:lvl7pPr marL="22288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7pPr>
            <a:lvl8pPr marL="25717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8pPr>
            <a:lvl9pPr marL="29146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9pPr>
          </a:lstStyle>
          <a:p>
            <a:pPr marL="136922" lvl="2" indent="-136922">
              <a:spcBef>
                <a:spcPts val="0"/>
              </a:spcBef>
            </a:pPr>
            <a:endParaRPr lang="en-NZ" b="1" kern="0" dirty="0" smtClean="0"/>
          </a:p>
          <a:p>
            <a:pPr lvl="1"/>
            <a:endParaRPr lang="en-NZ" kern="0" dirty="0" smtClean="0"/>
          </a:p>
          <a:p>
            <a:pPr lvl="1"/>
            <a:endParaRPr lang="en-NZ" kern="0" dirty="0" smtClean="0"/>
          </a:p>
          <a:p>
            <a:endParaRPr lang="en-US" kern="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273" y="1160325"/>
            <a:ext cx="4965192" cy="5317131"/>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996038985"/>
              </p:ext>
            </p:extLst>
          </p:nvPr>
        </p:nvGraphicFramePr>
        <p:xfrm>
          <a:off x="436584" y="4614389"/>
          <a:ext cx="8445459" cy="1499876"/>
        </p:xfrm>
        <a:graphic>
          <a:graphicData uri="http://schemas.openxmlformats.org/drawingml/2006/table">
            <a:tbl>
              <a:tblPr firstRow="1" firstCol="1" bandRow="1"/>
              <a:tblGrid>
                <a:gridCol w="7607455"/>
                <a:gridCol w="838004"/>
              </a:tblGrid>
              <a:tr h="561726">
                <a:tc>
                  <a:txBody>
                    <a:bodyPr/>
                    <a:lstStyle/>
                    <a:p>
                      <a:pPr algn="l">
                        <a:lnSpc>
                          <a:spcPts val="1300"/>
                        </a:lnSpc>
                        <a:spcBef>
                          <a:spcPts val="900"/>
                        </a:spcBef>
                        <a:spcAft>
                          <a:spcPts val="900"/>
                        </a:spcAft>
                      </a:pPr>
                      <a:r>
                        <a:rPr lang="en-NZ" sz="1600" b="1" dirty="0">
                          <a:effectLst/>
                          <a:latin typeface="Arial" panose="020B0604020202020204" pitchFamily="34" charset="0"/>
                          <a:ea typeface="Times New Roman" panose="02020603050405020304" pitchFamily="18" charset="0"/>
                          <a:cs typeface="Times New Roman" panose="02020603050405020304" pitchFamily="18" charset="0"/>
                        </a:rPr>
                        <a:t>No one is adequately trained to make sure the standards are complied with</a:t>
                      </a:r>
                      <a:endParaRPr lang="en-NZ"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300"/>
                        </a:lnSpc>
                        <a:spcBef>
                          <a:spcPts val="900"/>
                        </a:spcBef>
                        <a:spcAft>
                          <a:spcPts val="900"/>
                        </a:spcAft>
                      </a:pPr>
                      <a:r>
                        <a:rPr lang="en-NZ" sz="1600" b="1">
                          <a:effectLst/>
                          <a:latin typeface="Arial" panose="020B0604020202020204" pitchFamily="34" charset="0"/>
                          <a:ea typeface="Times New Roman" panose="02020603050405020304" pitchFamily="18" charset="0"/>
                          <a:cs typeface="Times New Roman" panose="02020603050405020304" pitchFamily="18" charset="0"/>
                        </a:rPr>
                        <a:t>44%</a:t>
                      </a:r>
                      <a:endParaRPr lang="en-NZ"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9075">
                <a:tc>
                  <a:txBody>
                    <a:bodyPr/>
                    <a:lstStyle/>
                    <a:p>
                      <a:pPr algn="l">
                        <a:lnSpc>
                          <a:spcPts val="1300"/>
                        </a:lnSpc>
                        <a:spcBef>
                          <a:spcPts val="900"/>
                        </a:spcBef>
                        <a:spcAft>
                          <a:spcPts val="900"/>
                        </a:spcAft>
                      </a:pPr>
                      <a:r>
                        <a:rPr lang="en-NZ" sz="1600" b="1" dirty="0">
                          <a:effectLst/>
                          <a:latin typeface="Arial" panose="020B0604020202020204" pitchFamily="34" charset="0"/>
                          <a:ea typeface="Times New Roman" panose="02020603050405020304" pitchFamily="18" charset="0"/>
                          <a:cs typeface="Times New Roman" panose="02020603050405020304" pitchFamily="18" charset="0"/>
                        </a:rPr>
                        <a:t>There is little regulatory enforcement of compliance with the standards</a:t>
                      </a:r>
                      <a:endParaRPr lang="en-NZ"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300"/>
                        </a:lnSpc>
                        <a:spcBef>
                          <a:spcPts val="900"/>
                        </a:spcBef>
                        <a:spcAft>
                          <a:spcPts val="900"/>
                        </a:spcAft>
                      </a:pPr>
                      <a:r>
                        <a:rPr lang="en-NZ" sz="1600" b="1">
                          <a:effectLst/>
                          <a:latin typeface="Arial" panose="020B0604020202020204" pitchFamily="34" charset="0"/>
                          <a:ea typeface="Times New Roman" panose="02020603050405020304" pitchFamily="18" charset="0"/>
                          <a:cs typeface="Times New Roman" panose="02020603050405020304" pitchFamily="18" charset="0"/>
                        </a:rPr>
                        <a:t>42%</a:t>
                      </a:r>
                      <a:endParaRPr lang="en-NZ" sz="1000" b="1">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69075">
                <a:tc>
                  <a:txBody>
                    <a:bodyPr/>
                    <a:lstStyle/>
                    <a:p>
                      <a:pPr algn="l">
                        <a:lnSpc>
                          <a:spcPts val="1300"/>
                        </a:lnSpc>
                        <a:spcBef>
                          <a:spcPts val="900"/>
                        </a:spcBef>
                        <a:spcAft>
                          <a:spcPts val="900"/>
                        </a:spcAft>
                      </a:pPr>
                      <a:r>
                        <a:rPr lang="en-NZ" sz="1600" b="1" dirty="0">
                          <a:effectLst/>
                          <a:latin typeface="Arial" panose="020B0604020202020204" pitchFamily="34" charset="0"/>
                          <a:ea typeface="Times New Roman" panose="02020603050405020304" pitchFamily="18" charset="0"/>
                          <a:cs typeface="Times New Roman" panose="02020603050405020304" pitchFamily="18" charset="0"/>
                        </a:rPr>
                        <a:t>No one knows who is ultimately responsible for compliance</a:t>
                      </a:r>
                      <a:endParaRPr lang="en-NZ"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300"/>
                        </a:lnSpc>
                        <a:spcBef>
                          <a:spcPts val="900"/>
                        </a:spcBef>
                        <a:spcAft>
                          <a:spcPts val="900"/>
                        </a:spcAft>
                      </a:pPr>
                      <a:r>
                        <a:rPr lang="en-NZ" sz="1600" b="1" dirty="0">
                          <a:effectLst/>
                          <a:latin typeface="Arial" panose="020B0604020202020204" pitchFamily="34" charset="0"/>
                          <a:ea typeface="Times New Roman" panose="02020603050405020304" pitchFamily="18" charset="0"/>
                          <a:cs typeface="Times New Roman" panose="02020603050405020304" pitchFamily="18" charset="0"/>
                        </a:rPr>
                        <a:t>40%</a:t>
                      </a:r>
                      <a:endParaRPr lang="en-NZ" sz="10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1" name="Oval 10"/>
          <p:cNvSpPr/>
          <p:nvPr/>
        </p:nvSpPr>
        <p:spPr bwMode="auto">
          <a:xfrm>
            <a:off x="179389" y="1261212"/>
            <a:ext cx="5394960" cy="1299108"/>
          </a:xfrm>
          <a:prstGeom prst="ellipse">
            <a:avLst/>
          </a:prstGeom>
          <a:noFill/>
          <a:ln w="50800" cap="flat" cmpd="sng" algn="ctr">
            <a:solidFill>
              <a:srgbClr val="FF0000"/>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21" name="Circular Arrow 20"/>
          <p:cNvSpPr/>
          <p:nvPr/>
        </p:nvSpPr>
        <p:spPr bwMode="auto">
          <a:xfrm rot="2957815">
            <a:off x="4440805" y="2046276"/>
            <a:ext cx="3380383" cy="1967846"/>
          </a:xfrm>
          <a:custGeom>
            <a:avLst/>
            <a:gdLst>
              <a:gd name="connsiteX0" fmla="*/ 543940 w 3511387"/>
              <a:gd name="connsiteY0" fmla="*/ 754432 h 3314700"/>
              <a:gd name="connsiteX1" fmla="*/ 2003600 w 3511387"/>
              <a:gd name="connsiteY1" fmla="*/ 225873 h 3314700"/>
              <a:gd name="connsiteX2" fmla="*/ 3227398 w 3511387"/>
              <a:gd name="connsiteY2" fmla="*/ 1206261 h 3314700"/>
              <a:gd name="connsiteX3" fmla="*/ 3425719 w 3511387"/>
              <a:gd name="connsiteY3" fmla="*/ 1190271 h 3314700"/>
              <a:gd name="connsiteX4" fmla="*/ 3092000 w 3511387"/>
              <a:gd name="connsiteY4" fmla="*/ 1549601 h 3314700"/>
              <a:gd name="connsiteX5" fmla="*/ 2599725 w 3511387"/>
              <a:gd name="connsiteY5" fmla="*/ 1256872 h 3314700"/>
              <a:gd name="connsiteX6" fmla="*/ 2794316 w 3511387"/>
              <a:gd name="connsiteY6" fmla="*/ 1241182 h 3314700"/>
              <a:gd name="connsiteX7" fmla="*/ 1889788 w 3511387"/>
              <a:gd name="connsiteY7" fmla="*/ 628771 h 3314700"/>
              <a:gd name="connsiteX8" fmla="*/ 876888 w 3511387"/>
              <a:gd name="connsiteY8" fmla="*/ 1002523 h 3314700"/>
              <a:gd name="connsiteX9" fmla="*/ 543940 w 3511387"/>
              <a:gd name="connsiteY9" fmla="*/ 754432 h 3314700"/>
              <a:gd name="connsiteX0" fmla="*/ 0 w 2881779"/>
              <a:gd name="connsiteY0" fmla="*/ 547296 h 1590115"/>
              <a:gd name="connsiteX1" fmla="*/ 1459660 w 2881779"/>
              <a:gd name="connsiteY1" fmla="*/ 18737 h 1590115"/>
              <a:gd name="connsiteX2" fmla="*/ 2683458 w 2881779"/>
              <a:gd name="connsiteY2" fmla="*/ 999125 h 1590115"/>
              <a:gd name="connsiteX3" fmla="*/ 2881779 w 2881779"/>
              <a:gd name="connsiteY3" fmla="*/ 983135 h 1590115"/>
              <a:gd name="connsiteX4" fmla="*/ 2509960 w 2881779"/>
              <a:gd name="connsiteY4" fmla="*/ 1590115 h 1590115"/>
              <a:gd name="connsiteX5" fmla="*/ 2055785 w 2881779"/>
              <a:gd name="connsiteY5" fmla="*/ 1049736 h 1590115"/>
              <a:gd name="connsiteX6" fmla="*/ 2250376 w 2881779"/>
              <a:gd name="connsiteY6" fmla="*/ 1034046 h 1590115"/>
              <a:gd name="connsiteX7" fmla="*/ 1345848 w 2881779"/>
              <a:gd name="connsiteY7" fmla="*/ 421635 h 1590115"/>
              <a:gd name="connsiteX8" fmla="*/ 332948 w 2881779"/>
              <a:gd name="connsiteY8" fmla="*/ 795387 h 1590115"/>
              <a:gd name="connsiteX9" fmla="*/ 0 w 2881779"/>
              <a:gd name="connsiteY9" fmla="*/ 547296 h 1590115"/>
              <a:gd name="connsiteX0" fmla="*/ 0 w 2881779"/>
              <a:gd name="connsiteY0" fmla="*/ 547296 h 1590115"/>
              <a:gd name="connsiteX1" fmla="*/ 1459660 w 2881779"/>
              <a:gd name="connsiteY1" fmla="*/ 18737 h 1590115"/>
              <a:gd name="connsiteX2" fmla="*/ 2683458 w 2881779"/>
              <a:gd name="connsiteY2" fmla="*/ 999125 h 1590115"/>
              <a:gd name="connsiteX3" fmla="*/ 2881779 w 2881779"/>
              <a:gd name="connsiteY3" fmla="*/ 983135 h 1590115"/>
              <a:gd name="connsiteX4" fmla="*/ 2509960 w 2881779"/>
              <a:gd name="connsiteY4" fmla="*/ 1590115 h 1590115"/>
              <a:gd name="connsiteX5" fmla="*/ 2055785 w 2881779"/>
              <a:gd name="connsiteY5" fmla="*/ 1049736 h 1590115"/>
              <a:gd name="connsiteX6" fmla="*/ 2250376 w 2881779"/>
              <a:gd name="connsiteY6" fmla="*/ 1034046 h 1590115"/>
              <a:gd name="connsiteX7" fmla="*/ 1345848 w 2881779"/>
              <a:gd name="connsiteY7" fmla="*/ 421635 h 1590115"/>
              <a:gd name="connsiteX8" fmla="*/ 142448 w 2881779"/>
              <a:gd name="connsiteY8" fmla="*/ 738237 h 1590115"/>
              <a:gd name="connsiteX9" fmla="*/ 0 w 2881779"/>
              <a:gd name="connsiteY9" fmla="*/ 547296 h 1590115"/>
              <a:gd name="connsiteX0" fmla="*/ 9952 w 2739331"/>
              <a:gd name="connsiteY0" fmla="*/ 686092 h 1576511"/>
              <a:gd name="connsiteX1" fmla="*/ 1317212 w 2739331"/>
              <a:gd name="connsiteY1" fmla="*/ 5133 h 1576511"/>
              <a:gd name="connsiteX2" fmla="*/ 2541010 w 2739331"/>
              <a:gd name="connsiteY2" fmla="*/ 985521 h 1576511"/>
              <a:gd name="connsiteX3" fmla="*/ 2739331 w 2739331"/>
              <a:gd name="connsiteY3" fmla="*/ 969531 h 1576511"/>
              <a:gd name="connsiteX4" fmla="*/ 2367512 w 2739331"/>
              <a:gd name="connsiteY4" fmla="*/ 1576511 h 1576511"/>
              <a:gd name="connsiteX5" fmla="*/ 1913337 w 2739331"/>
              <a:gd name="connsiteY5" fmla="*/ 1036132 h 1576511"/>
              <a:gd name="connsiteX6" fmla="*/ 2107928 w 2739331"/>
              <a:gd name="connsiteY6" fmla="*/ 1020442 h 1576511"/>
              <a:gd name="connsiteX7" fmla="*/ 1203400 w 2739331"/>
              <a:gd name="connsiteY7" fmla="*/ 408031 h 1576511"/>
              <a:gd name="connsiteX8" fmla="*/ 0 w 2739331"/>
              <a:gd name="connsiteY8" fmla="*/ 724633 h 1576511"/>
              <a:gd name="connsiteX9" fmla="*/ 9952 w 2739331"/>
              <a:gd name="connsiteY9" fmla="*/ 686092 h 1576511"/>
              <a:gd name="connsiteX0" fmla="*/ 9952 w 2739331"/>
              <a:gd name="connsiteY0" fmla="*/ 537093 h 1427512"/>
              <a:gd name="connsiteX1" fmla="*/ 1317212 w 2739331"/>
              <a:gd name="connsiteY1" fmla="*/ 8534 h 1427512"/>
              <a:gd name="connsiteX2" fmla="*/ 2541010 w 2739331"/>
              <a:gd name="connsiteY2" fmla="*/ 836522 h 1427512"/>
              <a:gd name="connsiteX3" fmla="*/ 2739331 w 2739331"/>
              <a:gd name="connsiteY3" fmla="*/ 820532 h 1427512"/>
              <a:gd name="connsiteX4" fmla="*/ 2367512 w 2739331"/>
              <a:gd name="connsiteY4" fmla="*/ 1427512 h 1427512"/>
              <a:gd name="connsiteX5" fmla="*/ 1913337 w 2739331"/>
              <a:gd name="connsiteY5" fmla="*/ 887133 h 1427512"/>
              <a:gd name="connsiteX6" fmla="*/ 2107928 w 2739331"/>
              <a:gd name="connsiteY6" fmla="*/ 871443 h 1427512"/>
              <a:gd name="connsiteX7" fmla="*/ 1203400 w 2739331"/>
              <a:gd name="connsiteY7" fmla="*/ 259032 h 1427512"/>
              <a:gd name="connsiteX8" fmla="*/ 0 w 2739331"/>
              <a:gd name="connsiteY8" fmla="*/ 575634 h 1427512"/>
              <a:gd name="connsiteX9" fmla="*/ 9952 w 2739331"/>
              <a:gd name="connsiteY9" fmla="*/ 537093 h 142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331" h="1427512">
                <a:moveTo>
                  <a:pt x="9952" y="537093"/>
                </a:moveTo>
                <a:cubicBezTo>
                  <a:pt x="358646" y="126682"/>
                  <a:pt x="895369" y="-41371"/>
                  <a:pt x="1317212" y="8534"/>
                </a:cubicBezTo>
                <a:cubicBezTo>
                  <a:pt x="1739055" y="58439"/>
                  <a:pt x="2360894" y="321151"/>
                  <a:pt x="2541010" y="836522"/>
                </a:cubicBezTo>
                <a:lnTo>
                  <a:pt x="2739331" y="820532"/>
                </a:lnTo>
                <a:lnTo>
                  <a:pt x="2367512" y="1427512"/>
                </a:lnTo>
                <a:lnTo>
                  <a:pt x="1913337" y="887133"/>
                </a:lnTo>
                <a:lnTo>
                  <a:pt x="2107928" y="871443"/>
                </a:lnTo>
                <a:cubicBezTo>
                  <a:pt x="1946489" y="535383"/>
                  <a:pt x="1602405" y="302420"/>
                  <a:pt x="1203400" y="259032"/>
                </a:cubicBezTo>
                <a:cubicBezTo>
                  <a:pt x="817985" y="217121"/>
                  <a:pt x="245368" y="300970"/>
                  <a:pt x="0" y="575634"/>
                </a:cubicBezTo>
                <a:lnTo>
                  <a:pt x="9952" y="537093"/>
                </a:lnTo>
                <a:close/>
              </a:path>
            </a:pathLst>
          </a:custGeom>
          <a:solidFill>
            <a:srgbClr val="FF0000"/>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71416860"/>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Recommendations to Improve Implementation</a:t>
            </a:r>
            <a:endParaRPr lang="en-NZ" dirty="0"/>
          </a:p>
        </p:txBody>
      </p:sp>
      <p:sp>
        <p:nvSpPr>
          <p:cNvPr id="3" name="Content Placeholder 2"/>
          <p:cNvSpPr>
            <a:spLocks noGrp="1"/>
          </p:cNvSpPr>
          <p:nvPr>
            <p:ph idx="1"/>
          </p:nvPr>
        </p:nvSpPr>
        <p:spPr/>
        <p:txBody>
          <a:bodyPr/>
          <a:lstStyle/>
          <a:p>
            <a:r>
              <a:rPr lang="en-NZ" dirty="0"/>
              <a:t>Make seismic design criteria information widely </a:t>
            </a:r>
            <a:r>
              <a:rPr lang="en-NZ" dirty="0" smtClean="0"/>
              <a:t>and easily available </a:t>
            </a:r>
            <a:r>
              <a:rPr lang="en-NZ" dirty="0"/>
              <a:t>across the design and construction team</a:t>
            </a:r>
          </a:p>
          <a:p>
            <a:pPr lvl="1"/>
            <a:r>
              <a:rPr lang="en-NZ" sz="1600" dirty="0" smtClean="0"/>
              <a:t>Structural design criteria (seismic loads and drifts) directly on the drawings.</a:t>
            </a:r>
          </a:p>
          <a:p>
            <a:pPr marL="171450" indent="-171450">
              <a:buFont typeface="Arial" panose="020B0604020202020204" pitchFamily="34" charset="0"/>
              <a:buChar char="•"/>
            </a:pPr>
            <a:r>
              <a:rPr lang="en-NZ" dirty="0" smtClean="0"/>
              <a:t>Make it clear who is responsible and for what </a:t>
            </a:r>
          </a:p>
          <a:p>
            <a:pPr lvl="1"/>
            <a:r>
              <a:rPr lang="en-NZ" sz="1600" dirty="0" smtClean="0"/>
              <a:t>List of </a:t>
            </a:r>
            <a:r>
              <a:rPr lang="en-NZ" sz="1600" dirty="0"/>
              <a:t>design, approvals, construction  review </a:t>
            </a:r>
            <a:r>
              <a:rPr lang="en-NZ" sz="1600" dirty="0" smtClean="0"/>
              <a:t>etc. requirements for non-structural components in the building consent documentation, and / or</a:t>
            </a:r>
          </a:p>
          <a:p>
            <a:pPr lvl="1"/>
            <a:r>
              <a:rPr lang="en-NZ" sz="1600" dirty="0" smtClean="0"/>
              <a:t>Require a PS1, PS4 for key non-structural elements.</a:t>
            </a:r>
          </a:p>
          <a:p>
            <a:r>
              <a:rPr lang="en-NZ" dirty="0" smtClean="0"/>
              <a:t>Improve visibility of costs for design and construction for seismic restraint of non-structural components </a:t>
            </a:r>
          </a:p>
          <a:p>
            <a:pPr lvl="1"/>
            <a:r>
              <a:rPr lang="en-NZ" sz="1600" dirty="0" smtClean="0"/>
              <a:t>Agree professional fees in alignment with agreed responsibilities </a:t>
            </a:r>
          </a:p>
          <a:p>
            <a:pPr lvl="1"/>
            <a:r>
              <a:rPr lang="en-NZ" sz="1600" dirty="0" smtClean="0"/>
              <a:t>Encourage listing non-structural seismic restraints separately from the equipment on construction tenders</a:t>
            </a:r>
          </a:p>
          <a:p>
            <a:r>
              <a:rPr lang="en-NZ" dirty="0" smtClean="0"/>
              <a:t>Encourage education of owners about damage limitation and prevention and how this can be better achieved.</a:t>
            </a:r>
          </a:p>
          <a:p>
            <a:pPr marL="342900" lvl="1" indent="0">
              <a:buNone/>
            </a:pPr>
            <a:endParaRPr lang="en-NZ" dirty="0" smtClean="0"/>
          </a:p>
          <a:p>
            <a:pPr lvl="1"/>
            <a:endParaRPr lang="en-NZ" sz="1600" dirty="0"/>
          </a:p>
        </p:txBody>
      </p:sp>
    </p:spTree>
    <p:extLst>
      <p:ext uri="{BB962C8B-B14F-4D97-AF65-F5344CB8AC3E}">
        <p14:creationId xmlns:p14="http://schemas.microsoft.com/office/powerpoint/2010/main" val="1868622357"/>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St Louis “Seismic Block” </a:t>
            </a:r>
            <a:endParaRPr lang="en-NZ"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55562"/>
            <a:ext cx="7820002" cy="4786892"/>
          </a:xfrm>
        </p:spPr>
      </p:pic>
    </p:spTree>
    <p:extLst>
      <p:ext uri="{BB962C8B-B14F-4D97-AF65-F5344CB8AC3E}">
        <p14:creationId xmlns:p14="http://schemas.microsoft.com/office/powerpoint/2010/main" val="1185407804"/>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Non-structural Seismic Coordinator</a:t>
            </a:r>
            <a:endParaRPr lang="en-NZ" dirty="0"/>
          </a:p>
        </p:txBody>
      </p:sp>
      <p:sp>
        <p:nvSpPr>
          <p:cNvPr id="3" name="Content Placeholder 2"/>
          <p:cNvSpPr>
            <a:spLocks noGrp="1"/>
          </p:cNvSpPr>
          <p:nvPr>
            <p:ph idx="1"/>
          </p:nvPr>
        </p:nvSpPr>
        <p:spPr>
          <a:xfrm>
            <a:off x="179390" y="1268414"/>
            <a:ext cx="4196668" cy="3159896"/>
          </a:xfrm>
        </p:spPr>
        <p:txBody>
          <a:bodyPr/>
          <a:lstStyle/>
          <a:p>
            <a:r>
              <a:rPr lang="en-NZ" dirty="0" smtClean="0"/>
              <a:t>The University of California introduced the role for Stanley Hall, </a:t>
            </a:r>
          </a:p>
          <a:p>
            <a:r>
              <a:rPr lang="en-NZ" dirty="0" smtClean="0"/>
              <a:t>The role is now a codified requirement for courts projects in California</a:t>
            </a:r>
          </a:p>
          <a:p>
            <a:r>
              <a:rPr lang="en-NZ" dirty="0" smtClean="0"/>
              <a:t>Non-structural Seismic Coordinator </a:t>
            </a:r>
          </a:p>
          <a:p>
            <a:pPr lvl="1"/>
            <a:r>
              <a:rPr lang="en-NZ" sz="1600" dirty="0" smtClean="0"/>
              <a:t>Responsible for ensuring the project contains provisions for seismic restraint that are coordinated and implemented.</a:t>
            </a:r>
            <a:endParaRPr lang="en-NZ" sz="1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93" t="1906"/>
          <a:stretch/>
        </p:blipFill>
        <p:spPr>
          <a:xfrm>
            <a:off x="6174384" y="201736"/>
            <a:ext cx="2862182" cy="39333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8977" y="1268414"/>
            <a:ext cx="3023319" cy="3997234"/>
          </a:xfrm>
          <a:prstGeom prst="rect">
            <a:avLst/>
          </a:prstGeom>
        </p:spPr>
      </p:pic>
      <p:sp>
        <p:nvSpPr>
          <p:cNvPr id="6" name="Oval 5"/>
          <p:cNvSpPr/>
          <p:nvPr/>
        </p:nvSpPr>
        <p:spPr bwMode="auto">
          <a:xfrm>
            <a:off x="5558977" y="4781006"/>
            <a:ext cx="1672045" cy="535577"/>
          </a:xfrm>
          <a:prstGeom prst="ellipse">
            <a:avLst/>
          </a:prstGeom>
          <a:noFill/>
          <a:ln w="50800" cap="flat" cmpd="sng" algn="ctr">
            <a:solidFill>
              <a:srgbClr val="FF0000"/>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
        <p:nvSpPr>
          <p:cNvPr id="7" name="TextBox 6"/>
          <p:cNvSpPr txBox="1"/>
          <p:nvPr/>
        </p:nvSpPr>
        <p:spPr>
          <a:xfrm>
            <a:off x="179389" y="5486587"/>
            <a:ext cx="6139544" cy="1200329"/>
          </a:xfrm>
          <a:prstGeom prst="rect">
            <a:avLst/>
          </a:prstGeom>
          <a:noFill/>
          <a:ln>
            <a:solidFill>
              <a:schemeClr val="accent4"/>
            </a:solidFill>
          </a:ln>
        </p:spPr>
        <p:txBody>
          <a:bodyPr wrap="square" rtlCol="0">
            <a:spAutoFit/>
          </a:bodyPr>
          <a:lstStyle/>
          <a:p>
            <a:r>
              <a:rPr lang="en-NZ" dirty="0" smtClean="0"/>
              <a:t>For each project, the AOC shall designate a </a:t>
            </a:r>
            <a:r>
              <a:rPr lang="en-NZ" dirty="0" err="1" smtClean="0"/>
              <a:t>Nonstructural</a:t>
            </a:r>
            <a:r>
              <a:rPr lang="en-NZ" dirty="0" smtClean="0"/>
              <a:t> Seismic Coordinator, knowledgeable and experienced in the seismic protection of non-structural components and systems ……….</a:t>
            </a:r>
            <a:endParaRPr lang="en-NZ" dirty="0"/>
          </a:p>
        </p:txBody>
      </p:sp>
      <p:sp>
        <p:nvSpPr>
          <p:cNvPr id="9" name="Circular Arrow 8"/>
          <p:cNvSpPr/>
          <p:nvPr/>
        </p:nvSpPr>
        <p:spPr bwMode="auto">
          <a:xfrm flipH="1">
            <a:off x="1888333" y="4204008"/>
            <a:ext cx="3670644" cy="1153996"/>
          </a:xfrm>
          <a:custGeom>
            <a:avLst/>
            <a:gdLst>
              <a:gd name="connsiteX0" fmla="*/ 144508 w 2429691"/>
              <a:gd name="connsiteY0" fmla="*/ 1156063 h 2312126"/>
              <a:gd name="connsiteX1" fmla="*/ 1070902 w 2429691"/>
              <a:gd name="connsiteY1" fmla="*/ 153697 h 2312126"/>
              <a:gd name="connsiteX2" fmla="*/ 2237101 w 2429691"/>
              <a:gd name="connsiteY2" fmla="*/ 856279 h 2312126"/>
              <a:gd name="connsiteX3" fmla="*/ 2372591 w 2429691"/>
              <a:gd name="connsiteY3" fmla="*/ 856280 h 2312126"/>
              <a:gd name="connsiteX4" fmla="*/ 2140675 w 2429691"/>
              <a:gd name="connsiteY4" fmla="*/ 1156063 h 2312126"/>
              <a:gd name="connsiteX5" fmla="*/ 1794560 w 2429691"/>
              <a:gd name="connsiteY5" fmla="*/ 856280 h 2312126"/>
              <a:gd name="connsiteX6" fmla="*/ 1925744 w 2429691"/>
              <a:gd name="connsiteY6" fmla="*/ 856280 h 2312126"/>
              <a:gd name="connsiteX7" fmla="*/ 1071220 w 2429691"/>
              <a:gd name="connsiteY7" fmla="*/ 445837 h 2312126"/>
              <a:gd name="connsiteX8" fmla="*/ 433524 w 2429691"/>
              <a:gd name="connsiteY8" fmla="*/ 1156063 h 2312126"/>
              <a:gd name="connsiteX9" fmla="*/ 144508 w 2429691"/>
              <a:gd name="connsiteY9" fmla="*/ 1156063 h 2312126"/>
              <a:gd name="connsiteX0" fmla="*/ 11429 w 2239512"/>
              <a:gd name="connsiteY0" fmla="*/ 1011628 h 1011628"/>
              <a:gd name="connsiteX1" fmla="*/ 937823 w 2239512"/>
              <a:gd name="connsiteY1" fmla="*/ 9262 h 1011628"/>
              <a:gd name="connsiteX2" fmla="*/ 2104022 w 2239512"/>
              <a:gd name="connsiteY2" fmla="*/ 711844 h 1011628"/>
              <a:gd name="connsiteX3" fmla="*/ 2239512 w 2239512"/>
              <a:gd name="connsiteY3" fmla="*/ 711845 h 1011628"/>
              <a:gd name="connsiteX4" fmla="*/ 2007596 w 2239512"/>
              <a:gd name="connsiteY4" fmla="*/ 1011628 h 1011628"/>
              <a:gd name="connsiteX5" fmla="*/ 1661481 w 2239512"/>
              <a:gd name="connsiteY5" fmla="*/ 711845 h 1011628"/>
              <a:gd name="connsiteX6" fmla="*/ 1792665 w 2239512"/>
              <a:gd name="connsiteY6" fmla="*/ 711845 h 1011628"/>
              <a:gd name="connsiteX7" fmla="*/ 938141 w 2239512"/>
              <a:gd name="connsiteY7" fmla="*/ 301402 h 1011628"/>
              <a:gd name="connsiteX8" fmla="*/ 0 w 2239512"/>
              <a:gd name="connsiteY8" fmla="*/ 1011628 h 1011628"/>
              <a:gd name="connsiteX9" fmla="*/ 11429 w 2239512"/>
              <a:gd name="connsiteY9" fmla="*/ 1011628 h 1011628"/>
              <a:gd name="connsiteX0" fmla="*/ 11429 w 2239512"/>
              <a:gd name="connsiteY0" fmla="*/ 1011628 h 1220634"/>
              <a:gd name="connsiteX1" fmla="*/ 937823 w 2239512"/>
              <a:gd name="connsiteY1" fmla="*/ 9262 h 1220634"/>
              <a:gd name="connsiteX2" fmla="*/ 2104022 w 2239512"/>
              <a:gd name="connsiteY2" fmla="*/ 711844 h 1220634"/>
              <a:gd name="connsiteX3" fmla="*/ 2239512 w 2239512"/>
              <a:gd name="connsiteY3" fmla="*/ 711845 h 1220634"/>
              <a:gd name="connsiteX4" fmla="*/ 2020658 w 2239512"/>
              <a:gd name="connsiteY4" fmla="*/ 1220634 h 1220634"/>
              <a:gd name="connsiteX5" fmla="*/ 1661481 w 2239512"/>
              <a:gd name="connsiteY5" fmla="*/ 711845 h 1220634"/>
              <a:gd name="connsiteX6" fmla="*/ 1792665 w 2239512"/>
              <a:gd name="connsiteY6" fmla="*/ 711845 h 1220634"/>
              <a:gd name="connsiteX7" fmla="*/ 938141 w 2239512"/>
              <a:gd name="connsiteY7" fmla="*/ 301402 h 1220634"/>
              <a:gd name="connsiteX8" fmla="*/ 0 w 2239512"/>
              <a:gd name="connsiteY8" fmla="*/ 1011628 h 1220634"/>
              <a:gd name="connsiteX9" fmla="*/ 11429 w 2239512"/>
              <a:gd name="connsiteY9" fmla="*/ 1011628 h 1220634"/>
              <a:gd name="connsiteX0" fmla="*/ 11429 w 2239512"/>
              <a:gd name="connsiteY0" fmla="*/ 1011628 h 1220634"/>
              <a:gd name="connsiteX1" fmla="*/ 937823 w 2239512"/>
              <a:gd name="connsiteY1" fmla="*/ 9262 h 1220634"/>
              <a:gd name="connsiteX2" fmla="*/ 2104022 w 2239512"/>
              <a:gd name="connsiteY2" fmla="*/ 711844 h 1220634"/>
              <a:gd name="connsiteX3" fmla="*/ 2239512 w 2239512"/>
              <a:gd name="connsiteY3" fmla="*/ 711845 h 1220634"/>
              <a:gd name="connsiteX4" fmla="*/ 2020658 w 2239512"/>
              <a:gd name="connsiteY4" fmla="*/ 1220634 h 1220634"/>
              <a:gd name="connsiteX5" fmla="*/ 1596167 w 2239512"/>
              <a:gd name="connsiteY5" fmla="*/ 751033 h 1220634"/>
              <a:gd name="connsiteX6" fmla="*/ 1792665 w 2239512"/>
              <a:gd name="connsiteY6" fmla="*/ 711845 h 1220634"/>
              <a:gd name="connsiteX7" fmla="*/ 938141 w 2239512"/>
              <a:gd name="connsiteY7" fmla="*/ 301402 h 1220634"/>
              <a:gd name="connsiteX8" fmla="*/ 0 w 2239512"/>
              <a:gd name="connsiteY8" fmla="*/ 1011628 h 1220634"/>
              <a:gd name="connsiteX9" fmla="*/ 11429 w 2239512"/>
              <a:gd name="connsiteY9" fmla="*/ 1011628 h 1220634"/>
              <a:gd name="connsiteX0" fmla="*/ 11429 w 2370141"/>
              <a:gd name="connsiteY0" fmla="*/ 1011628 h 1220634"/>
              <a:gd name="connsiteX1" fmla="*/ 937823 w 2370141"/>
              <a:gd name="connsiteY1" fmla="*/ 9262 h 1220634"/>
              <a:gd name="connsiteX2" fmla="*/ 2104022 w 2370141"/>
              <a:gd name="connsiteY2" fmla="*/ 711844 h 1220634"/>
              <a:gd name="connsiteX3" fmla="*/ 2370141 w 2370141"/>
              <a:gd name="connsiteY3" fmla="*/ 711845 h 1220634"/>
              <a:gd name="connsiteX4" fmla="*/ 2020658 w 2370141"/>
              <a:gd name="connsiteY4" fmla="*/ 1220634 h 1220634"/>
              <a:gd name="connsiteX5" fmla="*/ 1596167 w 2370141"/>
              <a:gd name="connsiteY5" fmla="*/ 751033 h 1220634"/>
              <a:gd name="connsiteX6" fmla="*/ 1792665 w 2370141"/>
              <a:gd name="connsiteY6" fmla="*/ 711845 h 1220634"/>
              <a:gd name="connsiteX7" fmla="*/ 938141 w 2370141"/>
              <a:gd name="connsiteY7" fmla="*/ 301402 h 1220634"/>
              <a:gd name="connsiteX8" fmla="*/ 0 w 2370141"/>
              <a:gd name="connsiteY8" fmla="*/ 1011628 h 1220634"/>
              <a:gd name="connsiteX9" fmla="*/ 11429 w 2370141"/>
              <a:gd name="connsiteY9" fmla="*/ 1011628 h 1220634"/>
              <a:gd name="connsiteX0" fmla="*/ 11429 w 2370141"/>
              <a:gd name="connsiteY0" fmla="*/ 1008767 h 1217773"/>
              <a:gd name="connsiteX1" fmla="*/ 937823 w 2370141"/>
              <a:gd name="connsiteY1" fmla="*/ 6401 h 1217773"/>
              <a:gd name="connsiteX2" fmla="*/ 2156274 w 2370141"/>
              <a:gd name="connsiteY2" fmla="*/ 695920 h 1217773"/>
              <a:gd name="connsiteX3" fmla="*/ 2370141 w 2370141"/>
              <a:gd name="connsiteY3" fmla="*/ 708984 h 1217773"/>
              <a:gd name="connsiteX4" fmla="*/ 2020658 w 2370141"/>
              <a:gd name="connsiteY4" fmla="*/ 1217773 h 1217773"/>
              <a:gd name="connsiteX5" fmla="*/ 1596167 w 2370141"/>
              <a:gd name="connsiteY5" fmla="*/ 748172 h 1217773"/>
              <a:gd name="connsiteX6" fmla="*/ 1792665 w 2370141"/>
              <a:gd name="connsiteY6" fmla="*/ 708984 h 1217773"/>
              <a:gd name="connsiteX7" fmla="*/ 938141 w 2370141"/>
              <a:gd name="connsiteY7" fmla="*/ 298541 h 1217773"/>
              <a:gd name="connsiteX8" fmla="*/ 0 w 2370141"/>
              <a:gd name="connsiteY8" fmla="*/ 1008767 h 1217773"/>
              <a:gd name="connsiteX9" fmla="*/ 11429 w 2370141"/>
              <a:gd name="connsiteY9" fmla="*/ 1008767 h 1217773"/>
              <a:gd name="connsiteX0" fmla="*/ 11429 w 2370141"/>
              <a:gd name="connsiteY0" fmla="*/ 944990 h 1153996"/>
              <a:gd name="connsiteX1" fmla="*/ 950886 w 2370141"/>
              <a:gd name="connsiteY1" fmla="*/ 7938 h 1153996"/>
              <a:gd name="connsiteX2" fmla="*/ 2156274 w 2370141"/>
              <a:gd name="connsiteY2" fmla="*/ 632143 h 1153996"/>
              <a:gd name="connsiteX3" fmla="*/ 2370141 w 2370141"/>
              <a:gd name="connsiteY3" fmla="*/ 645207 h 1153996"/>
              <a:gd name="connsiteX4" fmla="*/ 2020658 w 2370141"/>
              <a:gd name="connsiteY4" fmla="*/ 1153996 h 1153996"/>
              <a:gd name="connsiteX5" fmla="*/ 1596167 w 2370141"/>
              <a:gd name="connsiteY5" fmla="*/ 684395 h 1153996"/>
              <a:gd name="connsiteX6" fmla="*/ 1792665 w 2370141"/>
              <a:gd name="connsiteY6" fmla="*/ 645207 h 1153996"/>
              <a:gd name="connsiteX7" fmla="*/ 938141 w 2370141"/>
              <a:gd name="connsiteY7" fmla="*/ 234764 h 1153996"/>
              <a:gd name="connsiteX8" fmla="*/ 0 w 2370141"/>
              <a:gd name="connsiteY8" fmla="*/ 944990 h 1153996"/>
              <a:gd name="connsiteX9" fmla="*/ 11429 w 2370141"/>
              <a:gd name="connsiteY9" fmla="*/ 944990 h 115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141" h="1153996">
                <a:moveTo>
                  <a:pt x="11429" y="944990"/>
                </a:moveTo>
                <a:cubicBezTo>
                  <a:pt x="11429" y="438897"/>
                  <a:pt x="593412" y="60079"/>
                  <a:pt x="950886" y="7938"/>
                </a:cubicBezTo>
                <a:cubicBezTo>
                  <a:pt x="1308360" y="-44203"/>
                  <a:pt x="2001313" y="160175"/>
                  <a:pt x="2156274" y="632143"/>
                </a:cubicBezTo>
                <a:lnTo>
                  <a:pt x="2370141" y="645207"/>
                </a:lnTo>
                <a:lnTo>
                  <a:pt x="2020658" y="1153996"/>
                </a:lnTo>
                <a:lnTo>
                  <a:pt x="1596167" y="684395"/>
                </a:lnTo>
                <a:lnTo>
                  <a:pt x="1792665" y="645207"/>
                </a:lnTo>
                <a:cubicBezTo>
                  <a:pt x="1643669" y="343046"/>
                  <a:pt x="1291133" y="173717"/>
                  <a:pt x="938141" y="234764"/>
                </a:cubicBezTo>
                <a:cubicBezTo>
                  <a:pt x="568428" y="298703"/>
                  <a:pt x="0" y="597165"/>
                  <a:pt x="0" y="944990"/>
                </a:cubicBezTo>
                <a:lnTo>
                  <a:pt x="11429" y="944990"/>
                </a:lnTo>
                <a:close/>
              </a:path>
            </a:pathLst>
          </a:custGeom>
          <a:solidFill>
            <a:srgbClr val="FF0000"/>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338760784"/>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Conclusions</a:t>
            </a:r>
            <a:endParaRPr lang="en-NZ" dirty="0"/>
          </a:p>
        </p:txBody>
      </p:sp>
      <p:sp>
        <p:nvSpPr>
          <p:cNvPr id="3" name="Content Placeholder 2"/>
          <p:cNvSpPr>
            <a:spLocks noGrp="1"/>
          </p:cNvSpPr>
          <p:nvPr>
            <p:ph idx="1"/>
          </p:nvPr>
        </p:nvSpPr>
        <p:spPr>
          <a:xfrm>
            <a:off x="179389" y="1268413"/>
            <a:ext cx="6642035" cy="4897437"/>
          </a:xfrm>
        </p:spPr>
        <p:txBody>
          <a:bodyPr/>
          <a:lstStyle/>
          <a:p>
            <a:r>
              <a:rPr lang="en-NZ" dirty="0" smtClean="0"/>
              <a:t>Generally implementation of non structural seismic protection is poor</a:t>
            </a:r>
          </a:p>
          <a:p>
            <a:r>
              <a:rPr lang="en-NZ" dirty="0" smtClean="0"/>
              <a:t>Change is possible</a:t>
            </a:r>
          </a:p>
          <a:p>
            <a:r>
              <a:rPr lang="en-NZ" dirty="0" smtClean="0"/>
              <a:t>Improvements can be made by assigning responsibility</a:t>
            </a:r>
          </a:p>
          <a:p>
            <a:r>
              <a:rPr lang="en-NZ" dirty="0" smtClean="0"/>
              <a:t>Costs of design and construction will inevitably rise; but</a:t>
            </a:r>
          </a:p>
          <a:p>
            <a:r>
              <a:rPr lang="en-NZ" dirty="0" smtClean="0"/>
              <a:t>Damage and economic losses caused from non structural damage in earthquakes will fall.</a:t>
            </a:r>
          </a:p>
          <a:p>
            <a:endParaRPr lang="en-NZ" sz="1200" dirty="0"/>
          </a:p>
          <a:p>
            <a:pPr marL="0" indent="0">
              <a:buNone/>
            </a:pPr>
            <a:r>
              <a:rPr lang="en-NZ" dirty="0" smtClean="0"/>
              <a:t>A final thought</a:t>
            </a:r>
          </a:p>
          <a:p>
            <a:r>
              <a:rPr lang="en-NZ" dirty="0"/>
              <a:t>Should we be looking at designing buildings </a:t>
            </a:r>
            <a:r>
              <a:rPr lang="en-NZ" dirty="0" smtClean="0"/>
              <a:t>differently to reduce the vulnerability of non structural components in earthquakes</a:t>
            </a:r>
            <a:endParaRPr lang="en-NZ" dirty="0"/>
          </a:p>
          <a:p>
            <a:pPr lvl="1"/>
            <a:r>
              <a:rPr lang="en-NZ" sz="1600" dirty="0"/>
              <a:t>Raised floors with non structural components below a braced raised floor?</a:t>
            </a:r>
          </a:p>
          <a:p>
            <a:pPr lvl="1"/>
            <a:r>
              <a:rPr lang="en-NZ" sz="1600" dirty="0"/>
              <a:t>Interstitial floors for services?</a:t>
            </a:r>
          </a:p>
          <a:p>
            <a:pPr lvl="1"/>
            <a:endParaRPr lang="en-NZ" sz="1600" dirty="0"/>
          </a:p>
          <a:p>
            <a:pPr marL="0" indent="0">
              <a:buNone/>
            </a:pPr>
            <a:endParaRPr lang="en-NZ"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803" t="1585" r="-447" b="-1585"/>
          <a:stretch/>
        </p:blipFill>
        <p:spPr>
          <a:xfrm>
            <a:off x="6688647" y="1756915"/>
            <a:ext cx="2450592" cy="2307688"/>
          </a:xfrm>
          <a:prstGeom prst="rect">
            <a:avLst/>
          </a:prstGeom>
        </p:spPr>
      </p:pic>
    </p:spTree>
    <p:extLst>
      <p:ext uri="{BB962C8B-B14F-4D97-AF65-F5344CB8AC3E}">
        <p14:creationId xmlns:p14="http://schemas.microsoft.com/office/powerpoint/2010/main" val="95164431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Thank you</a:t>
            </a:r>
            <a:endParaRPr lang="en-NZ" dirty="0"/>
          </a:p>
        </p:txBody>
      </p:sp>
      <p:sp>
        <p:nvSpPr>
          <p:cNvPr id="3" name="Content Placeholder 2"/>
          <p:cNvSpPr>
            <a:spLocks noGrp="1"/>
          </p:cNvSpPr>
          <p:nvPr>
            <p:ph idx="1"/>
          </p:nvPr>
        </p:nvSpPr>
        <p:spPr/>
        <p:txBody>
          <a:bodyPr/>
          <a:lstStyle/>
          <a:p>
            <a:endParaRPr lang="en-NZ" dirty="0" smtClean="0"/>
          </a:p>
          <a:p>
            <a:endParaRPr lang="en-NZ" dirty="0"/>
          </a:p>
          <a:p>
            <a:endParaRPr lang="en-NZ" dirty="0" smtClean="0"/>
          </a:p>
          <a:p>
            <a:r>
              <a:rPr lang="en-NZ" dirty="0" smtClean="0"/>
              <a:t>Helen Ferner, Technical Director Structural Engineering</a:t>
            </a:r>
          </a:p>
          <a:p>
            <a:pPr marL="268288" indent="0">
              <a:buNone/>
            </a:pPr>
            <a:endParaRPr lang="en-NZ" dirty="0"/>
          </a:p>
          <a:p>
            <a:pPr marL="268288" indent="0">
              <a:buNone/>
            </a:pPr>
            <a:endParaRPr lang="en-NZ" dirty="0" smtClean="0"/>
          </a:p>
          <a:p>
            <a:pPr marL="268288" indent="0">
              <a:buNone/>
            </a:pPr>
            <a:r>
              <a:rPr lang="en-NZ" dirty="0" smtClean="0"/>
              <a:t>Reference:</a:t>
            </a:r>
          </a:p>
          <a:p>
            <a:pPr marL="358775" indent="0">
              <a:buNone/>
            </a:pPr>
            <a:r>
              <a:rPr lang="en-NZ" sz="1600" dirty="0" smtClean="0"/>
              <a:t>“Pragmatic Improvements to seismic resilience of non-structural elements – practitioners perspective”; H Ferner, G Douglas, A Baird, M Lander,  M Wemyss, D Hunter, NZSEE Bulletin 2016</a:t>
            </a:r>
          </a:p>
        </p:txBody>
      </p:sp>
    </p:spTree>
    <p:extLst>
      <p:ext uri="{BB962C8B-B14F-4D97-AF65-F5344CB8AC3E}">
        <p14:creationId xmlns:p14="http://schemas.microsoft.com/office/powerpoint/2010/main" val="923136454"/>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Other possible slides</a:t>
            </a:r>
            <a:endParaRPr lang="en-NZ" dirty="0"/>
          </a:p>
        </p:txBody>
      </p:sp>
      <p:sp>
        <p:nvSpPr>
          <p:cNvPr id="3" name="Content Placeholder 2"/>
          <p:cNvSpPr>
            <a:spLocks noGrp="1"/>
          </p:cNvSpPr>
          <p:nvPr>
            <p:ph idx="1"/>
          </p:nvPr>
        </p:nvSpPr>
        <p:spPr/>
        <p:txBody>
          <a:bodyPr/>
          <a:lstStyle/>
          <a:p>
            <a:endParaRPr lang="en-NZ"/>
          </a:p>
        </p:txBody>
      </p:sp>
    </p:spTree>
    <p:extLst>
      <p:ext uri="{BB962C8B-B14F-4D97-AF65-F5344CB8AC3E}">
        <p14:creationId xmlns:p14="http://schemas.microsoft.com/office/powerpoint/2010/main" val="409702409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Building Costs</a:t>
            </a:r>
            <a:endParaRPr lang="en-NZ" dirty="0"/>
          </a:p>
        </p:txBody>
      </p:sp>
      <p:sp>
        <p:nvSpPr>
          <p:cNvPr id="3" name="Content Placeholder 2"/>
          <p:cNvSpPr>
            <a:spLocks noGrp="1"/>
          </p:cNvSpPr>
          <p:nvPr>
            <p:ph idx="1"/>
          </p:nvPr>
        </p:nvSpPr>
        <p:spPr/>
        <p:txBody>
          <a:bodyPr/>
          <a:lstStyle/>
          <a:p>
            <a:r>
              <a:rPr lang="en-NZ" dirty="0" smtClean="0"/>
              <a:t>Non-structural components typically make up the largest proportion of the overall building cost</a:t>
            </a:r>
            <a:endParaRPr lang="en-NZ" u="sng" dirty="0"/>
          </a:p>
        </p:txBody>
      </p:sp>
      <p:pic>
        <p:nvPicPr>
          <p:cNvPr id="4" name="Picture 7" descr="http://nisee2.berkeley.edu/wordpress/wp-content/uploads/2013/05/miranda-non-structural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602" y="2708920"/>
            <a:ext cx="6918796"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029370"/>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Outline</a:t>
            </a:r>
            <a:endParaRPr lang="en-NZ" dirty="0"/>
          </a:p>
        </p:txBody>
      </p:sp>
      <p:sp>
        <p:nvSpPr>
          <p:cNvPr id="3" name="Content Placeholder 2"/>
          <p:cNvSpPr>
            <a:spLocks noGrp="1"/>
          </p:cNvSpPr>
          <p:nvPr>
            <p:ph idx="1"/>
          </p:nvPr>
        </p:nvSpPr>
        <p:spPr/>
        <p:txBody>
          <a:bodyPr/>
          <a:lstStyle/>
          <a:p>
            <a:r>
              <a:rPr lang="en-NZ" dirty="0" smtClean="0"/>
              <a:t>Damage to non structural components occurs consistently</a:t>
            </a:r>
          </a:p>
          <a:p>
            <a:r>
              <a:rPr lang="en-NZ" dirty="0" smtClean="0"/>
              <a:t>Society generally is becoming more aware of the potential losses associated  with non structural damage.</a:t>
            </a:r>
          </a:p>
          <a:p>
            <a:r>
              <a:rPr lang="en-NZ" dirty="0" smtClean="0"/>
              <a:t>NZ codes and design practice for seismic design has improved significantly over the past 50 years</a:t>
            </a:r>
            <a:endParaRPr lang="en-NZ" dirty="0"/>
          </a:p>
          <a:p>
            <a:pPr lvl="1"/>
            <a:r>
              <a:rPr lang="en-NZ" sz="1800" dirty="0" smtClean="0"/>
              <a:t>Code requirements are inadequate?</a:t>
            </a:r>
          </a:p>
          <a:p>
            <a:pPr lvl="1"/>
            <a:r>
              <a:rPr lang="en-NZ" sz="1800" dirty="0" smtClean="0"/>
              <a:t>Code requirements are not followed correctly (or at all)</a:t>
            </a:r>
          </a:p>
          <a:p>
            <a:r>
              <a:rPr lang="en-NZ" dirty="0" smtClean="0"/>
              <a:t>How to improve implementation</a:t>
            </a:r>
            <a:endParaRPr lang="en-NZ" dirty="0"/>
          </a:p>
        </p:txBody>
      </p:sp>
    </p:spTree>
    <p:extLst>
      <p:ext uri="{BB962C8B-B14F-4D97-AF65-F5344CB8AC3E}">
        <p14:creationId xmlns:p14="http://schemas.microsoft.com/office/powerpoint/2010/main" val="308688530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Recent NZ earthquakes</a:t>
            </a:r>
            <a:endParaRPr lang="en-NZ" dirty="0"/>
          </a:p>
        </p:txBody>
      </p:sp>
      <p:pic>
        <p:nvPicPr>
          <p:cNvPr id="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76914" y="2930600"/>
            <a:ext cx="5278439" cy="39645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54100"/>
            <a:ext cx="3844118" cy="580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342" y="0"/>
            <a:ext cx="3715657" cy="27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7955545"/>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NZ Design standards for Non-structural components</a:t>
            </a:r>
            <a:endParaRPr lang="en-NZ" dirty="0"/>
          </a:p>
        </p:txBody>
      </p:sp>
      <p:sp>
        <p:nvSpPr>
          <p:cNvPr id="3" name="Content Placeholder 2"/>
          <p:cNvSpPr>
            <a:spLocks noGrp="1"/>
          </p:cNvSpPr>
          <p:nvPr>
            <p:ph idx="1"/>
          </p:nvPr>
        </p:nvSpPr>
        <p:spPr>
          <a:xfrm>
            <a:off x="1277543" y="1808561"/>
            <a:ext cx="3780512" cy="3673078"/>
          </a:xfrm>
        </p:spPr>
        <p:txBody>
          <a:bodyPr/>
          <a:lstStyle/>
          <a:p>
            <a:pPr marL="0" indent="0">
              <a:buNone/>
            </a:pPr>
            <a:r>
              <a:rPr lang="en-NZ" sz="2000" b="1" dirty="0" smtClean="0"/>
              <a:t>New Zealand</a:t>
            </a:r>
          </a:p>
          <a:p>
            <a:r>
              <a:rPr lang="en-NZ" dirty="0" smtClean="0"/>
              <a:t>NZS1170.5 – Parts and Components</a:t>
            </a:r>
          </a:p>
          <a:p>
            <a:pPr lvl="1"/>
            <a:r>
              <a:rPr lang="en-NZ" sz="1800" dirty="0" smtClean="0"/>
              <a:t>ULS – risk to life safety</a:t>
            </a:r>
          </a:p>
          <a:p>
            <a:pPr lvl="1"/>
            <a:r>
              <a:rPr lang="en-NZ" sz="1800" dirty="0" smtClean="0"/>
              <a:t>SLS – risk to operational continuity</a:t>
            </a:r>
          </a:p>
          <a:p>
            <a:pPr>
              <a:buClr>
                <a:srgbClr val="99AFD6"/>
              </a:buClr>
            </a:pPr>
            <a:r>
              <a:rPr lang="en-NZ" dirty="0"/>
              <a:t>NZS4219 – Seismic Performance of Engineering Systems in </a:t>
            </a:r>
            <a:r>
              <a:rPr lang="en-NZ" dirty="0" smtClean="0"/>
              <a:t>Buildings</a:t>
            </a:r>
          </a:p>
          <a:p>
            <a:pPr>
              <a:buClr>
                <a:srgbClr val="99AFD6"/>
              </a:buClr>
            </a:pPr>
            <a:r>
              <a:rPr lang="en-NZ" dirty="0"/>
              <a:t>AS/NZS2785 – Suspended Ceilings – Design and Installation</a:t>
            </a:r>
          </a:p>
          <a:p>
            <a:pPr lvl="1">
              <a:buClr>
                <a:srgbClr val="99AFD6"/>
              </a:buClr>
            </a:pPr>
            <a:endParaRPr lang="en-NZ" dirty="0">
              <a:solidFill>
                <a:srgbClr val="5F5F5F"/>
              </a:solidFill>
            </a:endParaRPr>
          </a:p>
          <a:p>
            <a:pPr lvl="2"/>
            <a:endParaRPr lang="en-NZ"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851" t="17037" r="34471" b="13004"/>
          <a:stretch/>
        </p:blipFill>
        <p:spPr bwMode="auto">
          <a:xfrm>
            <a:off x="5058054" y="1099881"/>
            <a:ext cx="1883526" cy="258333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371" y="1808561"/>
            <a:ext cx="2268140" cy="307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207" y="2569370"/>
            <a:ext cx="2249090" cy="2912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95219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California Experience</a:t>
            </a:r>
            <a:endParaRPr lang="en-NZ" dirty="0"/>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490" t="8582" r="5493" b="9475"/>
          <a:stretch/>
        </p:blipFill>
        <p:spPr bwMode="auto">
          <a:xfrm rot="749854">
            <a:off x="3833240" y="2710975"/>
            <a:ext cx="3039261" cy="407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35260" t="11207" r="36023" b="20690"/>
          <a:stretch/>
        </p:blipFill>
        <p:spPr bwMode="auto">
          <a:xfrm rot="791082">
            <a:off x="6484371" y="1433409"/>
            <a:ext cx="2398750" cy="319832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Content Placeholder 2"/>
          <p:cNvSpPr txBox="1">
            <a:spLocks/>
          </p:cNvSpPr>
          <p:nvPr/>
        </p:nvSpPr>
        <p:spPr bwMode="auto">
          <a:xfrm>
            <a:off x="290938" y="1471639"/>
            <a:ext cx="3569862" cy="367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35000"/>
              </a:spcBef>
              <a:spcAft>
                <a:spcPct val="0"/>
              </a:spcAft>
              <a:buClr>
                <a:schemeClr val="accent1"/>
              </a:buClr>
              <a:buFont typeface="Wingdings" pitchFamily="2" charset="2"/>
              <a:buChar char="§"/>
              <a:defRPr sz="1800">
                <a:solidFill>
                  <a:schemeClr val="tx1"/>
                </a:solidFill>
                <a:latin typeface="+mn-lt"/>
                <a:ea typeface="+mn-ea"/>
                <a:cs typeface="+mn-cs"/>
              </a:defRPr>
            </a:lvl1pPr>
            <a:lvl2pPr marL="557213" indent="-214313" algn="l" rtl="0" eaLnBrk="1" fontAlgn="base" hangingPunct="1">
              <a:spcBef>
                <a:spcPct val="35000"/>
              </a:spcBef>
              <a:spcAft>
                <a:spcPct val="0"/>
              </a:spcAft>
              <a:buClr>
                <a:schemeClr val="accent1"/>
              </a:buClr>
              <a:buFont typeface="Times New Roman" pitchFamily="18" charset="0"/>
              <a:buChar char="─"/>
              <a:defRPr sz="1500">
                <a:solidFill>
                  <a:schemeClr val="tx1"/>
                </a:solidFill>
                <a:latin typeface="+mn-lt"/>
              </a:defRPr>
            </a:lvl2pPr>
            <a:lvl3pPr marL="857250" indent="-171450" algn="l" rtl="0" eaLnBrk="1" fontAlgn="base" hangingPunct="1">
              <a:spcBef>
                <a:spcPct val="35000"/>
              </a:spcBef>
              <a:spcAft>
                <a:spcPct val="0"/>
              </a:spcAft>
              <a:buClr>
                <a:schemeClr val="accent1"/>
              </a:buClr>
              <a:buFont typeface="Wingdings" pitchFamily="2" charset="2"/>
              <a:buChar char="§"/>
              <a:defRPr>
                <a:solidFill>
                  <a:schemeClr val="tx1"/>
                </a:solidFill>
                <a:latin typeface="+mn-lt"/>
              </a:defRPr>
            </a:lvl3pPr>
            <a:lvl4pPr marL="1200150" indent="-171450" algn="l" rtl="0" eaLnBrk="1" fontAlgn="base" hangingPunct="1">
              <a:spcBef>
                <a:spcPct val="35000"/>
              </a:spcBef>
              <a:spcAft>
                <a:spcPct val="0"/>
              </a:spcAft>
              <a:buClr>
                <a:schemeClr val="accent1"/>
              </a:buClr>
              <a:buFont typeface="Times New Roman" pitchFamily="18" charset="0"/>
              <a:buChar char="─"/>
              <a:defRPr sz="1200">
                <a:solidFill>
                  <a:schemeClr val="tx1"/>
                </a:solidFill>
                <a:latin typeface="+mn-lt"/>
              </a:defRPr>
            </a:lvl4pPr>
            <a:lvl5pPr marL="15430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5pPr>
            <a:lvl6pPr marL="18859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6pPr>
            <a:lvl7pPr marL="22288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7pPr>
            <a:lvl8pPr marL="25717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8pPr>
            <a:lvl9pPr marL="2914650" indent="-171450" algn="l" rtl="0" eaLnBrk="1" fontAlgn="base" hangingPunct="1">
              <a:spcBef>
                <a:spcPct val="35000"/>
              </a:spcBef>
              <a:spcAft>
                <a:spcPct val="0"/>
              </a:spcAft>
              <a:buClr>
                <a:schemeClr val="accent1"/>
              </a:buClr>
              <a:buFont typeface="Arial" charset="0"/>
              <a:buChar char="»"/>
              <a:defRPr sz="1200">
                <a:solidFill>
                  <a:schemeClr val="tx1"/>
                </a:solidFill>
                <a:latin typeface="+mn-lt"/>
              </a:defRPr>
            </a:lvl9pPr>
          </a:lstStyle>
          <a:p>
            <a:pPr marL="0" indent="0">
              <a:buFont typeface="Wingdings" pitchFamily="2" charset="2"/>
              <a:buNone/>
            </a:pPr>
            <a:r>
              <a:rPr lang="en-NZ" sz="2000" b="1" kern="0" dirty="0" smtClean="0"/>
              <a:t>US</a:t>
            </a:r>
          </a:p>
          <a:p>
            <a:r>
              <a:rPr lang="en-NZ" kern="0" dirty="0" smtClean="0"/>
              <a:t>UBC has included  provisions for many years for seismic restraint of non structural components.</a:t>
            </a:r>
          </a:p>
          <a:p>
            <a:r>
              <a:rPr lang="en-NZ" kern="0" dirty="0" smtClean="0"/>
              <a:t>1973: State agency takes over control of hospital construction in California.</a:t>
            </a:r>
          </a:p>
          <a:p>
            <a:pPr marL="261938" indent="0">
              <a:buNone/>
            </a:pPr>
            <a:r>
              <a:rPr lang="en-NZ" kern="0" dirty="0" smtClean="0"/>
              <a:t>Non-structural elements emphasised</a:t>
            </a:r>
          </a:p>
          <a:p>
            <a:r>
              <a:rPr lang="en-NZ" kern="0" dirty="0" smtClean="0"/>
              <a:t>1981:OSHPD takes over checking of design and construction of non-structural components in hospitals in California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199" y="1291470"/>
            <a:ext cx="2388231" cy="991035"/>
          </a:xfrm>
          <a:prstGeom prst="rect">
            <a:avLst/>
          </a:prstGeom>
        </p:spPr>
      </p:pic>
    </p:spTree>
    <p:extLst>
      <p:ext uri="{BB962C8B-B14F-4D97-AF65-F5344CB8AC3E}">
        <p14:creationId xmlns:p14="http://schemas.microsoft.com/office/powerpoint/2010/main" val="21017582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California Hospital Performance </a:t>
            </a:r>
            <a:endParaRPr lang="en-NZ"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5714" y="1300608"/>
            <a:ext cx="5839851" cy="4168557"/>
          </a:xfrm>
        </p:spPr>
      </p:pic>
      <p:sp>
        <p:nvSpPr>
          <p:cNvPr id="5" name="TextBox 4"/>
          <p:cNvSpPr txBox="1"/>
          <p:nvPr/>
        </p:nvSpPr>
        <p:spPr>
          <a:xfrm>
            <a:off x="179389" y="5657671"/>
            <a:ext cx="8848497" cy="923330"/>
          </a:xfrm>
          <a:prstGeom prst="rect">
            <a:avLst/>
          </a:prstGeom>
          <a:noFill/>
        </p:spPr>
        <p:txBody>
          <a:bodyPr wrap="square" rtlCol="0">
            <a:spAutoFit/>
          </a:bodyPr>
          <a:lstStyle/>
          <a:p>
            <a:r>
              <a:rPr lang="en-NZ" dirty="0" smtClean="0"/>
              <a:t>From “Seismic Vulnerability of Hospitals based on Historical Performance in California”; 8</a:t>
            </a:r>
            <a:r>
              <a:rPr lang="en-NZ" baseline="30000" dirty="0" smtClean="0"/>
              <a:t>th</a:t>
            </a:r>
            <a:r>
              <a:rPr lang="en-NZ" dirty="0" smtClean="0"/>
              <a:t> National Conference on Earthquake Engineering,  by William T Holmes and Lawrence Burkett.</a:t>
            </a:r>
            <a:endParaRPr lang="en-NZ" dirty="0"/>
          </a:p>
        </p:txBody>
      </p:sp>
      <p:sp>
        <p:nvSpPr>
          <p:cNvPr id="6" name="Oval 5"/>
          <p:cNvSpPr/>
          <p:nvPr/>
        </p:nvSpPr>
        <p:spPr bwMode="auto">
          <a:xfrm>
            <a:off x="179389" y="4005943"/>
            <a:ext cx="6831011" cy="1651728"/>
          </a:xfrm>
          <a:prstGeom prst="ellipse">
            <a:avLst/>
          </a:prstGeom>
          <a:noFill/>
          <a:ln w="50800" cap="flat" cmpd="sng" algn="ctr">
            <a:solidFill>
              <a:srgbClr val="FF0000"/>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1499803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Seismic Restraint of Building Services </a:t>
            </a:r>
            <a:br>
              <a:rPr lang="en-NZ" dirty="0" smtClean="0"/>
            </a:br>
            <a:r>
              <a:rPr lang="en-NZ" dirty="0" smtClean="0"/>
              <a:t>Current Practice</a:t>
            </a:r>
            <a:endParaRPr lang="en-NZ" dirty="0"/>
          </a:p>
        </p:txBody>
      </p:sp>
      <p:sp>
        <p:nvSpPr>
          <p:cNvPr id="3" name="Content Placeholder 2"/>
          <p:cNvSpPr>
            <a:spLocks noGrp="1"/>
          </p:cNvSpPr>
          <p:nvPr>
            <p:ph idx="1"/>
          </p:nvPr>
        </p:nvSpPr>
        <p:spPr/>
        <p:txBody>
          <a:bodyPr/>
          <a:lstStyle/>
          <a:p>
            <a:r>
              <a:rPr lang="en-NZ" dirty="0" smtClean="0"/>
              <a:t>A Survey is currently being undertaken by KOA for MBIE and EQC</a:t>
            </a:r>
          </a:p>
          <a:p>
            <a:r>
              <a:rPr lang="en-NZ" dirty="0" smtClean="0"/>
              <a:t>Focus commercial buildings.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077278"/>
            <a:ext cx="8835250" cy="418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854765" y="5635487"/>
            <a:ext cx="6848061" cy="626165"/>
          </a:xfrm>
          <a:prstGeom prst="ellipse">
            <a:avLst/>
          </a:prstGeom>
          <a:noFill/>
          <a:ln w="50800" cap="flat" cmpd="sng" algn="ctr">
            <a:solidFill>
              <a:srgbClr val="FF0000"/>
            </a:solid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771" y="1821157"/>
            <a:ext cx="1467003" cy="701209"/>
          </a:xfrm>
          <a:prstGeom prst="rect">
            <a:avLst/>
          </a:prstGeom>
        </p:spPr>
      </p:pic>
      <p:sp>
        <p:nvSpPr>
          <p:cNvPr id="8" name="Rectangle 7"/>
          <p:cNvSpPr/>
          <p:nvPr/>
        </p:nvSpPr>
        <p:spPr bwMode="auto">
          <a:xfrm>
            <a:off x="7702826" y="6261652"/>
            <a:ext cx="1261788" cy="487491"/>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10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248512315"/>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Issues with NZ Current Practice</a:t>
            </a:r>
            <a:endParaRPr lang="en-US" dirty="0"/>
          </a:p>
        </p:txBody>
      </p:sp>
      <p:sp>
        <p:nvSpPr>
          <p:cNvPr id="3" name="Content Placeholder 2"/>
          <p:cNvSpPr>
            <a:spLocks noGrp="1"/>
          </p:cNvSpPr>
          <p:nvPr>
            <p:ph idx="1"/>
          </p:nvPr>
        </p:nvSpPr>
        <p:spPr>
          <a:xfrm>
            <a:off x="290286" y="1389597"/>
            <a:ext cx="3723760" cy="4212728"/>
          </a:xfrm>
        </p:spPr>
        <p:txBody>
          <a:bodyPr/>
          <a:lstStyle/>
          <a:p>
            <a:pPr marL="136922" lvl="2" indent="-136922">
              <a:spcBef>
                <a:spcPts val="0"/>
              </a:spcBef>
            </a:pPr>
            <a:r>
              <a:rPr lang="en-NZ" dirty="0" smtClean="0"/>
              <a:t>Why are seismic restraints not being installed in NZ?</a:t>
            </a:r>
          </a:p>
          <a:p>
            <a:pPr marL="136922" lvl="2" indent="-136922">
              <a:spcBef>
                <a:spcPts val="0"/>
              </a:spcBef>
            </a:pPr>
            <a:endParaRPr lang="en-NZ" b="1" dirty="0" smtClean="0"/>
          </a:p>
          <a:p>
            <a:pPr marL="342900" lvl="1" indent="0">
              <a:buNone/>
            </a:pPr>
            <a:endParaRPr lang="en-NZ"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971" y="1054101"/>
            <a:ext cx="4093029" cy="4373122"/>
          </a:xfrm>
          <a:prstGeom prst="rect">
            <a:avLst/>
          </a:prstGeom>
          <a:noFill/>
        </p:spPr>
      </p:pic>
    </p:spTree>
    <p:extLst>
      <p:ext uri="{BB962C8B-B14F-4D97-AF65-F5344CB8AC3E}">
        <p14:creationId xmlns:p14="http://schemas.microsoft.com/office/powerpoint/2010/main" val="359842670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Issues with NZ Current Practice</a:t>
            </a:r>
            <a:endParaRPr lang="en-US" dirty="0"/>
          </a:p>
        </p:txBody>
      </p:sp>
      <p:sp>
        <p:nvSpPr>
          <p:cNvPr id="3" name="Content Placeholder 2"/>
          <p:cNvSpPr>
            <a:spLocks noGrp="1"/>
          </p:cNvSpPr>
          <p:nvPr>
            <p:ph idx="1"/>
          </p:nvPr>
        </p:nvSpPr>
        <p:spPr>
          <a:xfrm>
            <a:off x="290286" y="1389597"/>
            <a:ext cx="3723760" cy="4212728"/>
          </a:xfrm>
        </p:spPr>
        <p:txBody>
          <a:bodyPr/>
          <a:lstStyle/>
          <a:p>
            <a:pPr marL="136922" lvl="2" indent="-136922">
              <a:spcBef>
                <a:spcPts val="0"/>
              </a:spcBef>
            </a:pPr>
            <a:r>
              <a:rPr lang="en-NZ" dirty="0" smtClean="0"/>
              <a:t>Why are seismic restraints not being installed in NZ?</a:t>
            </a:r>
          </a:p>
          <a:p>
            <a:pPr marL="136922" lvl="2" indent="-136922">
              <a:spcBef>
                <a:spcPts val="0"/>
              </a:spcBef>
            </a:pPr>
            <a:endParaRPr lang="en-NZ" dirty="0" smtClean="0"/>
          </a:p>
          <a:p>
            <a:pPr marL="536575" lvl="2" indent="-361950">
              <a:spcBef>
                <a:spcPts val="0"/>
              </a:spcBef>
            </a:pPr>
            <a:r>
              <a:rPr lang="en-NZ" dirty="0" smtClean="0"/>
              <a:t>Cost</a:t>
            </a:r>
            <a:endParaRPr lang="en-NZ" dirty="0"/>
          </a:p>
          <a:p>
            <a:pPr marL="536575" lvl="2" indent="-361950"/>
            <a:r>
              <a:rPr lang="en-NZ" dirty="0" smtClean="0"/>
              <a:t>“</a:t>
            </a:r>
            <a:r>
              <a:rPr lang="en-NZ" dirty="0"/>
              <a:t>Just in Time” Design </a:t>
            </a:r>
            <a:endParaRPr lang="en-NZ" dirty="0" smtClean="0"/>
          </a:p>
          <a:p>
            <a:pPr marL="536575" lvl="2" indent="-361950"/>
            <a:r>
              <a:rPr lang="en-NZ" dirty="0" smtClean="0"/>
              <a:t>Procurement</a:t>
            </a:r>
            <a:endParaRPr lang="en-NZ" dirty="0"/>
          </a:p>
          <a:p>
            <a:pPr marL="536575" lvl="2" indent="-361950"/>
            <a:r>
              <a:rPr lang="en-NZ" dirty="0" smtClean="0"/>
              <a:t>Construction Process and Programme</a:t>
            </a:r>
          </a:p>
          <a:p>
            <a:pPr marL="536575" lvl="2" indent="-361950"/>
            <a:r>
              <a:rPr lang="en-NZ" dirty="0" smtClean="0"/>
              <a:t>Engagement </a:t>
            </a:r>
            <a:r>
              <a:rPr lang="en-NZ" dirty="0"/>
              <a:t>of Consultants</a:t>
            </a:r>
          </a:p>
          <a:p>
            <a:pPr marL="536575" indent="-361950"/>
            <a:r>
              <a:rPr lang="en-NZ" dirty="0"/>
              <a:t>Existing Buildings</a:t>
            </a:r>
          </a:p>
          <a:p>
            <a:pPr marL="536575" lvl="2" indent="-361950">
              <a:buClr>
                <a:srgbClr val="99AFD6"/>
              </a:buClr>
            </a:pPr>
            <a:r>
              <a:rPr lang="en-NZ" dirty="0" smtClean="0">
                <a:solidFill>
                  <a:srgbClr val="5F5F5F"/>
                </a:solidFill>
              </a:rPr>
              <a:t>Code compliance</a:t>
            </a:r>
          </a:p>
          <a:p>
            <a:pPr lvl="1"/>
            <a:endParaRPr lang="en-NZ" dirty="0"/>
          </a:p>
          <a:p>
            <a:pPr lvl="1"/>
            <a:endParaRPr lang="en-NZ" dirty="0"/>
          </a:p>
          <a:p>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971" y="1054101"/>
            <a:ext cx="4093029" cy="4373122"/>
          </a:xfrm>
          <a:prstGeom prst="rect">
            <a:avLst/>
          </a:prstGeom>
          <a:noFill/>
        </p:spPr>
      </p:pic>
      <p:sp>
        <p:nvSpPr>
          <p:cNvPr id="6" name="TextBox 5"/>
          <p:cNvSpPr txBox="1"/>
          <p:nvPr/>
        </p:nvSpPr>
        <p:spPr>
          <a:xfrm>
            <a:off x="290286" y="5762720"/>
            <a:ext cx="7765142" cy="646331"/>
          </a:xfrm>
          <a:prstGeom prst="rect">
            <a:avLst/>
          </a:prstGeom>
          <a:noFill/>
        </p:spPr>
        <p:txBody>
          <a:bodyPr wrap="square" rtlCol="0">
            <a:spAutoFit/>
          </a:bodyPr>
          <a:lstStyle/>
          <a:p>
            <a:r>
              <a:rPr lang="en-NZ" dirty="0" smtClean="0"/>
              <a:t>From: “Seismic Performance of Non-structural Elements within Buildings”, NZSEE conference 2014, H Ferner, M Wemyss, A Baird, A Beer, D Hunter</a:t>
            </a:r>
            <a:endParaRPr lang="en-NZ" dirty="0"/>
          </a:p>
        </p:txBody>
      </p:sp>
    </p:spTree>
    <p:extLst>
      <p:ext uri="{BB962C8B-B14F-4D97-AF65-F5344CB8AC3E}">
        <p14:creationId xmlns:p14="http://schemas.microsoft.com/office/powerpoint/2010/main" val="4114176925"/>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eca Texture Template">
  <a:themeElements>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fontScheme name="Beca Textur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ca Textur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ca Textur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ca Textur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ca Textur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ca Textur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ca Textur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8">
        <a:dk1>
          <a:srgbClr val="808080"/>
        </a:dk1>
        <a:lt1>
          <a:srgbClr val="FFFFFF"/>
        </a:lt1>
        <a:dk2>
          <a:srgbClr val="18184A"/>
        </a:dk2>
        <a:lt2>
          <a:srgbClr val="277977"/>
        </a:lt2>
        <a:accent1>
          <a:srgbClr val="019F72"/>
        </a:accent1>
        <a:accent2>
          <a:srgbClr val="553FC1"/>
        </a:accent2>
        <a:accent3>
          <a:srgbClr val="ABABB1"/>
        </a:accent3>
        <a:accent4>
          <a:srgbClr val="DADADA"/>
        </a:accent4>
        <a:accent5>
          <a:srgbClr val="AACDBC"/>
        </a:accent5>
        <a:accent6>
          <a:srgbClr val="4C38AF"/>
        </a:accent6>
        <a:hlink>
          <a:srgbClr val="CCCCFF"/>
        </a:hlink>
        <a:folHlink>
          <a:srgbClr val="9AFEB2"/>
        </a:folHlink>
      </a:clrScheme>
      <a:clrMap bg1="dk2" tx1="lt1" bg2="dk1" tx2="lt2" accent1="accent1" accent2="accent2" accent3="accent3" accent4="accent4" accent5="accent5" accent6="accent6" hlink="hlink" folHlink="folHlink"/>
    </a:extraClrScheme>
    <a:extraClrScheme>
      <a:clrScheme name="Beca Texture Template 9">
        <a:dk1>
          <a:srgbClr val="808080"/>
        </a:dk1>
        <a:lt1>
          <a:srgbClr val="FFFFFF"/>
        </a:lt1>
        <a:dk2>
          <a:srgbClr val="333366"/>
        </a:dk2>
        <a:lt2>
          <a:srgbClr val="99CCCC"/>
        </a:lt2>
        <a:accent1>
          <a:srgbClr val="339999"/>
        </a:accent1>
        <a:accent2>
          <a:srgbClr val="AEE020"/>
        </a:accent2>
        <a:accent3>
          <a:srgbClr val="ADADB8"/>
        </a:accent3>
        <a:accent4>
          <a:srgbClr val="DADADA"/>
        </a:accent4>
        <a:accent5>
          <a:srgbClr val="ADCACA"/>
        </a:accent5>
        <a:accent6>
          <a:srgbClr val="9DCB1C"/>
        </a:accent6>
        <a:hlink>
          <a:srgbClr val="FFCC00"/>
        </a:hlink>
        <a:folHlink>
          <a:srgbClr val="ACC6EC"/>
        </a:folHlink>
      </a:clrScheme>
      <a:clrMap bg1="dk2" tx1="lt1" bg2="dk1" tx2="lt2" accent1="accent1" accent2="accent2" accent3="accent3" accent4="accent4" accent5="accent5" accent6="accent6" hlink="hlink" folHlink="folHlink"/>
    </a:extraClrScheme>
    <a:extraClrScheme>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eca Texture Template">
  <a:themeElements>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fontScheme name="Beca Textur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ca Textur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ca Textur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ca Textur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ca Textur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ca Textur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ca Textur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8">
        <a:dk1>
          <a:srgbClr val="808080"/>
        </a:dk1>
        <a:lt1>
          <a:srgbClr val="FFFFFF"/>
        </a:lt1>
        <a:dk2>
          <a:srgbClr val="18184A"/>
        </a:dk2>
        <a:lt2>
          <a:srgbClr val="277977"/>
        </a:lt2>
        <a:accent1>
          <a:srgbClr val="019F72"/>
        </a:accent1>
        <a:accent2>
          <a:srgbClr val="553FC1"/>
        </a:accent2>
        <a:accent3>
          <a:srgbClr val="ABABB1"/>
        </a:accent3>
        <a:accent4>
          <a:srgbClr val="DADADA"/>
        </a:accent4>
        <a:accent5>
          <a:srgbClr val="AACDBC"/>
        </a:accent5>
        <a:accent6>
          <a:srgbClr val="4C38AF"/>
        </a:accent6>
        <a:hlink>
          <a:srgbClr val="CCCCFF"/>
        </a:hlink>
        <a:folHlink>
          <a:srgbClr val="9AFEB2"/>
        </a:folHlink>
      </a:clrScheme>
      <a:clrMap bg1="dk2" tx1="lt1" bg2="dk1" tx2="lt2" accent1="accent1" accent2="accent2" accent3="accent3" accent4="accent4" accent5="accent5" accent6="accent6" hlink="hlink" folHlink="folHlink"/>
    </a:extraClrScheme>
    <a:extraClrScheme>
      <a:clrScheme name="Beca Texture Template 9">
        <a:dk1>
          <a:srgbClr val="808080"/>
        </a:dk1>
        <a:lt1>
          <a:srgbClr val="FFFFFF"/>
        </a:lt1>
        <a:dk2>
          <a:srgbClr val="333366"/>
        </a:dk2>
        <a:lt2>
          <a:srgbClr val="99CCCC"/>
        </a:lt2>
        <a:accent1>
          <a:srgbClr val="339999"/>
        </a:accent1>
        <a:accent2>
          <a:srgbClr val="AEE020"/>
        </a:accent2>
        <a:accent3>
          <a:srgbClr val="ADADB8"/>
        </a:accent3>
        <a:accent4>
          <a:srgbClr val="DADADA"/>
        </a:accent4>
        <a:accent5>
          <a:srgbClr val="ADCACA"/>
        </a:accent5>
        <a:accent6>
          <a:srgbClr val="9DCB1C"/>
        </a:accent6>
        <a:hlink>
          <a:srgbClr val="FFCC00"/>
        </a:hlink>
        <a:folHlink>
          <a:srgbClr val="ACC6EC"/>
        </a:folHlink>
      </a:clrScheme>
      <a:clrMap bg1="dk2" tx1="lt1" bg2="dk1" tx2="lt2" accent1="accent1" accent2="accent2" accent3="accent3" accent4="accent4" accent5="accent5" accent6="accent6" hlink="hlink" folHlink="folHlink"/>
    </a:extraClrScheme>
    <a:extraClrScheme>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eca Texture Template">
  <a:themeElements>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fontScheme name="Beca Textur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ca Textur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ca Textur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ca Textur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ca Textur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ca Textur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ca Textur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8">
        <a:dk1>
          <a:srgbClr val="808080"/>
        </a:dk1>
        <a:lt1>
          <a:srgbClr val="FFFFFF"/>
        </a:lt1>
        <a:dk2>
          <a:srgbClr val="18184A"/>
        </a:dk2>
        <a:lt2>
          <a:srgbClr val="277977"/>
        </a:lt2>
        <a:accent1>
          <a:srgbClr val="019F72"/>
        </a:accent1>
        <a:accent2>
          <a:srgbClr val="553FC1"/>
        </a:accent2>
        <a:accent3>
          <a:srgbClr val="ABABB1"/>
        </a:accent3>
        <a:accent4>
          <a:srgbClr val="DADADA"/>
        </a:accent4>
        <a:accent5>
          <a:srgbClr val="AACDBC"/>
        </a:accent5>
        <a:accent6>
          <a:srgbClr val="4C38AF"/>
        </a:accent6>
        <a:hlink>
          <a:srgbClr val="CCCCFF"/>
        </a:hlink>
        <a:folHlink>
          <a:srgbClr val="9AFEB2"/>
        </a:folHlink>
      </a:clrScheme>
      <a:clrMap bg1="dk2" tx1="lt1" bg2="dk1" tx2="lt2" accent1="accent1" accent2="accent2" accent3="accent3" accent4="accent4" accent5="accent5" accent6="accent6" hlink="hlink" folHlink="folHlink"/>
    </a:extraClrScheme>
    <a:extraClrScheme>
      <a:clrScheme name="Beca Texture Template 9">
        <a:dk1>
          <a:srgbClr val="808080"/>
        </a:dk1>
        <a:lt1>
          <a:srgbClr val="FFFFFF"/>
        </a:lt1>
        <a:dk2>
          <a:srgbClr val="333366"/>
        </a:dk2>
        <a:lt2>
          <a:srgbClr val="99CCCC"/>
        </a:lt2>
        <a:accent1>
          <a:srgbClr val="339999"/>
        </a:accent1>
        <a:accent2>
          <a:srgbClr val="AEE020"/>
        </a:accent2>
        <a:accent3>
          <a:srgbClr val="ADADB8"/>
        </a:accent3>
        <a:accent4>
          <a:srgbClr val="DADADA"/>
        </a:accent4>
        <a:accent5>
          <a:srgbClr val="ADCACA"/>
        </a:accent5>
        <a:accent6>
          <a:srgbClr val="9DCB1C"/>
        </a:accent6>
        <a:hlink>
          <a:srgbClr val="FFCC00"/>
        </a:hlink>
        <a:folHlink>
          <a:srgbClr val="ACC6EC"/>
        </a:folHlink>
      </a:clrScheme>
      <a:clrMap bg1="dk2" tx1="lt1" bg2="dk1" tx2="lt2" accent1="accent1" accent2="accent2" accent3="accent3" accent4="accent4" accent5="accent5" accent6="accent6" hlink="hlink" folHlink="folHlink"/>
    </a:extraClrScheme>
    <a:extraClrScheme>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eca Texture Template">
  <a:themeElements>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fontScheme name="Beca Textur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ca Textur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ca Textur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ca Textur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ca Textur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ca Textur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ca Textur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8">
        <a:dk1>
          <a:srgbClr val="808080"/>
        </a:dk1>
        <a:lt1>
          <a:srgbClr val="FFFFFF"/>
        </a:lt1>
        <a:dk2>
          <a:srgbClr val="18184A"/>
        </a:dk2>
        <a:lt2>
          <a:srgbClr val="277977"/>
        </a:lt2>
        <a:accent1>
          <a:srgbClr val="019F72"/>
        </a:accent1>
        <a:accent2>
          <a:srgbClr val="553FC1"/>
        </a:accent2>
        <a:accent3>
          <a:srgbClr val="ABABB1"/>
        </a:accent3>
        <a:accent4>
          <a:srgbClr val="DADADA"/>
        </a:accent4>
        <a:accent5>
          <a:srgbClr val="AACDBC"/>
        </a:accent5>
        <a:accent6>
          <a:srgbClr val="4C38AF"/>
        </a:accent6>
        <a:hlink>
          <a:srgbClr val="CCCCFF"/>
        </a:hlink>
        <a:folHlink>
          <a:srgbClr val="9AFEB2"/>
        </a:folHlink>
      </a:clrScheme>
      <a:clrMap bg1="dk2" tx1="lt1" bg2="dk1" tx2="lt2" accent1="accent1" accent2="accent2" accent3="accent3" accent4="accent4" accent5="accent5" accent6="accent6" hlink="hlink" folHlink="folHlink"/>
    </a:extraClrScheme>
    <a:extraClrScheme>
      <a:clrScheme name="Beca Texture Template 9">
        <a:dk1>
          <a:srgbClr val="808080"/>
        </a:dk1>
        <a:lt1>
          <a:srgbClr val="FFFFFF"/>
        </a:lt1>
        <a:dk2>
          <a:srgbClr val="333366"/>
        </a:dk2>
        <a:lt2>
          <a:srgbClr val="99CCCC"/>
        </a:lt2>
        <a:accent1>
          <a:srgbClr val="339999"/>
        </a:accent1>
        <a:accent2>
          <a:srgbClr val="AEE020"/>
        </a:accent2>
        <a:accent3>
          <a:srgbClr val="ADADB8"/>
        </a:accent3>
        <a:accent4>
          <a:srgbClr val="DADADA"/>
        </a:accent4>
        <a:accent5>
          <a:srgbClr val="ADCACA"/>
        </a:accent5>
        <a:accent6>
          <a:srgbClr val="9DCB1C"/>
        </a:accent6>
        <a:hlink>
          <a:srgbClr val="FFCC00"/>
        </a:hlink>
        <a:folHlink>
          <a:srgbClr val="ACC6EC"/>
        </a:folHlink>
      </a:clrScheme>
      <a:clrMap bg1="dk2" tx1="lt1" bg2="dk1" tx2="lt2" accent1="accent1" accent2="accent2" accent3="accent3" accent4="accent4" accent5="accent5" accent6="accent6" hlink="hlink" folHlink="folHlink"/>
    </a:extraClrScheme>
    <a:extraClrScheme>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eca Texture Template">
  <a:themeElements>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fontScheme name="Beca Textur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eca Textur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eca Textur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ca Textur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ca Textur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ca Textur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eca Textur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eca Texture Template 8">
        <a:dk1>
          <a:srgbClr val="808080"/>
        </a:dk1>
        <a:lt1>
          <a:srgbClr val="FFFFFF"/>
        </a:lt1>
        <a:dk2>
          <a:srgbClr val="18184A"/>
        </a:dk2>
        <a:lt2>
          <a:srgbClr val="277977"/>
        </a:lt2>
        <a:accent1>
          <a:srgbClr val="019F72"/>
        </a:accent1>
        <a:accent2>
          <a:srgbClr val="553FC1"/>
        </a:accent2>
        <a:accent3>
          <a:srgbClr val="ABABB1"/>
        </a:accent3>
        <a:accent4>
          <a:srgbClr val="DADADA"/>
        </a:accent4>
        <a:accent5>
          <a:srgbClr val="AACDBC"/>
        </a:accent5>
        <a:accent6>
          <a:srgbClr val="4C38AF"/>
        </a:accent6>
        <a:hlink>
          <a:srgbClr val="CCCCFF"/>
        </a:hlink>
        <a:folHlink>
          <a:srgbClr val="9AFEB2"/>
        </a:folHlink>
      </a:clrScheme>
      <a:clrMap bg1="dk2" tx1="lt1" bg2="dk1" tx2="lt2" accent1="accent1" accent2="accent2" accent3="accent3" accent4="accent4" accent5="accent5" accent6="accent6" hlink="hlink" folHlink="folHlink"/>
    </a:extraClrScheme>
    <a:extraClrScheme>
      <a:clrScheme name="Beca Texture Template 9">
        <a:dk1>
          <a:srgbClr val="808080"/>
        </a:dk1>
        <a:lt1>
          <a:srgbClr val="FFFFFF"/>
        </a:lt1>
        <a:dk2>
          <a:srgbClr val="333366"/>
        </a:dk2>
        <a:lt2>
          <a:srgbClr val="99CCCC"/>
        </a:lt2>
        <a:accent1>
          <a:srgbClr val="339999"/>
        </a:accent1>
        <a:accent2>
          <a:srgbClr val="AEE020"/>
        </a:accent2>
        <a:accent3>
          <a:srgbClr val="ADADB8"/>
        </a:accent3>
        <a:accent4>
          <a:srgbClr val="DADADA"/>
        </a:accent4>
        <a:accent5>
          <a:srgbClr val="ADCACA"/>
        </a:accent5>
        <a:accent6>
          <a:srgbClr val="9DCB1C"/>
        </a:accent6>
        <a:hlink>
          <a:srgbClr val="FFCC00"/>
        </a:hlink>
        <a:folHlink>
          <a:srgbClr val="ACC6EC"/>
        </a:folHlink>
      </a:clrScheme>
      <a:clrMap bg1="dk2" tx1="lt1" bg2="dk1" tx2="lt2" accent1="accent1" accent2="accent2" accent3="accent3" accent4="accent4" accent5="accent5" accent6="accent6" hlink="hlink" folHlink="folHlink"/>
    </a:extraClrScheme>
    <a:extraClrScheme>
      <a:clrScheme name="Beca Texture Template 10">
        <a:dk1>
          <a:srgbClr val="5F5F5F"/>
        </a:dk1>
        <a:lt1>
          <a:srgbClr val="FFFFFF"/>
        </a:lt1>
        <a:dk2>
          <a:srgbClr val="013799"/>
        </a:dk2>
        <a:lt2>
          <a:srgbClr val="808080"/>
        </a:lt2>
        <a:accent1>
          <a:srgbClr val="99AFD6"/>
        </a:accent1>
        <a:accent2>
          <a:srgbClr val="FFA904"/>
        </a:accent2>
        <a:accent3>
          <a:srgbClr val="FFFFFF"/>
        </a:accent3>
        <a:accent4>
          <a:srgbClr val="505050"/>
        </a:accent4>
        <a:accent5>
          <a:srgbClr val="CAD4E8"/>
        </a:accent5>
        <a:accent6>
          <a:srgbClr val="E79903"/>
        </a:accent6>
        <a:hlink>
          <a:srgbClr val="FFDFA4"/>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Template>
  <TotalTime>6630</TotalTime>
  <Words>2125</Words>
  <Application>Microsoft Office PowerPoint</Application>
  <PresentationFormat>On-screen Show (4:3)</PresentationFormat>
  <Paragraphs>246</Paragraphs>
  <Slides>17</Slides>
  <Notes>17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Calibri</vt:lpstr>
      <vt:lpstr>Times New Roman</vt:lpstr>
      <vt:lpstr>Arial</vt:lpstr>
      <vt:lpstr>Wingdings</vt:lpstr>
      <vt:lpstr>Beca Texture Template</vt:lpstr>
      <vt:lpstr>2_Beca Texture Template</vt:lpstr>
      <vt:lpstr>3_Beca Texture Template</vt:lpstr>
      <vt:lpstr>4_Beca Texture Template</vt:lpstr>
      <vt:lpstr>5_Beca Texture Template</vt:lpstr>
      <vt:lpstr>Reducing the Damage to Non-structural Components in Earthquakes  – Practical Considerations</vt:lpstr>
      <vt:lpstr>Outline</vt:lpstr>
      <vt:lpstr>Recent NZ earthquakes</vt:lpstr>
      <vt:lpstr>NZ Design standards for Non-structural components</vt:lpstr>
      <vt:lpstr>California Experience</vt:lpstr>
      <vt:lpstr>California Hospital Performance </vt:lpstr>
      <vt:lpstr>Seismic Restraint of Building Services  Current Practice</vt:lpstr>
      <vt:lpstr>Issues with NZ Current Practice</vt:lpstr>
      <vt:lpstr>Issues with NZ Current Practice</vt:lpstr>
      <vt:lpstr>EERI Industry Survey of Issues</vt:lpstr>
      <vt:lpstr>Recommendations to Improve Implementation</vt:lpstr>
      <vt:lpstr>St Louis “Seismic Block” </vt:lpstr>
      <vt:lpstr>Non-structural Seismic Coordinator</vt:lpstr>
      <vt:lpstr>Conclusions</vt:lpstr>
      <vt:lpstr>Thank you</vt:lpstr>
      <vt:lpstr>Other possible slides</vt:lpstr>
      <vt:lpstr>Building Costs</vt:lpstr>
    </vt:vector>
  </TitlesOfParts>
  <Company>Beca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Reducing the Damage to Non-structural Components in Earthquakes –Practical Considerations</dc:title>
  <dc:creator>Helen Ferner</dc:creator>
  <cp:lastModifiedBy>Helen Ferner</cp:lastModifiedBy>
  <cp:revision>106</cp:revision>
  <cp:lastPrinted>2016-03-30T08:09:12Z</cp:lastPrinted>
  <dcterms:created xsi:type="dcterms:W3CDTF">2016-03-18T07:15:58Z</dcterms:created>
  <dcterms:modified xsi:type="dcterms:W3CDTF">2016-03-30T08:13:57Z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_CUST_Additional Reference Value">
    <vt:lpwstr/>
  </property>
  <property fmtid="{D5CDD505-2E9C-101B-9397-08002B2CF9AE}" pid="3" name="D_CUST_Associated Organisations">
    <vt:lpwstr/>
  </property>
  <property fmtid="{D5CDD505-2E9C-101B-9397-08002B2CF9AE}" pid="4" name="D_CUST_Associated People">
    <vt:lpwstr/>
  </property>
  <property fmtid="{D5CDD505-2E9C-101B-9397-08002B2CF9AE}" pid="5" name="D_STAT_Category Id">
    <vt:i4>0</vt:i4>
  </property>
  <property fmtid="{D5CDD505-2E9C-101B-9397-08002B2CF9AE}" pid="6" name="D_STAT_Category Name">
    <vt:lpwstr/>
  </property>
  <property fmtid="{D5CDD505-2E9C-101B-9397-08002B2CF9AE}" pid="7" name="WS_D_CUST_Organisation.ABNNumber">
    <vt:lpwstr>77-330-577</vt:lpwstr>
  </property>
  <property fmtid="{D5CDD505-2E9C-101B-9397-08002B2CF9AE}" pid="8" name="WS_D_CUST_Organisation.AddressLine1">
    <vt:lpwstr>PO Box 6345</vt:lpwstr>
  </property>
  <property fmtid="{D5CDD505-2E9C-101B-9397-08002B2CF9AE}" pid="9" name="WS_D_CUST_Organisation.AddressLine2">
    <vt:lpwstr>Wellesley St</vt:lpwstr>
  </property>
  <property fmtid="{D5CDD505-2E9C-101B-9397-08002B2CF9AE}" pid="10" name="WS_D_CUST_Organisation.AddressLine3">
    <vt:lpwstr/>
  </property>
  <property fmtid="{D5CDD505-2E9C-101B-9397-08002B2CF9AE}" pid="11" name="WS_D_CUST_Organisation.AddressPostcode">
    <vt:lpwstr>1141</vt:lpwstr>
  </property>
  <property fmtid="{D5CDD505-2E9C-101B-9397-08002B2CF9AE}" pid="12" name="WS_D_CUST_Organisation.AddressRegion">
    <vt:lpwstr/>
  </property>
  <property fmtid="{D5CDD505-2E9C-101B-9397-08002B2CF9AE}" pid="13" name="WS_D_CUST_Organisation.AddressTownCity">
    <vt:lpwstr>Auckland</vt:lpwstr>
  </property>
  <property fmtid="{D5CDD505-2E9C-101B-9397-08002B2CF9AE}" pid="14" name="WS_D_CUST_Organisation.BankAcNumber">
    <vt:lpwstr>03 0104 0829411 00</vt:lpwstr>
  </property>
  <property fmtid="{D5CDD505-2E9C-101B-9397-08002B2CF9AE}" pid="15" name="WS_D_CUST_Organisation.BecaManagerName">
    <vt:lpwstr>Greg Lowe</vt:lpwstr>
  </property>
  <property fmtid="{D5CDD505-2E9C-101B-9397-08002B2CF9AE}" pid="16" name="WS_D_CUST_Organisation.CompanyID">
    <vt:lpwstr>14</vt:lpwstr>
  </property>
  <property fmtid="{D5CDD505-2E9C-101B-9397-08002B2CF9AE}" pid="17" name="WS_D_CUST_Organisation.Country">
    <vt:lpwstr>New</vt:lpwstr>
  </property>
  <property fmtid="{D5CDD505-2E9C-101B-9397-08002B2CF9AE}" pid="18" name="WS_D_CUST_Organisation.DisplayName">
    <vt:lpwstr>Beca Ltd</vt:lpwstr>
  </property>
  <property fmtid="{D5CDD505-2E9C-101B-9397-08002B2CF9AE}" pid="19" name="WS_D_CUST_Organisation.EmailAddress">
    <vt:lpwstr/>
  </property>
  <property fmtid="{D5CDD505-2E9C-101B-9397-08002B2CF9AE}" pid="20" name="WS_D_CUST_Organisation.FaxNumber">
    <vt:lpwstr>+64 (9) 300 9300</vt:lpwstr>
  </property>
  <property fmtid="{D5CDD505-2E9C-101B-9397-08002B2CF9AE}" pid="21" name="WS_D_CUST_Organisation.GSTNumber">
    <vt:lpwstr>77-330-577</vt:lpwstr>
  </property>
  <property fmtid="{D5CDD505-2E9C-101B-9397-08002B2CF9AE}" pid="22" name="WS_D_CUST_Organisation.Hub">
    <vt:lpwstr/>
  </property>
  <property fmtid="{D5CDD505-2E9C-101B-9397-08002B2CF9AE}" pid="23" name="WS_D_CUST_Organisation.MarketSegment">
    <vt:lpwstr/>
  </property>
  <property fmtid="{D5CDD505-2E9C-101B-9397-08002B2CF9AE}" pid="24" name="WS_D_CUST_Organisation.OrganisationID">
    <vt:lpwstr/>
  </property>
  <property fmtid="{D5CDD505-2E9C-101B-9397-08002B2CF9AE}" pid="25" name="WS_D_CUST_Organisation.OrganisationType">
    <vt:lpwstr>Internal</vt:lpwstr>
  </property>
  <property fmtid="{D5CDD505-2E9C-101B-9397-08002B2CF9AE}" pid="26" name="WS_D_CUST_Organisation.ParentOrganisationName">
    <vt:lpwstr>Beca Ltd</vt:lpwstr>
  </property>
  <property fmtid="{D5CDD505-2E9C-101B-9397-08002B2CF9AE}" pid="27" name="WS_D_CUST_Organisation.PhoneNumber">
    <vt:lpwstr>+ 64 (9) 300 9000</vt:lpwstr>
  </property>
  <property fmtid="{D5CDD505-2E9C-101B-9397-08002B2CF9AE}" pid="28" name="WS_D_CUST_Organisation.PhysicalAddress">
    <vt:lpwstr/>
  </property>
  <property fmtid="{D5CDD505-2E9C-101B-9397-08002B2CF9AE}" pid="29" name="WS_D_CUST_Organisation.PostalAddress">
    <vt:lpwstr>PO Box 6345
Wellesley St
Auckland
1141
New</vt:lpwstr>
  </property>
  <property fmtid="{D5CDD505-2E9C-101B-9397-08002B2CF9AE}" pid="30" name="WS_D_CUST_Organisation.ShortName">
    <vt:lpwstr/>
  </property>
  <property fmtid="{D5CDD505-2E9C-101B-9397-08002B2CF9AE}" pid="31" name="WS_D_CUST_Organisation.Website">
    <vt:lpwstr/>
  </property>
  <property fmtid="{D5CDD505-2E9C-101B-9397-08002B2CF9AE}" pid="32" name="WS_D_CUST_Originator.AddressLine1">
    <vt:lpwstr>21 Pitt Street</vt:lpwstr>
  </property>
  <property fmtid="{D5CDD505-2E9C-101B-9397-08002B2CF9AE}" pid="33" name="WS_D_CUST_Originator.AddressLine2">
    <vt:lpwstr/>
  </property>
  <property fmtid="{D5CDD505-2E9C-101B-9397-08002B2CF9AE}" pid="34" name="WS_D_CUST_Originator.AddressLine3">
    <vt:lpwstr>PO Box 6345</vt:lpwstr>
  </property>
  <property fmtid="{D5CDD505-2E9C-101B-9397-08002B2CF9AE}" pid="35" name="WS_D_CUST_Originator.AddressPostcode">
    <vt:lpwstr>1141</vt:lpwstr>
  </property>
  <property fmtid="{D5CDD505-2E9C-101B-9397-08002B2CF9AE}" pid="36" name="WS_D_CUST_Originator.AddressRegion">
    <vt:lpwstr>Auckland</vt:lpwstr>
  </property>
  <property fmtid="{D5CDD505-2E9C-101B-9397-08002B2CF9AE}" pid="37" name="WS_D_CUST_Originator.AddressTownCity">
    <vt:lpwstr>Auckland</vt:lpwstr>
  </property>
  <property fmtid="{D5CDD505-2E9C-101B-9397-08002B2CF9AE}" pid="38" name="WS_D_CUST_Originator.BecaManagerName">
    <vt:lpwstr>Hamish Hickling</vt:lpwstr>
  </property>
  <property fmtid="{D5CDD505-2E9C-101B-9397-08002B2CF9AE}" pid="39" name="WS_D_CUST_Originator.Company">
    <vt:lpwstr>Beca Ltd</vt:lpwstr>
  </property>
  <property fmtid="{D5CDD505-2E9C-101B-9397-08002B2CF9AE}" pid="40" name="WS_D_CUST_Originator.CompanyID">
    <vt:lpwstr>14</vt:lpwstr>
  </property>
  <property fmtid="{D5CDD505-2E9C-101B-9397-08002B2CF9AE}" pid="41" name="WS_D_CUST_Originator.CompanyShortName">
    <vt:lpwstr>Beca Ltd</vt:lpwstr>
  </property>
  <property fmtid="{D5CDD505-2E9C-101B-9397-08002B2CF9AE}" pid="42" name="WS_D_CUST_Originator.Country">
    <vt:lpwstr>New Zealand</vt:lpwstr>
  </property>
  <property fmtid="{D5CDD505-2E9C-101B-9397-08002B2CF9AE}" pid="43" name="WS_D_CUST_Originator.DisplayName">
    <vt:lpwstr>Helen Ferner</vt:lpwstr>
  </property>
  <property fmtid="{D5CDD505-2E9C-101B-9397-08002B2CF9AE}" pid="44" name="WS_D_CUST_Originator.EmailAddress">
    <vt:lpwstr>helen.ferner@beca.com</vt:lpwstr>
  </property>
  <property fmtid="{D5CDD505-2E9C-101B-9397-08002B2CF9AE}" pid="45" name="WS_D_CUST_Originator.EmployeeNumber">
    <vt:lpwstr>12218</vt:lpwstr>
  </property>
  <property fmtid="{D5CDD505-2E9C-101B-9397-08002B2CF9AE}" pid="46" name="WS_D_CUST_Originator.FaxNumber">
    <vt:lpwstr>+64 9 300 9300</vt:lpwstr>
  </property>
  <property fmtid="{D5CDD505-2E9C-101B-9397-08002B2CF9AE}" pid="47" name="WS_D_CUST_Originator.FirstName">
    <vt:lpwstr>Helen</vt:lpwstr>
  </property>
  <property fmtid="{D5CDD505-2E9C-101B-9397-08002B2CF9AE}" pid="48" name="WS_D_CUST_Originator.Hub">
    <vt:lpwstr/>
  </property>
  <property fmtid="{D5CDD505-2E9C-101B-9397-08002B2CF9AE}" pid="49" name="WS_D_CUST_Originator.Initials">
    <vt:lpwstr>HMF</vt:lpwstr>
  </property>
  <property fmtid="{D5CDD505-2E9C-101B-9397-08002B2CF9AE}" pid="50" name="WS_D_CUST_Originator.JobTitle">
    <vt:lpwstr>Project Director</vt:lpwstr>
  </property>
  <property fmtid="{D5CDD505-2E9C-101B-9397-08002B2CF9AE}" pid="51" name="WS_D_CUST_Originator.Login">
    <vt:lpwstr>HZF</vt:lpwstr>
  </property>
  <property fmtid="{D5CDD505-2E9C-101B-9397-08002B2CF9AE}" pid="52" name="WS_D_CUST_Originator.MobileNumber">
    <vt:lpwstr>+64 21 337 637</vt:lpwstr>
  </property>
  <property fmtid="{D5CDD505-2E9C-101B-9397-08002B2CF9AE}" pid="53" name="WS_D_CUST_Originator.OfficeLocation">
    <vt:lpwstr>21 Pitt Street - Level 2</vt:lpwstr>
  </property>
  <property fmtid="{D5CDD505-2E9C-101B-9397-08002B2CF9AE}" pid="54" name="WS_D_CUST_Originator.OfficePhoneNumber">
    <vt:lpwstr>+64 9 300 9000</vt:lpwstr>
  </property>
  <property fmtid="{D5CDD505-2E9C-101B-9397-08002B2CF9AE}" pid="55" name="WS_D_CUST_Originator.Organisation">
    <vt:lpwstr>592</vt:lpwstr>
  </property>
  <property fmtid="{D5CDD505-2E9C-101B-9397-08002B2CF9AE}" pid="56" name="WS_D_CUST_Originator.OrganisationName">
    <vt:lpwstr>Auckland Structural - BL</vt:lpwstr>
  </property>
  <property fmtid="{D5CDD505-2E9C-101B-9397-08002B2CF9AE}" pid="57" name="WS_D_CUST_Originator.PhoneExtension">
    <vt:lpwstr/>
  </property>
  <property fmtid="{D5CDD505-2E9C-101B-9397-08002B2CF9AE}" pid="58" name="WS_D_CUST_Originator.PhoneNumber">
    <vt:lpwstr>+64-9-300 2413</vt:lpwstr>
  </property>
  <property fmtid="{D5CDD505-2E9C-101B-9397-08002B2CF9AE}" pid="59" name="WS_D_CUST_Originator.PostalAddress">
    <vt:lpwstr>21 Pitt Street
PO Box 6345
Auckland
1141
New Zealand</vt:lpwstr>
  </property>
  <property fmtid="{D5CDD505-2E9C-101B-9397-08002B2CF9AE}" pid="60" name="WS_D_CUST_Originator.PrimaryDiscipline">
    <vt:lpwstr/>
  </property>
  <property fmtid="{D5CDD505-2E9C-101B-9397-08002B2CF9AE}" pid="61" name="WS_D_CUST_Originator.Surname">
    <vt:lpwstr>Ferner</vt:lpwstr>
  </property>
  <property fmtid="{D5CDD505-2E9C-101B-9397-08002B2CF9AE}" pid="62" name="Document Template Path and Filename">
    <vt:lpwstr>C:\Program Files (x86)\Beca\Meridio\Templates\Powerpoint\Texture.pot</vt:lpwstr>
  </property>
  <property fmtid="{D5CDD505-2E9C-101B-9397-08002B2CF9AE}" pid="63" name="FullIdPath">
    <vt:lpwstr/>
  </property>
  <property fmtid="{D5CDD505-2E9C-101B-9397-08002B2CF9AE}" pid="64" name="FullPath">
    <vt:lpwstr/>
  </property>
  <property fmtid="{D5CDD505-2E9C-101B-9397-08002B2CF9AE}" pid="65" name="D_STAT_Mime Type">
    <vt:lpwstr/>
  </property>
  <property fmtid="{D5CDD505-2E9C-101B-9397-08002B2CF9AE}" pid="66" name="D_CUST_Originator Organisation">
    <vt:lpwstr/>
  </property>
  <property fmtid="{D5CDD505-2E9C-101B-9397-08002B2CF9AE}" pid="67" name="D_STAT_Version Comment">
    <vt:lpwstr/>
  </property>
  <property fmtid="{D5CDD505-2E9C-101B-9397-08002B2CF9AE}" pid="68" name="D_CUST_Workflow History">
    <vt:lpwstr/>
  </property>
  <property fmtid="{D5CDD505-2E9C-101B-9397-08002B2CF9AE}" pid="69" name="V_CUST_Third Party Revision ID">
    <vt:lpwstr/>
  </property>
  <property fmtid="{D5CDD505-2E9C-101B-9397-08002B2CF9AE}" pid="70" name="D_CUST_Approval Status">
    <vt:lpwstr/>
  </property>
  <property fmtid="{D5CDD505-2E9C-101B-9397-08002B2CF9AE}" pid="71" name="D_CUST_Beca Id">
    <vt:lpwstr/>
  </property>
  <property fmtid="{D5CDD505-2E9C-101B-9397-08002B2CF9AE}" pid="72" name="FM_Client Parent">
    <vt:lpwstr/>
  </property>
  <property fmtid="{D5CDD505-2E9C-101B-9397-08002B2CF9AE}" pid="73" name="D_CUST_GL Code">
    <vt:lpwstr/>
  </property>
  <property fmtid="{D5CDD505-2E9C-101B-9397-08002B2CF9AE}" pid="74" name="D_CUST_Jurisdiction">
    <vt:lpwstr/>
  </property>
  <property fmtid="{D5CDD505-2E9C-101B-9397-08002B2CF9AE}" pid="75" name="FM_Market Segment">
    <vt:lpwstr/>
  </property>
  <property fmtid="{D5CDD505-2E9C-101B-9397-08002B2CF9AE}" pid="76" name="D_CUST_Project ID">
    <vt:lpwstr/>
  </property>
  <property fmtid="{D5CDD505-2E9C-101B-9397-08002B2CF9AE}" pid="77" name="D_CUST_QMS Code">
    <vt:lpwstr/>
  </property>
  <property fmtid="{D5CDD505-2E9C-101B-9397-08002B2CF9AE}" pid="78" name="FM_Risk Category">
    <vt:lpwstr/>
  </property>
  <property fmtid="{D5CDD505-2E9C-101B-9397-08002B2CF9AE}" pid="79" name="D_CUST_Third party Ref">
    <vt:lpwstr/>
  </property>
  <property fmtid="{D5CDD505-2E9C-101B-9397-08002B2CF9AE}" pid="80" name="V_CUST_Approved PDF Rendition Link">
    <vt:lpwstr/>
  </property>
  <property fmtid="{D5CDD505-2E9C-101B-9397-08002B2CF9AE}" pid="81" name="V_TM_Approved PDF Rendition Link">
    <vt:lpwstr/>
  </property>
  <property fmtid="{D5CDD505-2E9C-101B-9397-08002B2CF9AE}" pid="82" name="V_STAT_Version Number">
    <vt:r8>12</vt:r8>
  </property>
  <property fmtid="{D5CDD505-2E9C-101B-9397-08002B2CF9AE}" pid="83" name="V_STAT_Minor Version">
    <vt:r8>12</vt:r8>
  </property>
  <property fmtid="{D5CDD505-2E9C-101B-9397-08002B2CF9AE}" pid="84" name="V_STAT_Major Version">
    <vt:r8>0</vt:r8>
  </property>
  <property fmtid="{D5CDD505-2E9C-101B-9397-08002B2CF9AE}" pid="85" name="V_STAT_Last Accessed Date">
    <vt:filetime>2016-03-29T05:59:05Z</vt:filetime>
  </property>
  <property fmtid="{D5CDD505-2E9C-101B-9397-08002B2CF9AE}" pid="86" name="V_STAT_Last Accessed By">
    <vt:lpwstr>Helen Ferner</vt:lpwstr>
  </property>
  <property fmtid="{D5CDD505-2E9C-101B-9397-08002B2CF9AE}" pid="87" name="V_STAT_IsMajorVersion">
    <vt:bool>false</vt:bool>
  </property>
  <property fmtid="{D5CDD505-2E9C-101B-9397-08002B2CF9AE}" pid="88" name="V_STAT_File Size">
    <vt:r8>3653001</vt:r8>
  </property>
  <property fmtid="{D5CDD505-2E9C-101B-9397-08002B2CF9AE}" pid="89" name="V_STAT_File Availability">
    <vt:r8>0</vt:r8>
  </property>
  <property fmtid="{D5CDD505-2E9C-101B-9397-08002B2CF9AE}" pid="90" name="V_STAT_Comment">
    <vt:lpwstr>Checked in by system</vt:lpwstr>
  </property>
  <property fmtid="{D5CDD505-2E9C-101B-9397-08002B2CF9AE}" pid="91" name="V_STAT_Check in date">
    <vt:filetime>2016-03-29T05:59:05Z</vt:filetime>
  </property>
  <property fmtid="{D5CDD505-2E9C-101B-9397-08002B2CF9AE}" pid="92" name="V_STAT_Check in by">
    <vt:lpwstr>Helen Ferner</vt:lpwstr>
  </property>
  <property fmtid="{D5CDD505-2E9C-101B-9397-08002B2CF9AE}" pid="93" name="V_CUST_Beca Document ID">
    <vt:lpwstr>NZ1-12238467-12</vt:lpwstr>
  </property>
  <property fmtid="{D5CDD505-2E9C-101B-9397-08002B2CF9AE}" pid="94" name="FM_Subactivity">
    <vt:lpwstr>Technical work and design</vt:lpwstr>
  </property>
  <property fmtid="{D5CDD505-2E9C-101B-9397-08002B2CF9AE}" pid="95" name="FM_Site">
    <vt:lpwstr>NZ</vt:lpwstr>
  </property>
  <property fmtid="{D5CDD505-2E9C-101B-9397-08002B2CF9AE}" pid="96" name="D_STAT_PROP_W_title">
    <vt:lpwstr>Reducing Damage to Non-Structural Components in Earthquakes - Practical Considerations</vt:lpwstr>
  </property>
  <property fmtid="{D5CDD505-2E9C-101B-9397-08002B2CF9AE}" pid="97" name="D_STAT_PROP_W_documentDate">
    <vt:filetime>2016-03-18T07:16:10Z</vt:filetime>
  </property>
  <property fmtid="{D5CDD505-2E9C-101B-9397-08002B2CF9AE}" pid="98" name="D_STAT_PROP_W_defaultLockFileName">
    <vt:lpwstr>NZ1-12238467-Reducing Damage to Non-Structural Components in Earthquakes - Practical Considerations.pptx</vt:lpwstr>
  </property>
  <property fmtid="{D5CDD505-2E9C-101B-9397-08002B2CF9AE}" pid="99" name="D_STAT_PROP_W_comment">
    <vt:lpwstr>Helen Ferner</vt:lpwstr>
  </property>
  <property fmtid="{D5CDD505-2E9C-101B-9397-08002B2CF9AE}" pid="100" name="D_STAT_PROP_W_Author">
    <vt:lpwstr>Helen Ferner</vt:lpwstr>
  </property>
  <property fmtid="{D5CDD505-2E9C-101B-9397-08002B2CF9AE}" pid="101" name="D_STAT_PROP_originalFileName">
    <vt:lpwstr>New_Reducing Damage to Non-Structural Components in Earthquakes - Practical Considerations.pptx</vt:lpwstr>
  </property>
  <property fmtid="{D5CDD505-2E9C-101B-9397-08002B2CF9AE}" pid="102" name="D_STAT_PROP_lastModifiedDate">
    <vt:filetime>2016-03-29T05:59:05Z</vt:filetime>
  </property>
  <property fmtid="{D5CDD505-2E9C-101B-9397-08002B2CF9AE}" pid="103" name="D_STAT_PROP_lastModifiedByUserName">
    <vt:lpwstr>Helen Ferner</vt:lpwstr>
  </property>
  <property fmtid="{D5CDD505-2E9C-101B-9397-08002B2CF9AE}" pid="104" name="D_STAT_PROP_documentId">
    <vt:lpwstr>('New Zealand', 12238467)</vt:lpwstr>
  </property>
  <property fmtid="{D5CDD505-2E9C-101B-9397-08002B2CF9AE}" pid="105" name="D_STAT_PROP_dateAdded">
    <vt:filetime>2016-03-18T07:16:19Z</vt:filetime>
  </property>
  <property fmtid="{D5CDD505-2E9C-101B-9397-08002B2CF9AE}" pid="106" name="D_CUST_Prompt for Revision Details">
    <vt:lpwstr>False</vt:lpwstr>
  </property>
  <property fmtid="{D5CDD505-2E9C-101B-9397-08002B2CF9AE}" pid="107" name="FM_Project Location">
    <vt:lpwstr>Auckland</vt:lpwstr>
  </property>
  <property fmtid="{D5CDD505-2E9C-101B-9397-08002B2CF9AE}" pid="108" name="D_STAT_Policy Id">
    <vt:r8>1</vt:r8>
  </property>
  <property fmtid="{D5CDD505-2E9C-101B-9397-08002B2CF9AE}" pid="109" name="Parent Folder Id">
    <vt:lpwstr>('New Zealand', 1494728)</vt:lpwstr>
  </property>
  <property fmtid="{D5CDD505-2E9C-101B-9397-08002B2CF9AE}" pid="110" name="D_CUST_Originator">
    <vt:lpwstr>Helen Ferner</vt:lpwstr>
  </property>
  <property fmtid="{D5CDD505-2E9C-101B-9397-08002B2CF9AE}" pid="111" name="D_CUST_Organisation ID">
    <vt:lpwstr>014</vt:lpwstr>
  </property>
  <property fmtid="{D5CDD505-2E9C-101B-9397-08002B2CF9AE}" pid="112" name="D_CUST_Organisation">
    <vt:lpwstr>Beca Ltd</vt:lpwstr>
  </property>
  <property fmtid="{D5CDD505-2E9C-101B-9397-08002B2CF9AE}" pid="113" name="OfficeDocumentIdentifier">
    <vt:lpwstr>('New Zealand', 12238467)_[NZ1-12238467-Reducing Damage to Non-Structural Components in Earthquakes - Practical Considerations]</vt:lpwstr>
  </property>
  <property fmtid="{D5CDD505-2E9C-101B-9397-08002B2CF9AE}" pid="114" name="D_STAT_Locked By">
    <vt:lpwstr>Helen Ferner</vt:lpwstr>
  </property>
  <property fmtid="{D5CDD505-2E9C-101B-9397-08002B2CF9AE}" pid="115" name="D_STAT_Local File Path">
    <vt:lpwstr/>
  </property>
  <property fmtid="{D5CDD505-2E9C-101B-9397-08002B2CF9AE}" pid="116" name="D_CUST_Know how Value">
    <vt:lpwstr>No</vt:lpwstr>
  </property>
  <property fmtid="{D5CDD505-2E9C-101B-9397-08002B2CF9AE}" pid="117" name="FM_Job Number">
    <vt:lpwstr>1003267 (TDG Structural)</vt:lpwstr>
  </property>
  <property fmtid="{D5CDD505-2E9C-101B-9397-08002B2CF9AE}" pid="118" name="FM_Job Name">
    <vt:lpwstr>Tech Discipline - Structural</vt:lpwstr>
  </property>
  <property fmtid="{D5CDD505-2E9C-101B-9397-08002B2CF9AE}" pid="119" name="D_STAT_Is Record">
    <vt:bool>false</vt:bool>
  </property>
  <property fmtid="{D5CDD505-2E9C-101B-9397-08002B2CF9AE}" pid="120" name="D_STAT_Is Marked for Delete">
    <vt:bool>false</vt:bool>
  </property>
  <property fmtid="{D5CDD505-2E9C-101B-9397-08002B2CF9AE}" pid="121" name="D_STAT_Is Locked">
    <vt:bool>true</vt:bool>
  </property>
  <property fmtid="{D5CDD505-2E9C-101B-9397-08002B2CF9AE}" pid="122" name="D_STAT_IconFilename">
    <vt:lpwstr>document.ico</vt:lpwstr>
  </property>
  <property fmtid="{D5CDD505-2E9C-101B-9397-08002B2CF9AE}" pid="123" name="D_CUST_Has Paper Rendition">
    <vt:lpwstr>False</vt:lpwstr>
  </property>
  <property fmtid="{D5CDD505-2E9C-101B-9397-08002B2CF9AE}" pid="124" name="FM_Function Grouping">
    <vt:lpwstr>Clients</vt:lpwstr>
  </property>
  <property fmtid="{D5CDD505-2E9C-101B-9397-08002B2CF9AE}" pid="125" name="FM_Function">
    <vt:lpwstr>Projects</vt:lpwstr>
  </property>
  <property fmtid="{D5CDD505-2E9C-101B-9397-08002B2CF9AE}" pid="126" name="D_STAT_File Name">
    <vt:lpwstr>NZ1-12238467-Reducing Damage to Non-Structural Components in Earthquakes - Practical Considerations.pptx</vt:lpwstr>
  </property>
  <property fmtid="{D5CDD505-2E9C-101B-9397-08002B2CF9AE}" pid="127" name="D_CUST_Document Type">
    <vt:lpwstr>Blank Presentation</vt:lpwstr>
  </property>
  <property fmtid="{D5CDD505-2E9C-101B-9397-08002B2CF9AE}" pid="128" name="D_CUST_Document Template">
    <vt:lpwstr>Beca Blue Texture</vt:lpwstr>
  </property>
  <property fmtid="{D5CDD505-2E9C-101B-9397-08002B2CF9AE}" pid="129" name="D_CUST_Document Subtype">
    <vt:lpwstr>Blank presentation</vt:lpwstr>
  </property>
  <property fmtid="{D5CDD505-2E9C-101B-9397-08002B2CF9AE}" pid="130" name="FM_Client Organisation">
    <vt:lpwstr>BCHF</vt:lpwstr>
  </property>
  <property fmtid="{D5CDD505-2E9C-101B-9397-08002B2CF9AE}" pid="131" name="FM_Client Contact">
    <vt:lpwstr>Geoff Bird</vt:lpwstr>
  </property>
  <property fmtid="{D5CDD505-2E9C-101B-9397-08002B2CF9AE}" pid="132" name="FM_Case ID">
    <vt:lpwstr>100</vt:lpwstr>
  </property>
  <property fmtid="{D5CDD505-2E9C-101B-9397-08002B2CF9AE}" pid="133" name="D_CUST_Business Value">
    <vt:lpwstr>Normal</vt:lpwstr>
  </property>
  <property fmtid="{D5CDD505-2E9C-101B-9397-08002B2CF9AE}" pid="134" name="FM_Beca Section">
    <vt:lpwstr>014-592 Auckland Structural - BL</vt:lpwstr>
  </property>
  <property fmtid="{D5CDD505-2E9C-101B-9397-08002B2CF9AE}" pid="135" name="FM_Beca Job Manager">
    <vt:lpwstr>Geoff Bird</vt:lpwstr>
  </property>
  <property fmtid="{D5CDD505-2E9C-101B-9397-08002B2CF9AE}" pid="136" name="FM_Beca Job Director">
    <vt:lpwstr>Mark Spencer</vt:lpwstr>
  </property>
  <property fmtid="{D5CDD505-2E9C-101B-9397-08002B2CF9AE}" pid="137" name="FM_Beca Company">
    <vt:lpwstr>014 - BL</vt:lpwstr>
  </property>
  <property fmtid="{D5CDD505-2E9C-101B-9397-08002B2CF9AE}" pid="138" name="D_CUST_Additional Reference Definition">
    <vt:lpwstr>Beca Reference</vt:lpwstr>
  </property>
  <property fmtid="{D5CDD505-2E9C-101B-9397-08002B2CF9AE}" pid="139" name="FM_Activity">
    <vt:lpwstr>WP 045 - Conferences and seminars</vt:lpwstr>
  </property>
</Properties>
</file>