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533" r:id="rId2"/>
    <p:sldId id="534" r:id="rId3"/>
    <p:sldId id="562" r:id="rId4"/>
    <p:sldId id="563" r:id="rId5"/>
    <p:sldId id="686" r:id="rId6"/>
    <p:sldId id="538" r:id="rId7"/>
    <p:sldId id="722" r:id="rId8"/>
    <p:sldId id="539" r:id="rId9"/>
    <p:sldId id="567" r:id="rId10"/>
    <p:sldId id="540" r:id="rId11"/>
    <p:sldId id="687" r:id="rId12"/>
    <p:sldId id="569" r:id="rId13"/>
    <p:sldId id="570" r:id="rId14"/>
    <p:sldId id="656" r:id="rId15"/>
    <p:sldId id="657" r:id="rId16"/>
    <p:sldId id="688" r:id="rId17"/>
    <p:sldId id="723" r:id="rId18"/>
    <p:sldId id="573" r:id="rId19"/>
    <p:sldId id="716" r:id="rId20"/>
    <p:sldId id="715" r:id="rId21"/>
    <p:sldId id="605" r:id="rId22"/>
    <p:sldId id="703" r:id="rId23"/>
    <p:sldId id="652" r:id="rId24"/>
    <p:sldId id="689" r:id="rId25"/>
    <p:sldId id="696" r:id="rId26"/>
    <p:sldId id="697" r:id="rId27"/>
    <p:sldId id="698" r:id="rId28"/>
    <p:sldId id="699" r:id="rId29"/>
    <p:sldId id="695" r:id="rId30"/>
    <p:sldId id="577" r:id="rId31"/>
    <p:sldId id="578" r:id="rId32"/>
    <p:sldId id="579" r:id="rId33"/>
    <p:sldId id="580" r:id="rId34"/>
    <p:sldId id="582" r:id="rId35"/>
    <p:sldId id="600" r:id="rId36"/>
    <p:sldId id="609" r:id="rId37"/>
    <p:sldId id="700" r:id="rId38"/>
    <p:sldId id="705" r:id="rId39"/>
    <p:sldId id="684" r:id="rId40"/>
    <p:sldId id="667" r:id="rId41"/>
    <p:sldId id="692" r:id="rId42"/>
    <p:sldId id="624" r:id="rId43"/>
    <p:sldId id="625" r:id="rId44"/>
    <p:sldId id="626" r:id="rId45"/>
    <p:sldId id="628" r:id="rId46"/>
    <p:sldId id="629" r:id="rId47"/>
    <p:sldId id="635" r:id="rId48"/>
    <p:sldId id="636" r:id="rId49"/>
    <p:sldId id="637" r:id="rId50"/>
    <p:sldId id="638" r:id="rId51"/>
    <p:sldId id="639" r:id="rId52"/>
    <p:sldId id="640" r:id="rId53"/>
    <p:sldId id="641" r:id="rId54"/>
    <p:sldId id="642" r:id="rId55"/>
    <p:sldId id="643" r:id="rId56"/>
    <p:sldId id="693" r:id="rId57"/>
    <p:sldId id="623" r:id="rId58"/>
    <p:sldId id="613" r:id="rId59"/>
    <p:sldId id="621" r:id="rId60"/>
    <p:sldId id="618" r:id="rId61"/>
    <p:sldId id="619" r:id="rId62"/>
    <p:sldId id="620" r:id="rId63"/>
    <p:sldId id="614" r:id="rId64"/>
    <p:sldId id="615" r:id="rId65"/>
    <p:sldId id="694" r:id="rId66"/>
    <p:sldId id="590" r:id="rId67"/>
    <p:sldId id="591" r:id="rId68"/>
    <p:sldId id="601" r:id="rId69"/>
    <p:sldId id="602" r:id="rId70"/>
    <p:sldId id="592" r:id="rId71"/>
    <p:sldId id="593" r:id="rId72"/>
    <p:sldId id="568" r:id="rId73"/>
    <p:sldId id="530" r:id="rId74"/>
    <p:sldId id="501" r:id="rId75"/>
    <p:sldId id="520" r:id="rId76"/>
    <p:sldId id="502" r:id="rId77"/>
    <p:sldId id="644" r:id="rId78"/>
    <p:sldId id="645" r:id="rId79"/>
    <p:sldId id="646" r:id="rId80"/>
    <p:sldId id="648" r:id="rId81"/>
    <p:sldId id="649" r:id="rId82"/>
    <p:sldId id="659" r:id="rId83"/>
    <p:sldId id="660" r:id="rId84"/>
    <p:sldId id="666" r:id="rId85"/>
    <p:sldId id="701" r:id="rId86"/>
    <p:sldId id="702" r:id="rId87"/>
    <p:sldId id="706" r:id="rId88"/>
    <p:sldId id="709" r:id="rId89"/>
    <p:sldId id="710" r:id="rId90"/>
    <p:sldId id="711" r:id="rId91"/>
    <p:sldId id="712" r:id="rId92"/>
    <p:sldId id="713" r:id="rId93"/>
    <p:sldId id="714" r:id="rId94"/>
    <p:sldId id="717" r:id="rId95"/>
    <p:sldId id="718" r:id="rId96"/>
    <p:sldId id="719" r:id="rId97"/>
    <p:sldId id="720" r:id="rId98"/>
    <p:sldId id="721" r:id="rId9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F620BE-5C40-47B3-A308-C3D8B7D2CDFC}">
          <p14:sldIdLst>
            <p14:sldId id="533"/>
            <p14:sldId id="534"/>
            <p14:sldId id="562"/>
            <p14:sldId id="563"/>
            <p14:sldId id="686"/>
            <p14:sldId id="538"/>
            <p14:sldId id="722"/>
            <p14:sldId id="539"/>
            <p14:sldId id="567"/>
            <p14:sldId id="540"/>
            <p14:sldId id="687"/>
            <p14:sldId id="569"/>
            <p14:sldId id="570"/>
            <p14:sldId id="656"/>
            <p14:sldId id="657"/>
            <p14:sldId id="688"/>
            <p14:sldId id="723"/>
            <p14:sldId id="573"/>
            <p14:sldId id="716"/>
            <p14:sldId id="715"/>
            <p14:sldId id="605"/>
            <p14:sldId id="703"/>
            <p14:sldId id="652"/>
            <p14:sldId id="689"/>
            <p14:sldId id="696"/>
            <p14:sldId id="697"/>
            <p14:sldId id="698"/>
            <p14:sldId id="699"/>
            <p14:sldId id="695"/>
            <p14:sldId id="577"/>
            <p14:sldId id="578"/>
            <p14:sldId id="579"/>
            <p14:sldId id="580"/>
            <p14:sldId id="582"/>
            <p14:sldId id="600"/>
            <p14:sldId id="609"/>
            <p14:sldId id="700"/>
            <p14:sldId id="705"/>
            <p14:sldId id="684"/>
            <p14:sldId id="667"/>
            <p14:sldId id="692"/>
            <p14:sldId id="624"/>
            <p14:sldId id="625"/>
            <p14:sldId id="626"/>
            <p14:sldId id="628"/>
            <p14:sldId id="629"/>
            <p14:sldId id="635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93"/>
            <p14:sldId id="623"/>
            <p14:sldId id="613"/>
            <p14:sldId id="621"/>
            <p14:sldId id="618"/>
            <p14:sldId id="619"/>
            <p14:sldId id="620"/>
            <p14:sldId id="614"/>
            <p14:sldId id="615"/>
            <p14:sldId id="694"/>
            <p14:sldId id="590"/>
            <p14:sldId id="591"/>
            <p14:sldId id="601"/>
            <p14:sldId id="602"/>
            <p14:sldId id="592"/>
            <p14:sldId id="593"/>
            <p14:sldId id="568"/>
            <p14:sldId id="530"/>
            <p14:sldId id="501"/>
            <p14:sldId id="520"/>
            <p14:sldId id="502"/>
            <p14:sldId id="644"/>
            <p14:sldId id="645"/>
            <p14:sldId id="646"/>
            <p14:sldId id="648"/>
            <p14:sldId id="649"/>
            <p14:sldId id="659"/>
            <p14:sldId id="660"/>
            <p14:sldId id="666"/>
            <p14:sldId id="701"/>
            <p14:sldId id="702"/>
            <p14:sldId id="706"/>
            <p14:sldId id="709"/>
            <p14:sldId id="710"/>
            <p14:sldId id="711"/>
            <p14:sldId id="712"/>
            <p14:sldId id="713"/>
            <p14:sldId id="714"/>
            <p14:sldId id="717"/>
            <p14:sldId id="718"/>
            <p14:sldId id="719"/>
            <p14:sldId id="720"/>
            <p14:sldId id="7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617" autoAdjust="0"/>
    <p:restoredTop sz="94660"/>
  </p:normalViewPr>
  <p:slideViewPr>
    <p:cSldViewPr>
      <p:cViewPr varScale="1">
        <p:scale>
          <a:sx n="88" d="100"/>
          <a:sy n="88" d="100"/>
        </p:scale>
        <p:origin x="-12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F1235-9125-4BF2-A42E-C610A2301397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323"/>
            <a:ext cx="2946400" cy="4967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323"/>
            <a:ext cx="2946400" cy="4967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73FE2-C1C3-4C59-A9E9-1A421723A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8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1D350-D489-4548-9987-CA4C47F33283}" type="datetimeFigureOut">
              <a:rPr lang="en-US" smtClean="0"/>
              <a:pPr/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072EF-DEF7-4354-B98F-5B270F832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1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936E5131-2A6D-4602-AC57-899937F2166A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1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baseline="0" dirty="0" smtClean="0">
                <a:latin typeface="Arial" pitchFamily="34" charset="0"/>
              </a:rPr>
              <a:t>Many undergraduate students and a postdoc</a:t>
            </a:r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10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11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Sliding won’t occur</a:t>
            </a:r>
            <a:r>
              <a:rPr lang="en-US" baseline="0" dirty="0" smtClean="0"/>
              <a:t> till this is reached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16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18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19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20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21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22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23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24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defRPr/>
            </a:pPr>
            <a:fld id="{7914A24B-8AA4-43D0-81B8-716B3A78AB8B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647" y="4715270"/>
            <a:ext cx="4984382" cy="44672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 smtClean="0">
                <a:latin typeface="Arial" pitchFamily="34" charset="0"/>
              </a:rPr>
              <a:t>Background leads to NEED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26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>
              <a:defRPr/>
            </a:pPr>
            <a:fld id="{13BC1E11-7596-477A-ABCB-1B30FC9BEC44}" type="slidenum">
              <a:rPr 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>
                <a:defRPr/>
              </a:pPr>
              <a:t>27</a:t>
            </a:fld>
            <a:endParaRPr lang="en-GB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8502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9pPr>
          </a:lstStyle>
          <a:p>
            <a:pPr algn="r" eaLnBrk="1" hangingPunct="1"/>
            <a:fld id="{FD41C235-FE4F-44B2-9FCA-3F6A160A8F9B}" type="slidenum">
              <a:rPr lang="en-GB" sz="1200" b="0"/>
              <a:pPr algn="r" eaLnBrk="1" hangingPunct="1"/>
              <a:t>27</a:t>
            </a:fld>
            <a:endParaRPr lang="en-GB" sz="1200" b="0"/>
          </a:p>
        </p:txBody>
      </p:sp>
      <p:sp>
        <p:nvSpPr>
          <p:cNvPr id="385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5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smtClean="0">
                <a:latin typeface="Arial" pitchFamily="34" charset="0"/>
              </a:rPr>
              <a:t>Background leads to NEED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>
              <a:defRPr/>
            </a:pPr>
            <a:fld id="{5EA127C0-BBEF-43A8-BEFC-D996F7857AE8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>
                <a:defRPr/>
              </a:pPr>
              <a:t>28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63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smtClean="0">
                <a:latin typeface="Arial" pitchFamily="34" charset="0"/>
              </a:rPr>
              <a:t>Things not discussed:</a:t>
            </a:r>
          </a:p>
          <a:p>
            <a:pPr eaLnBrk="1" hangingPunct="1"/>
            <a:r>
              <a:rPr lang="en-AU" smtClean="0">
                <a:latin typeface="Arial" pitchFamily="34" charset="0"/>
              </a:rPr>
              <a:t>  - Decision making tools</a:t>
            </a:r>
          </a:p>
          <a:p>
            <a:pPr eaLnBrk="1" hangingPunct="1"/>
            <a:r>
              <a:rPr lang="en-AU" smtClean="0">
                <a:latin typeface="Arial" pitchFamily="34" charset="0"/>
              </a:rPr>
              <a:t>  - Extended Direct Analysis</a:t>
            </a:r>
          </a:p>
          <a:p>
            <a:pPr eaLnBrk="1" hangingPunct="1"/>
            <a:r>
              <a:rPr lang="en-AU" smtClean="0">
                <a:latin typeface="Arial" pitchFamily="34" charset="0"/>
              </a:rPr>
              <a:t>  -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29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References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37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4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41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Show plot of occupants with time along with a gif</a:t>
            </a:r>
            <a:r>
              <a:rPr lang="en-NZ" baseline="0" dirty="0" smtClean="0"/>
              <a:t> of people entering and exiting room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CHANGE EQUATIONS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5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56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57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58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59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60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61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62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63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64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65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66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67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76526977-6AE2-4A53-9A36-F355E0A1AA01}" type="slidenum">
              <a:rPr 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70</a:t>
            </a:fld>
            <a:endParaRPr lang="en-GB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55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5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7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71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72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82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83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8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84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INJURY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Use Direct Repair Cost instead of Loss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Use Direct Repair Cost instead of Loss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Use Direct Repair Cost instead of Loss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9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072EF-DEF7-4354-B98F-5B270F832F03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66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97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1pPr>
            <a:lvl2pPr marL="742950" indent="-28575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2pPr>
            <a:lvl3pPr marL="11430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3pPr>
            <a:lvl4pPr marL="16002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4pPr>
            <a:lvl5pPr marL="2057400" indent="-228600" algn="ctr" eaLnBrk="0" hangingPunct="0">
              <a:defRPr sz="1000" b="1">
                <a:solidFill>
                  <a:schemeClr val="bg1"/>
                </a:solidFill>
                <a:latin typeface="Symbol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20951A3A-4D43-4FC9-91DB-08D36FDBA96B}" type="slidenum">
              <a:rPr lang="zh-TW" altLang="en-GB" sz="1200" b="0" smtClean="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98</a:t>
            </a:fld>
            <a:endParaRPr lang="en-GB" altLang="zh-TW" sz="12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dirty="0" smtClean="0">
                <a:latin typeface="Arial" pitchFamily="34" charset="0"/>
              </a:rPr>
              <a:t>Combined effort 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References at end</a:t>
            </a:r>
          </a:p>
          <a:p>
            <a:pPr eaLnBrk="1" hangingPunct="1"/>
            <a:r>
              <a:rPr lang="en-AU" dirty="0" smtClean="0">
                <a:latin typeface="Arial" pitchFamily="34" charset="0"/>
              </a:rPr>
              <a:t>Available on website</a:t>
            </a:r>
          </a:p>
          <a:p>
            <a:pPr eaLnBrk="1" hangingPunct="1"/>
            <a:endParaRPr lang="en-A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2924175"/>
            <a:ext cx="7488238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NZ"/>
              <a:t>Title of the presentation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437063"/>
            <a:ext cx="7488238" cy="4318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Sub-title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4180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6ABC-81EA-46B3-8A88-66538073A9F7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6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B1E1-021A-432D-B4C2-8598779AD6D1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2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D821-0F8E-4C9C-9C63-578183F2742F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FA2C-5C05-46D9-B0DD-27D0DE28B181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AB03-F6D9-4870-B4F5-56CCA83928B1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6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28737-9970-42FC-9D55-EB24F71FDEFF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top ba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12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AA04-F4EE-49AF-8C88-9826002F4204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7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CF698-616C-4CDC-A562-5A8E24C56746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47F0-A414-4FFA-B64D-0BAA34ADBBDE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8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E8FD-554B-428E-82AF-B2CD7E4580F5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8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29375-6E2C-4468-AD03-E322A61EFA22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CB254-F78A-4D6E-B707-5634F42EA24D}" type="datetime1">
              <a:rPr lang="en-US" smtClean="0"/>
              <a:pPr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4313B-4848-421F-B80C-2544FB011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3.wm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22.png"/><Relationship Id="rId5" Type="http://schemas.microsoft.com/office/2007/relationships/media" Target="../media/media4.wmv"/><Relationship Id="rId10" Type="http://schemas.openxmlformats.org/officeDocument/2006/relationships/image" Target="../media/image21.png"/><Relationship Id="rId4" Type="http://schemas.openxmlformats.org/officeDocument/2006/relationships/video" Target="../media/media3.wmv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44.emf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90.png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2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1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7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itle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325438" y="4187825"/>
            <a:ext cx="8135937" cy="1333500"/>
          </a:xfrm>
        </p:spPr>
        <p:txBody>
          <a:bodyPr/>
          <a:lstStyle/>
          <a:p>
            <a:pPr algn="ctr" eaLnBrk="1" hangingPunct="1"/>
            <a:r>
              <a:rPr lang="en-NZ" sz="4800" smtClean="0"/>
              <a:t>	</a:t>
            </a:r>
            <a:endParaRPr lang="en-AU" sz="4800" smtClean="0"/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-2" y="256117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NZ" sz="4000" b="1" cap="all" dirty="0">
                <a:solidFill>
                  <a:schemeClr val="bg1"/>
                </a:solidFill>
                <a:latin typeface="Arial" panose="020B0604020202020204" pitchFamily="34" charset="0"/>
              </a:rPr>
              <a:t>CONTENT SLIDING RESEARCH AT UNIVERITY OF CANTERBURY</a:t>
            </a:r>
            <a:endParaRPr lang="en-AU" sz="1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-1" y="0"/>
            <a:ext cx="91439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NZ" sz="2800" b="0" i="1" dirty="0">
                <a:solidFill>
                  <a:schemeClr val="bg1"/>
                </a:solidFill>
                <a:latin typeface="Arial" pitchFamily="34" charset="0"/>
              </a:rPr>
              <a:t>Third International Workshop </a:t>
            </a:r>
            <a:endParaRPr lang="en-NZ" sz="2800" b="0" i="1" dirty="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NZ" sz="2800" b="0" i="1" dirty="0" smtClean="0">
                <a:solidFill>
                  <a:schemeClr val="bg1"/>
                </a:solidFill>
                <a:latin typeface="Arial" pitchFamily="34" charset="0"/>
              </a:rPr>
              <a:t>on </a:t>
            </a:r>
            <a:r>
              <a:rPr lang="en-NZ" sz="2800" b="0" i="1" dirty="0">
                <a:solidFill>
                  <a:schemeClr val="bg1"/>
                </a:solidFill>
                <a:latin typeface="Arial" pitchFamily="34" charset="0"/>
              </a:rPr>
              <a:t>Seismic Performance </a:t>
            </a:r>
            <a:endParaRPr lang="en-NZ" sz="2800" b="0" i="1" dirty="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NZ" sz="2800" b="0" i="1" dirty="0" smtClean="0">
                <a:solidFill>
                  <a:schemeClr val="bg1"/>
                </a:solidFill>
                <a:latin typeface="Arial" pitchFamily="34" charset="0"/>
              </a:rPr>
              <a:t>of </a:t>
            </a:r>
            <a:r>
              <a:rPr lang="en-NZ" sz="2800" b="0" i="1" dirty="0">
                <a:solidFill>
                  <a:schemeClr val="bg1"/>
                </a:solidFill>
                <a:latin typeface="Arial" pitchFamily="34" charset="0"/>
              </a:rPr>
              <a:t>Non-structural Elements (SPONSE)</a:t>
            </a:r>
          </a:p>
          <a:p>
            <a:r>
              <a:rPr lang="en-NZ" sz="1800" b="0" i="1" dirty="0">
                <a:solidFill>
                  <a:srgbClr val="FF6600"/>
                </a:solidFill>
                <a:latin typeface="Arial" pitchFamily="34" charset="0"/>
              </a:rPr>
              <a:t>Christchurch, New Zealand</a:t>
            </a:r>
          </a:p>
          <a:p>
            <a:r>
              <a:rPr lang="en-NZ" sz="1800" b="0" i="1" dirty="0" smtClean="0">
                <a:solidFill>
                  <a:srgbClr val="FF6600"/>
                </a:solidFill>
                <a:latin typeface="Arial" pitchFamily="34" charset="0"/>
              </a:rPr>
              <a:t>31st </a:t>
            </a:r>
            <a:r>
              <a:rPr lang="en-NZ" sz="1800" b="0" i="1" dirty="0">
                <a:solidFill>
                  <a:srgbClr val="FF6600"/>
                </a:solidFill>
                <a:latin typeface="Arial" pitchFamily="34" charset="0"/>
              </a:rPr>
              <a:t>March 2016</a:t>
            </a:r>
            <a:endParaRPr lang="en-NZ" sz="1800" b="0" i="1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white">
          <a:xfrm>
            <a:off x="0" y="4081212"/>
            <a:ext cx="9143999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pitchFamily="2" charset="2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</a:pPr>
            <a:r>
              <a:rPr lang="en-AU" altLang="zh-TW" sz="2800" b="0" dirty="0" smtClean="0">
                <a:latin typeface="Arial" pitchFamily="34" charset="0"/>
                <a:ea typeface="新細明體" pitchFamily="18" charset="-120"/>
                <a:cs typeface="Times New Roman" pitchFamily="18" charset="0"/>
              </a:rPr>
              <a:t>Gregory </a:t>
            </a:r>
            <a:r>
              <a:rPr lang="en-AU" altLang="zh-TW" sz="2800" b="0" dirty="0" err="1" smtClean="0">
                <a:latin typeface="Arial" pitchFamily="34" charset="0"/>
                <a:ea typeface="新細明體" pitchFamily="18" charset="-120"/>
                <a:cs typeface="Times New Roman" pitchFamily="18" charset="0"/>
              </a:rPr>
              <a:t>MacRae</a:t>
            </a:r>
            <a:r>
              <a:rPr lang="en-AU" altLang="zh-TW" sz="2800" b="0" dirty="0" smtClean="0">
                <a:latin typeface="Arial" pitchFamily="34" charset="0"/>
                <a:ea typeface="新細明體" pitchFamily="18" charset="-120"/>
                <a:cs typeface="Times New Roman" pitchFamily="18" charset="0"/>
              </a:rPr>
              <a:t>                  </a:t>
            </a:r>
          </a:p>
          <a:p>
            <a:pPr algn="ctr" eaLnBrk="1" hangingPunct="1">
              <a:lnSpc>
                <a:spcPct val="90000"/>
              </a:lnSpc>
              <a:spcAft>
                <a:spcPct val="0"/>
              </a:spcAft>
            </a:pPr>
            <a:r>
              <a:rPr lang="en-AU" altLang="zh-TW" sz="2800" b="0" dirty="0" smtClean="0">
                <a:latin typeface="Arial" pitchFamily="34" charset="0"/>
                <a:ea typeface="新細明體" pitchFamily="18" charset="-120"/>
                <a:cs typeface="Times New Roman" pitchFamily="18" charset="0"/>
              </a:rPr>
              <a:t>Trevor Yeow and Rajesh </a:t>
            </a:r>
            <a:r>
              <a:rPr lang="en-AU" altLang="zh-TW" sz="2800" b="0" dirty="0" err="1" smtClean="0">
                <a:latin typeface="Arial" pitchFamily="34" charset="0"/>
                <a:ea typeface="新細明體" pitchFamily="18" charset="-120"/>
                <a:cs typeface="Times New Roman" pitchFamily="18" charset="0"/>
              </a:rPr>
              <a:t>Dhakal</a:t>
            </a:r>
            <a:endParaRPr lang="en-AU" altLang="zh-TW" sz="2800" b="0" dirty="0" smtClean="0">
              <a:latin typeface="Arial" pitchFamily="34" charset="0"/>
              <a:ea typeface="新細明體" pitchFamily="18" charset="-12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Aft>
                <a:spcPct val="0"/>
              </a:spcAft>
            </a:pPr>
            <a:endParaRPr lang="en-AU" altLang="zh-TW" sz="2800" b="0" dirty="0" smtClean="0">
              <a:latin typeface="Arial" pitchFamily="34" charset="0"/>
              <a:ea typeface="新細明體" pitchFamily="18" charset="-12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Aft>
                <a:spcPct val="0"/>
              </a:spcAft>
            </a:pPr>
            <a:r>
              <a:rPr lang="en-AU" altLang="zh-TW" sz="2800" b="0" dirty="0" smtClean="0">
                <a:latin typeface="Arial" pitchFamily="34" charset="0"/>
                <a:ea typeface="新細明體" pitchFamily="18" charset="-120"/>
                <a:cs typeface="Times New Roman" pitchFamily="18" charset="0"/>
              </a:rPr>
              <a:t>University of Canterbury, Christchurch                           </a:t>
            </a:r>
            <a:endParaRPr lang="en-AU" altLang="zh-TW" sz="2800" b="0" dirty="0">
              <a:latin typeface="Arial" pitchFamily="34" charset="0"/>
              <a:ea typeface="新細明體" pitchFamily="18" charset="-12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Aft>
                <a:spcPct val="0"/>
              </a:spcAft>
            </a:pPr>
            <a:r>
              <a:rPr lang="en-AU" altLang="zh-TW" sz="2800" b="0" dirty="0" smtClean="0">
                <a:latin typeface="Arial" pitchFamily="34" charset="0"/>
                <a:ea typeface="新細明體" pitchFamily="18" charset="-120"/>
                <a:cs typeface="Times New Roman" pitchFamily="18" charset="0"/>
              </a:rPr>
              <a:t>New Zealand</a:t>
            </a:r>
          </a:p>
          <a:p>
            <a:pPr algn="ctr" eaLnBrk="1" hangingPunct="1">
              <a:lnSpc>
                <a:spcPct val="90000"/>
              </a:lnSpc>
              <a:spcAft>
                <a:spcPct val="0"/>
              </a:spcAft>
            </a:pPr>
            <a:endParaRPr lang="en-AU" altLang="zh-TW" sz="2800" b="0" dirty="0">
              <a:latin typeface="Arial" pitchFamily="34" charset="0"/>
              <a:ea typeface="新細明體" pitchFamily="18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580289"/>
            <a:ext cx="9144000" cy="47371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GB" sz="900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900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800" dirty="0" smtClean="0">
                <a:solidFill>
                  <a:srgbClr val="FF6600"/>
                </a:solidFill>
              </a:rPr>
              <a:t>Response: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800" dirty="0">
                <a:solidFill>
                  <a:srgbClr val="FF6600"/>
                </a:solidFill>
              </a:rPr>
              <a:t> </a:t>
            </a:r>
            <a:r>
              <a:rPr lang="en-GB" sz="2800" dirty="0" smtClean="0">
                <a:solidFill>
                  <a:srgbClr val="FF6600"/>
                </a:solidFill>
              </a:rPr>
              <a:t>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800" dirty="0">
                <a:solidFill>
                  <a:srgbClr val="FF6600"/>
                </a:solidFill>
              </a:rPr>
              <a:t> </a:t>
            </a:r>
            <a:r>
              <a:rPr lang="en-GB" sz="2800" dirty="0" smtClean="0">
                <a:solidFill>
                  <a:srgbClr val="FF6600"/>
                </a:solidFill>
              </a:rPr>
              <a:t>  9 storey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800" dirty="0">
                <a:solidFill>
                  <a:srgbClr val="FF6600"/>
                </a:solidFill>
              </a:rPr>
              <a:t> </a:t>
            </a:r>
            <a:r>
              <a:rPr lang="en-GB" sz="2800" dirty="0" smtClean="0">
                <a:solidFill>
                  <a:srgbClr val="FF6600"/>
                </a:solidFill>
              </a:rPr>
              <a:t>   frame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2800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2800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2800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2800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2800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800" dirty="0" smtClean="0">
                <a:solidFill>
                  <a:srgbClr val="FF6600"/>
                </a:solidFill>
              </a:rPr>
              <a:t>General finding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400" dirty="0" smtClean="0">
                <a:solidFill>
                  <a:srgbClr val="FF6600"/>
                </a:solidFill>
              </a:rPr>
              <a:t>– 84</a:t>
            </a:r>
            <a:r>
              <a:rPr lang="en-GB" sz="2400" baseline="30000" dirty="0" smtClean="0">
                <a:solidFill>
                  <a:srgbClr val="FF6600"/>
                </a:solidFill>
              </a:rPr>
              <a:t>th</a:t>
            </a:r>
            <a:r>
              <a:rPr lang="en-GB" sz="2400" dirty="0" smtClean="0">
                <a:solidFill>
                  <a:srgbClr val="FF6600"/>
                </a:solidFill>
              </a:rPr>
              <a:t> percentile accelerations generally conservative but not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400" dirty="0">
                <a:solidFill>
                  <a:srgbClr val="FF6600"/>
                </a:solidFill>
              </a:rPr>
              <a:t> </a:t>
            </a:r>
            <a:r>
              <a:rPr lang="en-GB" sz="2400" dirty="0" smtClean="0">
                <a:solidFill>
                  <a:srgbClr val="FF6600"/>
                </a:solidFill>
              </a:rPr>
              <a:t>  unreasonable for range of cases considered</a:t>
            </a:r>
          </a:p>
        </p:txBody>
      </p:sp>
      <p:pic>
        <p:nvPicPr>
          <p:cNvPr id="2051" name="Picture 13" descr="J:\2011\hesh\Project\Matlab\Final_Figures2\Targetdrift_9storey_CISDR_accn_84th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/>
          <a:stretch>
            <a:fillRect/>
          </a:stretch>
        </p:blipFill>
        <p:spPr bwMode="auto">
          <a:xfrm>
            <a:off x="3150348" y="1557255"/>
            <a:ext cx="599365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4876800"/>
            <a:ext cx="187743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sz="1400" b="0" dirty="0" smtClean="0">
                <a:solidFill>
                  <a:srgbClr val="FF6600"/>
                </a:solidFill>
                <a:latin typeface="Arial" panose="020B0604020202020204" pitchFamily="34" charset="0"/>
              </a:rPr>
              <a:t>84</a:t>
            </a:r>
            <a:r>
              <a:rPr lang="en-GB" sz="1400" b="0" baseline="30000" dirty="0" smtClean="0">
                <a:solidFill>
                  <a:srgbClr val="FF6600"/>
                </a:solidFill>
                <a:latin typeface="Arial" panose="020B0604020202020204" pitchFamily="34" charset="0"/>
              </a:rPr>
              <a:t>th</a:t>
            </a:r>
            <a:r>
              <a:rPr lang="en-GB" sz="1400" b="0" dirty="0" smtClean="0">
                <a:solidFill>
                  <a:srgbClr val="FF6600"/>
                </a:solidFill>
                <a:latin typeface="Arial" panose="020B0604020202020204" pitchFamily="34" charset="0"/>
              </a:rPr>
              <a:t> percentile values</a:t>
            </a:r>
            <a:endParaRPr lang="en-GB" sz="14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1. DEMAND STUDY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1034824"/>
            <a:ext cx="9144000" cy="4737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sz="4000" b="1" dirty="0" smtClean="0"/>
              <a:t>Acceleration Estimation </a:t>
            </a:r>
            <a:r>
              <a:rPr lang="en-GB" sz="2400" dirty="0" smtClean="0">
                <a:solidFill>
                  <a:srgbClr val="92D050"/>
                </a:solidFill>
              </a:rPr>
              <a:t>(</a:t>
            </a:r>
            <a:r>
              <a:rPr lang="en-GB" sz="2400" dirty="0" err="1" smtClean="0">
                <a:solidFill>
                  <a:srgbClr val="92D050"/>
                </a:solidFill>
              </a:rPr>
              <a:t>Dantanarayana</a:t>
            </a:r>
            <a:r>
              <a:rPr lang="en-GB" sz="2400" dirty="0" smtClean="0">
                <a:solidFill>
                  <a:srgbClr val="92D050"/>
                </a:solidFill>
              </a:rPr>
              <a:t> et al. 2011)</a:t>
            </a: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685" y="2510276"/>
            <a:ext cx="3003252" cy="8114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sp>
        <p:nvSpPr>
          <p:cNvPr id="5" name="Rectangle 4"/>
          <p:cNvSpPr/>
          <p:nvPr/>
        </p:nvSpPr>
        <p:spPr>
          <a:xfrm>
            <a:off x="667960" y="1600200"/>
            <a:ext cx="2426870" cy="91007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sp>
        <p:nvSpPr>
          <p:cNvPr id="12" name="TextBox 11"/>
          <p:cNvSpPr txBox="1"/>
          <p:nvPr/>
        </p:nvSpPr>
        <p:spPr>
          <a:xfrm>
            <a:off x="493791" y="3237719"/>
            <a:ext cx="276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NZ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NZ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NZ" sz="24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r>
              <a:rPr lang="en-NZ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l-G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NZ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endParaRPr lang="en-N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2685" y="2510276"/>
            <a:ext cx="3003252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16603" y="1511145"/>
            <a:ext cx="457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will not occur until:</a:t>
            </a:r>
            <a:endParaRPr lang="en-NZ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7981" y="1888988"/>
            <a:ext cx="188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Mass, </a:t>
            </a:r>
            <a:r>
              <a:rPr lang="en-N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N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157453" y="1476136"/>
                <a:ext cx="1863972" cy="496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𝒇𝒍𝒐𝒐𝒓</m:t>
                          </m:r>
                        </m:sub>
                      </m:sSub>
                      <m:r>
                        <a:rPr lang="en-NZ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NZ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en-NZ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𝒈</m:t>
                      </m:r>
                    </m:oMath>
                  </m:oMathPara>
                </a14:m>
                <a:endParaRPr lang="en-NZ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453" y="1476136"/>
                <a:ext cx="1863972" cy="496674"/>
              </a:xfrm>
              <a:prstGeom prst="rect">
                <a:avLst/>
              </a:prstGeom>
              <a:blipFill rotWithShape="1">
                <a:blip r:embed="rId4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20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8358556" cy="914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2. SLIDING MECHANICS 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-1672" y="99431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Sliding Initiation </a:t>
            </a:r>
            <a:r>
              <a:rPr lang="en-GB" dirty="0" smtClean="0">
                <a:solidFill>
                  <a:srgbClr val="92D050"/>
                </a:solidFill>
              </a:rPr>
              <a:t>(English et al. 2011)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9"/>
          <a:stretch/>
        </p:blipFill>
        <p:spPr bwMode="auto">
          <a:xfrm>
            <a:off x="1693728" y="3399085"/>
            <a:ext cx="5364503" cy="34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667960" y="2510277"/>
            <a:ext cx="3003252" cy="8114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67960" y="2510277"/>
            <a:ext cx="3003252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30955" y="3867053"/>
            <a:ext cx="2287659" cy="157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330492" y="3867053"/>
            <a:ext cx="432059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7" name="Rectangle 26"/>
          <p:cNvSpPr/>
          <p:nvPr/>
        </p:nvSpPr>
        <p:spPr>
          <a:xfrm>
            <a:off x="7257797" y="3871377"/>
            <a:ext cx="657154" cy="30047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sp>
        <p:nvSpPr>
          <p:cNvPr id="28" name="Rectangle 27"/>
          <p:cNvSpPr/>
          <p:nvPr/>
        </p:nvSpPr>
        <p:spPr>
          <a:xfrm>
            <a:off x="513351" y="2510278"/>
            <a:ext cx="3003252" cy="8114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sp>
        <p:nvSpPr>
          <p:cNvPr id="31" name="Rectangle 30"/>
          <p:cNvSpPr/>
          <p:nvPr/>
        </p:nvSpPr>
        <p:spPr>
          <a:xfrm>
            <a:off x="808626" y="1600202"/>
            <a:ext cx="2426870" cy="91007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13351" y="2510278"/>
            <a:ext cx="3003252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48647" y="1888990"/>
            <a:ext cx="188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Mass, </a:t>
            </a:r>
            <a:r>
              <a:rPr lang="en-NZ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NZ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244341" y="2672771"/>
            <a:ext cx="1274107" cy="413327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858520" y="2903603"/>
            <a:ext cx="2287951" cy="181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769880" y="2190905"/>
            <a:ext cx="10707" cy="127764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195465" y="2279446"/>
                <a:ext cx="614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NZ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μ</m:t>
                      </m:r>
                      <m:r>
                        <a:rPr lang="en-NZ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𝑔</m:t>
                      </m:r>
                    </m:oMath>
                  </m:oMathPara>
                </a14:m>
                <a:endParaRPr lang="en-N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465" y="2279446"/>
                <a:ext cx="614719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730894" y="1891486"/>
                <a:ext cx="1059842" cy="496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𝒇𝒍𝒐𝒐𝒓</m:t>
                          </m:r>
                        </m:sub>
                      </m:sSub>
                    </m:oMath>
                  </m:oMathPara>
                </a14:m>
                <a:endParaRPr lang="en-NZ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894" y="1891486"/>
                <a:ext cx="1059842" cy="496674"/>
              </a:xfrm>
              <a:prstGeom prst="rect">
                <a:avLst/>
              </a:prstGeom>
              <a:blipFill rotWithShape="1">
                <a:blip r:embed="rId9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7101892" y="2672771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endParaRPr lang="en-N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5769879" y="2478207"/>
            <a:ext cx="1077686" cy="437813"/>
          </a:xfrm>
          <a:custGeom>
            <a:avLst/>
            <a:gdLst>
              <a:gd name="connsiteX0" fmla="*/ 21772 w 1077686"/>
              <a:gd name="connsiteY0" fmla="*/ 707571 h 707571"/>
              <a:gd name="connsiteX1" fmla="*/ 0 w 1077686"/>
              <a:gd name="connsiteY1" fmla="*/ 10885 h 707571"/>
              <a:gd name="connsiteX2" fmla="*/ 1077686 w 1077686"/>
              <a:gd name="connsiteY2" fmla="*/ 0 h 70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686" h="707571">
                <a:moveTo>
                  <a:pt x="21772" y="707571"/>
                </a:moveTo>
                <a:lnTo>
                  <a:pt x="0" y="10885"/>
                </a:lnTo>
                <a:lnTo>
                  <a:pt x="1077686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5" name="Freeform 44"/>
          <p:cNvSpPr/>
          <p:nvPr/>
        </p:nvSpPr>
        <p:spPr>
          <a:xfrm rot="10800000">
            <a:off x="4724400" y="2914986"/>
            <a:ext cx="1077686" cy="437813"/>
          </a:xfrm>
          <a:custGeom>
            <a:avLst/>
            <a:gdLst>
              <a:gd name="connsiteX0" fmla="*/ 21772 w 1077686"/>
              <a:gd name="connsiteY0" fmla="*/ 707571 h 707571"/>
              <a:gd name="connsiteX1" fmla="*/ 0 w 1077686"/>
              <a:gd name="connsiteY1" fmla="*/ 10885 h 707571"/>
              <a:gd name="connsiteX2" fmla="*/ 1077686 w 1077686"/>
              <a:gd name="connsiteY2" fmla="*/ 0 h 70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686" h="707571">
                <a:moveTo>
                  <a:pt x="21772" y="707571"/>
                </a:moveTo>
                <a:lnTo>
                  <a:pt x="0" y="10885"/>
                </a:lnTo>
                <a:lnTo>
                  <a:pt x="1077686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786081" y="3119735"/>
                <a:ext cx="614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NZ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μ</m:t>
                      </m:r>
                      <m:r>
                        <a:rPr lang="en-NZ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𝑔</m:t>
                      </m:r>
                    </m:oMath>
                  </m:oMathPara>
                </a14:m>
                <a:endParaRPr lang="en-N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081" y="3119735"/>
                <a:ext cx="614719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4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29" grpId="0" animBg="1"/>
      <p:bldP spid="28" grpId="1" animBg="1"/>
      <p:bldP spid="28" grpId="2" animBg="1"/>
      <p:bldP spid="31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roup 1036"/>
          <p:cNvGrpSpPr/>
          <p:nvPr/>
        </p:nvGrpSpPr>
        <p:grpSpPr>
          <a:xfrm>
            <a:off x="386868" y="1431812"/>
            <a:ext cx="8208767" cy="5499182"/>
            <a:chOff x="149789" y="1127002"/>
            <a:chExt cx="8844421" cy="5925016"/>
          </a:xfrm>
        </p:grpSpPr>
        <p:grpSp>
          <p:nvGrpSpPr>
            <p:cNvPr id="1034" name="Group 1033"/>
            <p:cNvGrpSpPr/>
            <p:nvPr/>
          </p:nvGrpSpPr>
          <p:grpSpPr>
            <a:xfrm>
              <a:off x="149790" y="1127002"/>
              <a:ext cx="8844420" cy="5730997"/>
              <a:chOff x="149790" y="1127002"/>
              <a:chExt cx="8844420" cy="5730997"/>
            </a:xfrm>
          </p:grpSpPr>
          <p:grpSp>
            <p:nvGrpSpPr>
              <p:cNvPr id="1032" name="Group 1031"/>
              <p:cNvGrpSpPr/>
              <p:nvPr/>
            </p:nvGrpSpPr>
            <p:grpSpPr>
              <a:xfrm>
                <a:off x="149790" y="1132855"/>
                <a:ext cx="8844420" cy="5725144"/>
                <a:chOff x="149790" y="1132855"/>
                <a:chExt cx="8844420" cy="5725144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149790" y="1132855"/>
                  <a:ext cx="8844420" cy="5725144"/>
                  <a:chOff x="149790" y="1132855"/>
                  <a:chExt cx="8844420" cy="5725144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149790" y="1138772"/>
                    <a:ext cx="8844420" cy="5719227"/>
                    <a:chOff x="149790" y="1138772"/>
                    <a:chExt cx="8844420" cy="5719227"/>
                  </a:xfrm>
                </p:grpSpPr>
                <p:pic>
                  <p:nvPicPr>
                    <p:cNvPr id="1026" name="Picture 2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49790" y="1138772"/>
                      <a:ext cx="8844420" cy="57192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" name="Rectangle 5"/>
                    <p:cNvSpPr/>
                    <p:nvPr/>
                  </p:nvSpPr>
                  <p:spPr>
                    <a:xfrm>
                      <a:off x="3962400" y="1219200"/>
                      <a:ext cx="381000" cy="5486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4123678" y="1371600"/>
                      <a:ext cx="381000" cy="5105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</p:grp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3785957" y="1132855"/>
                    <a:ext cx="609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l-GR" i="1" dirty="0" smtClean="0"/>
                      <a:t>μ</a:t>
                    </a:r>
                    <a:r>
                      <a:rPr lang="en-NZ" i="1" dirty="0" smtClean="0"/>
                      <a:t>g</a:t>
                    </a:r>
                    <a:endParaRPr lang="en-NZ" i="1" dirty="0"/>
                  </a:p>
                </p:txBody>
              </p:sp>
              <p:cxnSp>
                <p:nvCxnSpPr>
                  <p:cNvPr id="21" name="Straight Arrow Connector 20"/>
                  <p:cNvCxnSpPr/>
                  <p:nvPr/>
                </p:nvCxnSpPr>
                <p:spPr>
                  <a:xfrm>
                    <a:off x="4343400" y="1371600"/>
                    <a:ext cx="457200" cy="609600"/>
                  </a:xfrm>
                  <a:prstGeom prst="straightConnector1">
                    <a:avLst/>
                  </a:prstGeom>
                  <a:ln w="34925">
                    <a:solidFill>
                      <a:srgbClr val="00B050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3392380" y="1623411"/>
                    <a:ext cx="609600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600" i="1" dirty="0" smtClean="0"/>
                      <a:t>μ</a:t>
                    </a:r>
                    <a:r>
                      <a:rPr lang="en-NZ" sz="1600" i="1" dirty="0" smtClean="0"/>
                      <a:t>mg</a:t>
                    </a:r>
                    <a:endParaRPr lang="en-NZ" sz="1600" i="1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236434" y="2335566"/>
                    <a:ext cx="722420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NZ" sz="1600" i="1" dirty="0" smtClean="0"/>
                      <a:t>-</a:t>
                    </a:r>
                    <a:r>
                      <a:rPr lang="el-GR" sz="1600" i="1" dirty="0" smtClean="0"/>
                      <a:t>μ</a:t>
                    </a:r>
                    <a:r>
                      <a:rPr lang="en-NZ" sz="1600" i="1" dirty="0" smtClean="0"/>
                      <a:t>mg</a:t>
                    </a:r>
                    <a:endParaRPr lang="en-NZ" sz="1600" i="1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 rot="16200000">
                    <a:off x="3870377" y="1925399"/>
                    <a:ext cx="79811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NZ" sz="24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Acc</a:t>
                    </a:r>
                    <a:endParaRPr lang="en-NZ" sz="2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 rot="16200000">
                    <a:off x="3930602" y="3693468"/>
                    <a:ext cx="67766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NZ" sz="24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Vel</a:t>
                    </a:r>
                    <a:endParaRPr lang="en-NZ" sz="2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 rot="16200000">
                    <a:off x="3469333" y="5468262"/>
                    <a:ext cx="16002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NZ" sz="24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Disp</a:t>
                    </a:r>
                    <a:endParaRPr lang="en-NZ" sz="2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535848" y="5420432"/>
                  <a:ext cx="0" cy="694749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5" name="Straight Connector 1024"/>
                <p:cNvCxnSpPr>
                  <a:endCxn id="48" idx="1"/>
                </p:cNvCxnSpPr>
                <p:nvPr/>
              </p:nvCxnSpPr>
              <p:spPr>
                <a:xfrm>
                  <a:off x="6437296" y="5497320"/>
                  <a:ext cx="270221" cy="433836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8" name="Rectangle 1027"/>
                <p:cNvSpPr/>
                <p:nvPr/>
              </p:nvSpPr>
              <p:spPr>
                <a:xfrm>
                  <a:off x="149790" y="3200400"/>
                  <a:ext cx="3888810" cy="3657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cxnSp>
              <p:nvCxnSpPr>
                <p:cNvPr id="1031" name="Straight Connector 1030"/>
                <p:cNvCxnSpPr/>
                <p:nvPr/>
              </p:nvCxnSpPr>
              <p:spPr>
                <a:xfrm>
                  <a:off x="6477000" y="1389353"/>
                  <a:ext cx="0" cy="49530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5631745" y="5105399"/>
                  <a:ext cx="1807840" cy="397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b="1" dirty="0" smtClean="0">
                      <a:solidFill>
                        <a:srgbClr val="00B050"/>
                      </a:solidFill>
                    </a:rPr>
                    <a:t>Content Sliding</a:t>
                  </a:r>
                  <a:endParaRPr lang="en-NZ" b="1" dirty="0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1033" name="TextBox 1032"/>
              <p:cNvSpPr txBox="1"/>
              <p:nvPr/>
            </p:nvSpPr>
            <p:spPr>
              <a:xfrm>
                <a:off x="6343466" y="1129895"/>
                <a:ext cx="268178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401759" y="1130488"/>
                <a:ext cx="268178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N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89922" y="6441488"/>
                <a:ext cx="268178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N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486400" y="6441488"/>
                <a:ext cx="268178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N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666511" y="6441488"/>
                <a:ext cx="268178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N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486400" y="1127002"/>
                <a:ext cx="268178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N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666511" y="1127002"/>
                <a:ext cx="268178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N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35" name="TextBox 1034"/>
            <p:cNvSpPr txBox="1"/>
            <p:nvPr/>
          </p:nvSpPr>
          <p:spPr>
            <a:xfrm>
              <a:off x="149789" y="3636439"/>
              <a:ext cx="4119643" cy="341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5600" indent="-355600"/>
              <a:r>
                <a:rPr lang="en-NZ" sz="2000" b="1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GENERAL BEHAVIOUR</a:t>
              </a:r>
            </a:p>
            <a:p>
              <a:pPr marL="355600" indent="-355600"/>
              <a:r>
                <a:rPr lang="en-NZ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355600" indent="-355600"/>
              <a:r>
                <a:rPr lang="en-N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A: 	Separation occurs</a:t>
              </a:r>
            </a:p>
            <a:p>
              <a:pPr marL="355600" indent="-355600"/>
              <a:r>
                <a:rPr lang="en-NZ" sz="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NZ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55600" indent="-355600"/>
              <a:r>
                <a:rPr lang="en-N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B: 	Floor reaches peak acceleration, starts to move in opposite direction</a:t>
              </a:r>
            </a:p>
            <a:p>
              <a:pPr marL="355600" indent="-355600"/>
              <a:endParaRPr lang="en-NZ" sz="9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55600" indent="-355600"/>
              <a:r>
                <a:rPr lang="en-N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C: 	Accelerations match, but no reattachment occurs</a:t>
              </a:r>
            </a:p>
            <a:p>
              <a:pPr marL="355600" indent="-355600"/>
              <a:endParaRPr lang="en-NZ" sz="9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55600" indent="-355600"/>
              <a:r>
                <a:rPr lang="en-NZ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D:	Velocities match, reattachment occurs</a:t>
              </a:r>
              <a:endParaRPr lang="en-NZ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6" name="Right Triangle 1035"/>
            <p:cNvSpPr/>
            <p:nvPr/>
          </p:nvSpPr>
          <p:spPr>
            <a:xfrm flipH="1">
              <a:off x="5925289" y="3924300"/>
              <a:ext cx="1008911" cy="19050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08492" y="3834884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 smtClean="0"/>
                <a:t>μ</a:t>
              </a:r>
              <a:r>
                <a:rPr lang="en-NZ" i="1" dirty="0" smtClean="0"/>
                <a:t>g</a:t>
              </a:r>
              <a:endParaRPr lang="en-NZ" i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5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2. SLIDING MECHANICS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Sliding Initiation – Impulse example </a:t>
            </a:r>
            <a:r>
              <a:rPr lang="en-GB" sz="2800" dirty="0" smtClean="0">
                <a:solidFill>
                  <a:srgbClr val="92D050"/>
                </a:solidFill>
              </a:rPr>
              <a:t>(Lin et al. 2012)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73571" r="83334"/>
          <a:stretch/>
        </p:blipFill>
        <p:spPr bwMode="auto">
          <a:xfrm>
            <a:off x="4817239" y="5262067"/>
            <a:ext cx="727058" cy="40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5" t="63944" r="27547" b="10000"/>
          <a:stretch/>
        </p:blipFill>
        <p:spPr bwMode="auto">
          <a:xfrm>
            <a:off x="7403428" y="5531544"/>
            <a:ext cx="740229" cy="3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4" t="36629" r="45716" b="41322"/>
          <a:stretch/>
        </p:blipFill>
        <p:spPr bwMode="auto">
          <a:xfrm>
            <a:off x="6553200" y="5709422"/>
            <a:ext cx="666622" cy="34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0" r="89960" b="40198"/>
          <a:stretch/>
        </p:blipFill>
        <p:spPr bwMode="auto">
          <a:xfrm>
            <a:off x="4221985" y="5961604"/>
            <a:ext cx="653144" cy="42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7" t="34586" r="580" b="41111"/>
          <a:stretch/>
        </p:blipFill>
        <p:spPr bwMode="auto">
          <a:xfrm>
            <a:off x="8229600" y="5112768"/>
            <a:ext cx="732070" cy="37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4974771" y="3701143"/>
            <a:ext cx="2296886" cy="576943"/>
          </a:xfrm>
          <a:custGeom>
            <a:avLst/>
            <a:gdLst>
              <a:gd name="connsiteX0" fmla="*/ 0 w 2296886"/>
              <a:gd name="connsiteY0" fmla="*/ 576943 h 576943"/>
              <a:gd name="connsiteX1" fmla="*/ 326572 w 2296886"/>
              <a:gd name="connsiteY1" fmla="*/ 468086 h 576943"/>
              <a:gd name="connsiteX2" fmla="*/ 816429 w 2296886"/>
              <a:gd name="connsiteY2" fmla="*/ 206828 h 576943"/>
              <a:gd name="connsiteX3" fmla="*/ 1164772 w 2296886"/>
              <a:gd name="connsiteY3" fmla="*/ 54428 h 576943"/>
              <a:gd name="connsiteX4" fmla="*/ 1524000 w 2296886"/>
              <a:gd name="connsiteY4" fmla="*/ 0 h 576943"/>
              <a:gd name="connsiteX5" fmla="*/ 1763486 w 2296886"/>
              <a:gd name="connsiteY5" fmla="*/ 10886 h 576943"/>
              <a:gd name="connsiteX6" fmla="*/ 2220686 w 2296886"/>
              <a:gd name="connsiteY6" fmla="*/ 119743 h 576943"/>
              <a:gd name="connsiteX7" fmla="*/ 2296886 w 2296886"/>
              <a:gd name="connsiteY7" fmla="*/ 185057 h 576943"/>
              <a:gd name="connsiteX8" fmla="*/ 0 w 2296886"/>
              <a:gd name="connsiteY8" fmla="*/ 576943 h 576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6886" h="576943">
                <a:moveTo>
                  <a:pt x="0" y="576943"/>
                </a:moveTo>
                <a:lnTo>
                  <a:pt x="326572" y="468086"/>
                </a:lnTo>
                <a:lnTo>
                  <a:pt x="816429" y="206828"/>
                </a:lnTo>
                <a:lnTo>
                  <a:pt x="1164772" y="54428"/>
                </a:lnTo>
                <a:lnTo>
                  <a:pt x="1524000" y="0"/>
                </a:lnTo>
                <a:lnTo>
                  <a:pt x="1763486" y="10886"/>
                </a:lnTo>
                <a:lnTo>
                  <a:pt x="2220686" y="119743"/>
                </a:lnTo>
                <a:lnTo>
                  <a:pt x="2296886" y="185057"/>
                </a:lnTo>
                <a:lnTo>
                  <a:pt x="0" y="576943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TextBox 8"/>
          <p:cNvSpPr txBox="1"/>
          <p:nvPr/>
        </p:nvSpPr>
        <p:spPr>
          <a:xfrm>
            <a:off x="7254424" y="504308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i="1" dirty="0" smtClean="0">
                <a:solidFill>
                  <a:srgbClr val="FF0000"/>
                </a:solidFill>
              </a:rPr>
              <a:t>CNFESD</a:t>
            </a:r>
            <a:endParaRPr lang="en-NZ" b="1" i="1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6477000" y="5638800"/>
            <a:ext cx="0" cy="465161"/>
          </a:xfrm>
          <a:prstGeom prst="straightConnector1">
            <a:avLst/>
          </a:prstGeom>
          <a:ln w="317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429528" y="3281853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833874" y="3666218"/>
            <a:ext cx="58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833874" y="3314439"/>
            <a:ext cx="45719" cy="3449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33874" y="3190020"/>
            <a:ext cx="0" cy="487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29074" y="3233954"/>
            <a:ext cx="28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i="1" dirty="0" smtClean="0"/>
              <a:t>a</a:t>
            </a:r>
            <a:endParaRPr lang="en-NZ" b="1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2946231" y="3345813"/>
            <a:ext cx="90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i="1" dirty="0" smtClean="0"/>
              <a:t>time</a:t>
            </a:r>
            <a:endParaRPr lang="en-NZ" b="1" i="1" dirty="0"/>
          </a:p>
        </p:txBody>
      </p:sp>
    </p:spTree>
    <p:extLst>
      <p:ext uri="{BB962C8B-B14F-4D97-AF65-F5344CB8AC3E}">
        <p14:creationId xmlns:p14="http://schemas.microsoft.com/office/powerpoint/2010/main" val="42604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5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2. SLIDING MECHANICS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Contents Movement </a:t>
            </a:r>
            <a:r>
              <a:rPr lang="en-GB" sz="2800" dirty="0" smtClean="0">
                <a:solidFill>
                  <a:srgbClr val="92D050"/>
                </a:solidFill>
              </a:rPr>
              <a:t>(Lin et al. 2014)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"/>
          <a:stretch/>
        </p:blipFill>
        <p:spPr bwMode="auto">
          <a:xfrm>
            <a:off x="1214767" y="1431812"/>
            <a:ext cx="6338247" cy="50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86" y="6499554"/>
            <a:ext cx="710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00B050"/>
                </a:solidFill>
              </a:rPr>
              <a:t>Full equations for CNFESD by Lin 2014, approximation by Yeow, JAE (2016)</a:t>
            </a:r>
            <a:endParaRPr lang="en-N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5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2. SLIDING MECHANICS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Contents Movement </a:t>
            </a:r>
            <a:r>
              <a:rPr lang="en-GB" sz="2800" dirty="0" smtClean="0">
                <a:solidFill>
                  <a:srgbClr val="92D050"/>
                </a:solidFill>
              </a:rPr>
              <a:t>(Lin et al. 2014)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29325"/>
            <a:ext cx="9057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NZ" dirty="0" smtClean="0"/>
          </a:p>
          <a:p>
            <a:r>
              <a:rPr lang="en-NZ" dirty="0" smtClean="0"/>
              <a:t>Impulse Record</a:t>
            </a:r>
            <a:r>
              <a:rPr lang="en-NZ" dirty="0"/>
              <a:t/>
            </a:r>
            <a:br>
              <a:rPr lang="en-NZ" dirty="0"/>
            </a:br>
            <a:endParaRPr lang="en-N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524000"/>
            <a:ext cx="55530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124200" y="26670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Oval 14"/>
          <p:cNvSpPr/>
          <p:nvPr/>
        </p:nvSpPr>
        <p:spPr>
          <a:xfrm>
            <a:off x="3200400" y="32004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Oval 15"/>
          <p:cNvSpPr/>
          <p:nvPr/>
        </p:nvSpPr>
        <p:spPr>
          <a:xfrm>
            <a:off x="3276600" y="4038600"/>
            <a:ext cx="1524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35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3) Earthquake shaking sliding estimation</a:t>
            </a:r>
            <a:r>
              <a:rPr lang="en-GB" sz="40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5" name="Picture 2" descr="top ban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top ban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top ban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2. SLIDING MECHANICS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Contents Movement </a:t>
            </a:r>
            <a:r>
              <a:rPr lang="en-GB" sz="2800" dirty="0" smtClean="0">
                <a:solidFill>
                  <a:srgbClr val="92D050"/>
                </a:solidFill>
              </a:rPr>
              <a:t>(Yeow. 2016)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638800"/>
            <a:ext cx="90571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 smtClean="0"/>
              <a:t>Analysis </a:t>
            </a:r>
            <a:r>
              <a:rPr lang="en-NZ" dirty="0"/>
              <a:t>details:</a:t>
            </a:r>
            <a:br>
              <a:rPr lang="en-NZ" dirty="0"/>
            </a:br>
            <a:r>
              <a:rPr lang="en-NZ" dirty="0"/>
              <a:t>- 2011 </a:t>
            </a:r>
            <a:r>
              <a:rPr lang="en-NZ" dirty="0" err="1"/>
              <a:t>Chch</a:t>
            </a:r>
            <a:r>
              <a:rPr lang="en-NZ" dirty="0"/>
              <a:t> Botanical Gardens E-W ground motion component, unscaled</a:t>
            </a:r>
            <a:br>
              <a:rPr lang="en-NZ" dirty="0"/>
            </a:br>
            <a:r>
              <a:rPr lang="en-NZ" dirty="0"/>
              <a:t>- T = 1.5s, elastic SDOF building</a:t>
            </a:r>
            <a:br>
              <a:rPr lang="en-NZ" dirty="0"/>
            </a:br>
            <a:r>
              <a:rPr lang="en-NZ" dirty="0"/>
              <a:t>- Friction coefficient = 0.4, unobstructed sliding</a:t>
            </a:r>
            <a:br>
              <a:rPr lang="en-NZ" dirty="0"/>
            </a:br>
            <a:endParaRPr lang="en-NZ" dirty="0"/>
          </a:p>
        </p:txBody>
      </p:sp>
      <p:pic>
        <p:nvPicPr>
          <p:cNvPr id="6" name="Tot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200" y="2448254"/>
            <a:ext cx="3034861" cy="22761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5269468"/>
            <a:ext cx="6924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 smtClean="0"/>
              <a:t>Total                                                Relative to Ground                           Sliding</a:t>
            </a:r>
            <a:endParaRPr lang="en-NZ" dirty="0"/>
          </a:p>
        </p:txBody>
      </p:sp>
      <p:pic>
        <p:nvPicPr>
          <p:cNvPr id="8" name="RelativeGround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04559" y="2438400"/>
            <a:ext cx="3048000" cy="2286000"/>
          </a:xfrm>
          <a:prstGeom prst="rect">
            <a:avLst/>
          </a:prstGeom>
        </p:spPr>
      </p:pic>
      <p:pic>
        <p:nvPicPr>
          <p:cNvPr id="9" name="Sliding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2438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59769" y="4045694"/>
            <a:ext cx="26434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Contents Sliding (m)</a:t>
            </a:r>
            <a:endParaRPr lang="en-N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0759" y="5947377"/>
            <a:ext cx="55828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Strength Reduction Factor, R</a:t>
            </a:r>
            <a:endParaRPr lang="en-N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Contents Movement </a:t>
            </a:r>
            <a:r>
              <a:rPr lang="en-GB" sz="2800" dirty="0" smtClean="0">
                <a:solidFill>
                  <a:srgbClr val="92D050"/>
                </a:solidFill>
              </a:rPr>
              <a:t>(English et al., Lin et al.)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31" y="1796142"/>
            <a:ext cx="6039283" cy="475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40387" y="6538554"/>
            <a:ext cx="1729641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b="1" dirty="0" smtClean="0">
                <a:solidFill>
                  <a:srgbClr val="92D050"/>
                </a:solidFill>
              </a:rPr>
              <a:t>Elastic Structure</a:t>
            </a:r>
            <a:endParaRPr lang="en-GB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1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34329" y="1981200"/>
            <a:ext cx="9144000" cy="4737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b="1" dirty="0" smtClean="0"/>
              <a:t>Estimating FE Sliding Displacement </a:t>
            </a:r>
            <a:r>
              <a:rPr lang="en-GB" sz="2400" dirty="0" smtClean="0">
                <a:solidFill>
                  <a:srgbClr val="92D050"/>
                </a:solidFill>
              </a:rPr>
              <a:t>(Yeow </a:t>
            </a:r>
            <a:r>
              <a:rPr lang="en-GB" sz="2400" dirty="0">
                <a:solidFill>
                  <a:srgbClr val="92D050"/>
                </a:solidFill>
              </a:rPr>
              <a:t>et </a:t>
            </a:r>
            <a:r>
              <a:rPr lang="en-GB" sz="2400" dirty="0" smtClean="0">
                <a:solidFill>
                  <a:srgbClr val="92D050"/>
                </a:solidFill>
              </a:rPr>
              <a:t>al. JAE, 2016)</a:t>
            </a:r>
            <a:endParaRPr lang="en-GB" sz="2800" dirty="0">
              <a:solidFill>
                <a:srgbClr val="92D05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sz="2800" dirty="0" smtClean="0">
              <a:solidFill>
                <a:srgbClr val="FF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5864314" cy="123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8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r="7921"/>
          <a:stretch/>
        </p:blipFill>
        <p:spPr bwMode="auto">
          <a:xfrm>
            <a:off x="152400" y="3188996"/>
            <a:ext cx="5391150" cy="3527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6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6459"/>
          <a:stretch>
            <a:fillRect/>
          </a:stretch>
        </p:blipFill>
        <p:spPr bwMode="auto">
          <a:xfrm>
            <a:off x="6529456" y="1331486"/>
            <a:ext cx="2450250" cy="19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6460"/>
          <a:stretch/>
        </p:blipFill>
        <p:spPr bwMode="auto">
          <a:xfrm>
            <a:off x="6589146" y="3187473"/>
            <a:ext cx="2390560" cy="17653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1" name="Picture 9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6100"/>
          <a:stretch/>
        </p:blipFill>
        <p:spPr bwMode="auto">
          <a:xfrm>
            <a:off x="6642485" y="4952808"/>
            <a:ext cx="2337222" cy="1905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8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op ba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7" b="20054"/>
          <a:stretch/>
        </p:blipFill>
        <p:spPr bwMode="auto">
          <a:xfrm>
            <a:off x="0" y="340"/>
            <a:ext cx="9142328" cy="9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WHY CONTENTS?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3600"/>
            <a:ext cx="9144000" cy="842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Z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INJURY</a:t>
            </a:r>
            <a:endParaRPr lang="en-NZ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2014NZSEE conference presentation video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3164" y="1371600"/>
            <a:ext cx="6096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5328" y="6165089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NZ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NZ" dirty="0" smtClean="0">
                <a:solidFill>
                  <a:schemeClr val="tx1"/>
                </a:solidFill>
                <a:latin typeface="Arial" panose="020B0604020202020204" pitchFamily="34" charset="0"/>
              </a:rPr>
              <a:t>From Yeow, NZSEE, 2014</a:t>
            </a:r>
            <a:endParaRPr lang="en-NZ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top ba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3"/>
          <a:stretch/>
        </p:blipFill>
        <p:spPr bwMode="auto">
          <a:xfrm>
            <a:off x="0" y="838200"/>
            <a:ext cx="9144000" cy="19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op ba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6" r="2321" b="58038"/>
          <a:stretch/>
        </p:blipFill>
        <p:spPr bwMode="auto">
          <a:xfrm>
            <a:off x="7574785" y="340"/>
            <a:ext cx="1567543" cy="6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59769" y="4045694"/>
            <a:ext cx="26434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Contents Sliding (m)</a:t>
            </a:r>
            <a:endParaRPr lang="en-N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0759" y="5947377"/>
            <a:ext cx="55828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Strength Reduction Factor, R</a:t>
            </a:r>
            <a:endParaRPr lang="en-N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Sliding Dependence on </a:t>
            </a:r>
            <a:r>
              <a:rPr lang="en-GB" b="1" i="1" dirty="0" smtClean="0"/>
              <a:t>R</a:t>
            </a:r>
            <a:r>
              <a:rPr lang="en-GB" b="1" dirty="0" smtClean="0"/>
              <a:t>  </a:t>
            </a:r>
            <a:r>
              <a:rPr lang="en-GB" sz="2800" dirty="0" smtClean="0">
                <a:solidFill>
                  <a:srgbClr val="92D050"/>
                </a:solidFill>
              </a:rPr>
              <a:t>(English et al., Lin et al.)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9"/>
          <a:stretch/>
        </p:blipFill>
        <p:spPr bwMode="auto">
          <a:xfrm>
            <a:off x="4376057" y="2518301"/>
            <a:ext cx="2404885" cy="155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752600" y="2352674"/>
            <a:ext cx="0" cy="34385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52600" y="5791200"/>
            <a:ext cx="5181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1741714" y="3396343"/>
            <a:ext cx="4887686" cy="2318657"/>
          </a:xfrm>
          <a:custGeom>
            <a:avLst/>
            <a:gdLst>
              <a:gd name="connsiteX0" fmla="*/ 0 w 4887686"/>
              <a:gd name="connsiteY0" fmla="*/ 0 h 2318657"/>
              <a:gd name="connsiteX1" fmla="*/ 1055915 w 4887686"/>
              <a:gd name="connsiteY1" fmla="*/ 892628 h 2318657"/>
              <a:gd name="connsiteX2" fmla="*/ 3200400 w 4887686"/>
              <a:gd name="connsiteY2" fmla="*/ 1730828 h 2318657"/>
              <a:gd name="connsiteX3" fmla="*/ 4887686 w 4887686"/>
              <a:gd name="connsiteY3" fmla="*/ 2318657 h 231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7686" h="2318657">
                <a:moveTo>
                  <a:pt x="0" y="0"/>
                </a:moveTo>
                <a:cubicBezTo>
                  <a:pt x="261257" y="302078"/>
                  <a:pt x="522515" y="604157"/>
                  <a:pt x="1055915" y="892628"/>
                </a:cubicBezTo>
                <a:cubicBezTo>
                  <a:pt x="1589315" y="1181099"/>
                  <a:pt x="2561772" y="1493157"/>
                  <a:pt x="3200400" y="1730828"/>
                </a:cubicBezTo>
                <a:cubicBezTo>
                  <a:pt x="3839028" y="1968499"/>
                  <a:pt x="4363357" y="2143578"/>
                  <a:pt x="4887686" y="23186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28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34329" y="1981200"/>
            <a:ext cx="9144000" cy="4737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b="1" dirty="0" smtClean="0"/>
              <a:t>Obstructed Sliding Effect </a:t>
            </a:r>
            <a:r>
              <a:rPr lang="en-GB" dirty="0" smtClean="0">
                <a:solidFill>
                  <a:srgbClr val="92D050"/>
                </a:solidFill>
              </a:rPr>
              <a:t>(Cain </a:t>
            </a:r>
            <a:r>
              <a:rPr lang="en-GB" dirty="0">
                <a:solidFill>
                  <a:srgbClr val="92D050"/>
                </a:solidFill>
              </a:rPr>
              <a:t>et </a:t>
            </a:r>
            <a:r>
              <a:rPr lang="en-GB" dirty="0" smtClean="0">
                <a:solidFill>
                  <a:srgbClr val="92D050"/>
                </a:solidFill>
              </a:rPr>
              <a:t>al., 2013</a:t>
            </a:r>
            <a:r>
              <a:rPr lang="en-GB" dirty="0">
                <a:solidFill>
                  <a:srgbClr val="92D05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125252" y="2536117"/>
            <a:ext cx="2287951" cy="181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036612" y="1823419"/>
            <a:ext cx="10707" cy="127764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62197" y="1911960"/>
                <a:ext cx="614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NZ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μ</m:t>
                      </m:r>
                      <m:r>
                        <a:rPr lang="en-NZ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𝑔</m:t>
                      </m:r>
                    </m:oMath>
                  </m:oMathPara>
                </a14:m>
                <a:endParaRPr lang="en-N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197" y="1911960"/>
                <a:ext cx="614719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997626" y="1524000"/>
                <a:ext cx="1059842" cy="496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NZ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𝒇𝒍𝒐𝒐𝒓</m:t>
                          </m:r>
                        </m:sub>
                      </m:sSub>
                    </m:oMath>
                  </m:oMathPara>
                </a14:m>
                <a:endParaRPr lang="en-NZ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26" y="1524000"/>
                <a:ext cx="1059842" cy="496674"/>
              </a:xfrm>
              <a:prstGeom prst="rect">
                <a:avLst/>
              </a:prstGeom>
              <a:blipFill rotWithShape="1"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368624" y="23052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endParaRPr lang="en-N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036611" y="2110721"/>
            <a:ext cx="1077686" cy="1540222"/>
          </a:xfrm>
          <a:custGeom>
            <a:avLst/>
            <a:gdLst>
              <a:gd name="connsiteX0" fmla="*/ 21772 w 1077686"/>
              <a:gd name="connsiteY0" fmla="*/ 707571 h 707571"/>
              <a:gd name="connsiteX1" fmla="*/ 0 w 1077686"/>
              <a:gd name="connsiteY1" fmla="*/ 10885 h 707571"/>
              <a:gd name="connsiteX2" fmla="*/ 1077686 w 1077686"/>
              <a:gd name="connsiteY2" fmla="*/ 0 h 70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686" h="707571">
                <a:moveTo>
                  <a:pt x="21772" y="707571"/>
                </a:moveTo>
                <a:lnTo>
                  <a:pt x="0" y="10885"/>
                </a:lnTo>
                <a:lnTo>
                  <a:pt x="1077686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52813" y="2752249"/>
                <a:ext cx="614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NZ" sz="2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μ</m:t>
                      </m:r>
                      <m:r>
                        <a:rPr lang="en-NZ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𝑔</m:t>
                      </m:r>
                    </m:oMath>
                  </m:oMathPara>
                </a14:m>
                <a:endParaRPr lang="en-NZ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813" y="2752249"/>
                <a:ext cx="614719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20394"/>
            <a:ext cx="5943600" cy="3237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720857" y="5715000"/>
            <a:ext cx="1250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NZ" sz="1600" dirty="0" smtClean="0"/>
              <a:t>5</a:t>
            </a:r>
            <a:r>
              <a:rPr lang="en-NZ" sz="1600" dirty="0"/>
              <a:t>% </a:t>
            </a:r>
            <a:r>
              <a:rPr lang="en-NZ" sz="1600" dirty="0" smtClean="0"/>
              <a:t>damping</a:t>
            </a:r>
          </a:p>
          <a:p>
            <a:pPr algn="r"/>
            <a:r>
              <a:rPr lang="en-NZ" sz="1600" dirty="0"/>
              <a:t>La9, </a:t>
            </a:r>
            <a:r>
              <a:rPr lang="en-NZ" sz="1600" i="1" dirty="0" err="1" smtClean="0"/>
              <a:t>T</a:t>
            </a:r>
            <a:r>
              <a:rPr lang="en-NZ" sz="1600" i="1" baseline="-25000" dirty="0" err="1" smtClean="0"/>
              <a:t>n</a:t>
            </a:r>
            <a:r>
              <a:rPr lang="en-NZ" sz="1600" baseline="-25000" dirty="0" smtClean="0"/>
              <a:t> </a:t>
            </a:r>
            <a:r>
              <a:rPr lang="en-NZ" sz="1600" dirty="0"/>
              <a:t>= </a:t>
            </a:r>
            <a:r>
              <a:rPr lang="en-NZ" sz="1600" dirty="0" smtClean="0"/>
              <a:t>1.3s</a:t>
            </a:r>
            <a:endParaRPr lang="en-NZ" sz="1600" dirty="0"/>
          </a:p>
        </p:txBody>
      </p:sp>
      <p:sp>
        <p:nvSpPr>
          <p:cNvPr id="4" name="Rectangle 3"/>
          <p:cNvSpPr/>
          <p:nvPr/>
        </p:nvSpPr>
        <p:spPr>
          <a:xfrm>
            <a:off x="771868" y="1543540"/>
            <a:ext cx="304800" cy="1580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Rectangle 20"/>
          <p:cNvSpPr/>
          <p:nvPr/>
        </p:nvSpPr>
        <p:spPr>
          <a:xfrm>
            <a:off x="1076668" y="2020674"/>
            <a:ext cx="447332" cy="258775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  <p:sp>
        <p:nvSpPr>
          <p:cNvPr id="11" name="Rectangle 10"/>
          <p:cNvSpPr/>
          <p:nvPr/>
        </p:nvSpPr>
        <p:spPr>
          <a:xfrm>
            <a:off x="1076668" y="2279449"/>
            <a:ext cx="1600200" cy="158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ectangle 21"/>
          <p:cNvSpPr/>
          <p:nvPr/>
        </p:nvSpPr>
        <p:spPr>
          <a:xfrm rot="16200000">
            <a:off x="2254591" y="2622349"/>
            <a:ext cx="844554" cy="158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/>
          <p:cNvSpPr/>
          <p:nvPr/>
        </p:nvSpPr>
        <p:spPr>
          <a:xfrm rot="16200000">
            <a:off x="733768" y="2622349"/>
            <a:ext cx="844554" cy="158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Rectangle 23"/>
          <p:cNvSpPr/>
          <p:nvPr/>
        </p:nvSpPr>
        <p:spPr>
          <a:xfrm rot="5400000">
            <a:off x="1981199" y="1901555"/>
            <a:ext cx="304800" cy="2723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Left-Right Arrow 17"/>
          <p:cNvSpPr/>
          <p:nvPr/>
        </p:nvSpPr>
        <p:spPr>
          <a:xfrm>
            <a:off x="1610068" y="3134975"/>
            <a:ext cx="1066800" cy="256622"/>
          </a:xfrm>
          <a:prstGeom prst="left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TextBox 24"/>
          <p:cNvSpPr txBox="1"/>
          <p:nvPr/>
        </p:nvSpPr>
        <p:spPr>
          <a:xfrm>
            <a:off x="1149813" y="1921859"/>
            <a:ext cx="540091" cy="377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m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652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34329" y="1981200"/>
            <a:ext cx="9144000" cy="4737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b="1" dirty="0" smtClean="0"/>
              <a:t>Obstructed Sliding Effect </a:t>
            </a:r>
            <a:r>
              <a:rPr lang="en-GB" dirty="0" smtClean="0">
                <a:solidFill>
                  <a:srgbClr val="92D050"/>
                </a:solidFill>
              </a:rPr>
              <a:t>(Cain </a:t>
            </a:r>
            <a:r>
              <a:rPr lang="en-GB" dirty="0">
                <a:solidFill>
                  <a:srgbClr val="92D050"/>
                </a:solidFill>
              </a:rPr>
              <a:t>et </a:t>
            </a:r>
            <a:r>
              <a:rPr lang="en-GB" dirty="0" smtClean="0">
                <a:solidFill>
                  <a:srgbClr val="92D050"/>
                </a:solidFill>
              </a:rPr>
              <a:t>al., 2013</a:t>
            </a:r>
            <a:r>
              <a:rPr lang="en-GB" dirty="0">
                <a:solidFill>
                  <a:srgbClr val="92D05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08166" y="1600200"/>
            <a:ext cx="5486400" cy="4864608"/>
            <a:chOff x="1295400" y="1431812"/>
            <a:chExt cx="5486400" cy="486460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431812"/>
              <a:ext cx="5486400" cy="4864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reeform 17"/>
            <p:cNvSpPr/>
            <p:nvPr/>
          </p:nvSpPr>
          <p:spPr>
            <a:xfrm>
              <a:off x="2340429" y="4452257"/>
              <a:ext cx="3004457" cy="741634"/>
            </a:xfrm>
            <a:custGeom>
              <a:avLst/>
              <a:gdLst>
                <a:gd name="connsiteX0" fmla="*/ 0 w 3004457"/>
                <a:gd name="connsiteY0" fmla="*/ 740229 h 741634"/>
                <a:gd name="connsiteX1" fmla="*/ 609600 w 3004457"/>
                <a:gd name="connsiteY1" fmla="*/ 707572 h 741634"/>
                <a:gd name="connsiteX2" fmla="*/ 1600200 w 3004457"/>
                <a:gd name="connsiteY2" fmla="*/ 511629 h 741634"/>
                <a:gd name="connsiteX3" fmla="*/ 3004457 w 3004457"/>
                <a:gd name="connsiteY3" fmla="*/ 0 h 74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4457" h="741634">
                  <a:moveTo>
                    <a:pt x="0" y="740229"/>
                  </a:moveTo>
                  <a:cubicBezTo>
                    <a:pt x="171450" y="742950"/>
                    <a:pt x="342900" y="745672"/>
                    <a:pt x="609600" y="707572"/>
                  </a:cubicBezTo>
                  <a:cubicBezTo>
                    <a:pt x="876300" y="669472"/>
                    <a:pt x="1201057" y="629558"/>
                    <a:pt x="1600200" y="511629"/>
                  </a:cubicBezTo>
                  <a:cubicBezTo>
                    <a:pt x="1999343" y="393700"/>
                    <a:pt x="2501900" y="196850"/>
                    <a:pt x="3004457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3" name="Oval 22"/>
            <p:cNvSpPr/>
            <p:nvPr/>
          </p:nvSpPr>
          <p:spPr>
            <a:xfrm>
              <a:off x="5306786" y="45720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Oval 27"/>
            <p:cNvSpPr/>
            <p:nvPr/>
          </p:nvSpPr>
          <p:spPr>
            <a:xfrm>
              <a:off x="4533064" y="424542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9" name="Oval 28"/>
            <p:cNvSpPr/>
            <p:nvPr/>
          </p:nvSpPr>
          <p:spPr>
            <a:xfrm>
              <a:off x="3459768" y="508362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0" name="Oval 29"/>
            <p:cNvSpPr/>
            <p:nvPr/>
          </p:nvSpPr>
          <p:spPr>
            <a:xfrm>
              <a:off x="3592285" y="507274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1" name="Oval 30"/>
            <p:cNvSpPr/>
            <p:nvPr/>
          </p:nvSpPr>
          <p:spPr>
            <a:xfrm>
              <a:off x="3067881" y="511769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2" name="Oval 31"/>
            <p:cNvSpPr/>
            <p:nvPr/>
          </p:nvSpPr>
          <p:spPr>
            <a:xfrm>
              <a:off x="3144081" y="50292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Oval 32"/>
            <p:cNvSpPr/>
            <p:nvPr/>
          </p:nvSpPr>
          <p:spPr>
            <a:xfrm>
              <a:off x="4147454" y="47625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4" name="Oval 33"/>
            <p:cNvSpPr/>
            <p:nvPr/>
          </p:nvSpPr>
          <p:spPr>
            <a:xfrm>
              <a:off x="4724400" y="448491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5" name="Oval 34"/>
            <p:cNvSpPr/>
            <p:nvPr/>
          </p:nvSpPr>
          <p:spPr>
            <a:xfrm>
              <a:off x="4054927" y="45720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6" name="Oval 35"/>
            <p:cNvSpPr/>
            <p:nvPr/>
          </p:nvSpPr>
          <p:spPr>
            <a:xfrm>
              <a:off x="4456864" y="4495799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7" name="Oval 36"/>
            <p:cNvSpPr/>
            <p:nvPr/>
          </p:nvSpPr>
          <p:spPr>
            <a:xfrm>
              <a:off x="4953000" y="48768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8" name="Oval 37"/>
            <p:cNvSpPr/>
            <p:nvPr/>
          </p:nvSpPr>
          <p:spPr>
            <a:xfrm>
              <a:off x="4572000" y="49530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0" name="Oval 39"/>
            <p:cNvSpPr/>
            <p:nvPr/>
          </p:nvSpPr>
          <p:spPr>
            <a:xfrm>
              <a:off x="4844142" y="47244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2" name="Oval 41"/>
            <p:cNvSpPr/>
            <p:nvPr/>
          </p:nvSpPr>
          <p:spPr>
            <a:xfrm>
              <a:off x="4418764" y="476864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3" name="Oval 42"/>
            <p:cNvSpPr/>
            <p:nvPr/>
          </p:nvSpPr>
          <p:spPr>
            <a:xfrm>
              <a:off x="3191178" y="513401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4" name="Oval 43"/>
            <p:cNvSpPr/>
            <p:nvPr/>
          </p:nvSpPr>
          <p:spPr>
            <a:xfrm>
              <a:off x="2989792" y="507274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5" name="Oval 44"/>
            <p:cNvSpPr/>
            <p:nvPr/>
          </p:nvSpPr>
          <p:spPr>
            <a:xfrm>
              <a:off x="3227613" y="499654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6" name="Oval 45"/>
            <p:cNvSpPr/>
            <p:nvPr/>
          </p:nvSpPr>
          <p:spPr>
            <a:xfrm>
              <a:off x="4342564" y="4752317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7" name="Oval 46"/>
            <p:cNvSpPr/>
            <p:nvPr/>
          </p:nvSpPr>
          <p:spPr>
            <a:xfrm>
              <a:off x="3352800" y="493667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8" name="Oval 47"/>
            <p:cNvSpPr/>
            <p:nvPr/>
          </p:nvSpPr>
          <p:spPr>
            <a:xfrm>
              <a:off x="3975166" y="463731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Oval 48"/>
            <p:cNvSpPr/>
            <p:nvPr/>
          </p:nvSpPr>
          <p:spPr>
            <a:xfrm>
              <a:off x="3848100" y="515579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0" name="Oval 49"/>
            <p:cNvSpPr/>
            <p:nvPr/>
          </p:nvSpPr>
          <p:spPr>
            <a:xfrm>
              <a:off x="4539342" y="46101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1" name="Oval 50"/>
            <p:cNvSpPr/>
            <p:nvPr/>
          </p:nvSpPr>
          <p:spPr>
            <a:xfrm>
              <a:off x="4729842" y="482307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Oval 51"/>
            <p:cNvSpPr/>
            <p:nvPr/>
          </p:nvSpPr>
          <p:spPr>
            <a:xfrm>
              <a:off x="4806042" y="474687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5" name="Oval 54"/>
            <p:cNvSpPr/>
            <p:nvPr/>
          </p:nvSpPr>
          <p:spPr>
            <a:xfrm>
              <a:off x="3429000" y="511084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6" name="Oval 55"/>
            <p:cNvSpPr/>
            <p:nvPr/>
          </p:nvSpPr>
          <p:spPr>
            <a:xfrm>
              <a:off x="3733799" y="512172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7" name="Oval 56"/>
            <p:cNvSpPr/>
            <p:nvPr/>
          </p:nvSpPr>
          <p:spPr>
            <a:xfrm>
              <a:off x="3067881" y="5090476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8" name="Oval 57"/>
            <p:cNvSpPr/>
            <p:nvPr/>
          </p:nvSpPr>
          <p:spPr>
            <a:xfrm>
              <a:off x="3505200" y="493667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9" name="Oval 58"/>
            <p:cNvSpPr/>
            <p:nvPr/>
          </p:nvSpPr>
          <p:spPr>
            <a:xfrm>
              <a:off x="3833653" y="474143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0" name="Oval 59"/>
            <p:cNvSpPr/>
            <p:nvPr/>
          </p:nvSpPr>
          <p:spPr>
            <a:xfrm>
              <a:off x="4506684" y="488768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1" name="Oval 60"/>
            <p:cNvSpPr/>
            <p:nvPr/>
          </p:nvSpPr>
          <p:spPr>
            <a:xfrm>
              <a:off x="3991495" y="512313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2" name="Oval 61"/>
            <p:cNvSpPr/>
            <p:nvPr/>
          </p:nvSpPr>
          <p:spPr>
            <a:xfrm>
              <a:off x="4380664" y="44577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3" name="Oval 62"/>
            <p:cNvSpPr/>
            <p:nvPr/>
          </p:nvSpPr>
          <p:spPr>
            <a:xfrm>
              <a:off x="4225536" y="496932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4" name="Oval 63"/>
            <p:cNvSpPr/>
            <p:nvPr/>
          </p:nvSpPr>
          <p:spPr>
            <a:xfrm>
              <a:off x="3980608" y="504552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5" name="Oval 64"/>
            <p:cNvSpPr/>
            <p:nvPr/>
          </p:nvSpPr>
          <p:spPr>
            <a:xfrm>
              <a:off x="4111236" y="496932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6" name="Oval 65"/>
            <p:cNvSpPr/>
            <p:nvPr/>
          </p:nvSpPr>
          <p:spPr>
            <a:xfrm>
              <a:off x="4044042" y="4828517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Oval 67"/>
            <p:cNvSpPr/>
            <p:nvPr/>
          </p:nvSpPr>
          <p:spPr>
            <a:xfrm>
              <a:off x="3287485" y="509591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9" name="Oval 68"/>
            <p:cNvSpPr/>
            <p:nvPr/>
          </p:nvSpPr>
          <p:spPr>
            <a:xfrm>
              <a:off x="3341913" y="51054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0" name="Oval 69"/>
            <p:cNvSpPr/>
            <p:nvPr/>
          </p:nvSpPr>
          <p:spPr>
            <a:xfrm>
              <a:off x="3554185" y="513946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1" name="Oval 70"/>
            <p:cNvSpPr/>
            <p:nvPr/>
          </p:nvSpPr>
          <p:spPr>
            <a:xfrm>
              <a:off x="3817323" y="489857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2" name="Oval 71"/>
            <p:cNvSpPr/>
            <p:nvPr/>
          </p:nvSpPr>
          <p:spPr>
            <a:xfrm>
              <a:off x="3822766" y="482307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3" name="Oval 72"/>
            <p:cNvSpPr/>
            <p:nvPr/>
          </p:nvSpPr>
          <p:spPr>
            <a:xfrm>
              <a:off x="3715588" y="5083628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4" name="Oval 73"/>
            <p:cNvSpPr/>
            <p:nvPr/>
          </p:nvSpPr>
          <p:spPr>
            <a:xfrm>
              <a:off x="3657599" y="49530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5" name="Oval 74"/>
            <p:cNvSpPr/>
            <p:nvPr/>
          </p:nvSpPr>
          <p:spPr>
            <a:xfrm>
              <a:off x="2895600" y="512313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6" name="Oval 75"/>
            <p:cNvSpPr/>
            <p:nvPr/>
          </p:nvSpPr>
          <p:spPr>
            <a:xfrm>
              <a:off x="3265713" y="497477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7" name="Oval 76"/>
            <p:cNvSpPr/>
            <p:nvPr/>
          </p:nvSpPr>
          <p:spPr>
            <a:xfrm>
              <a:off x="3581400" y="488768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8" name="Oval 77"/>
            <p:cNvSpPr/>
            <p:nvPr/>
          </p:nvSpPr>
          <p:spPr>
            <a:xfrm>
              <a:off x="2819400" y="511769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9" name="Oval 78"/>
            <p:cNvSpPr/>
            <p:nvPr/>
          </p:nvSpPr>
          <p:spPr>
            <a:xfrm>
              <a:off x="3967842" y="48006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0" name="Oval 79"/>
            <p:cNvSpPr/>
            <p:nvPr/>
          </p:nvSpPr>
          <p:spPr>
            <a:xfrm>
              <a:off x="4013266" y="4735987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3" name="Oval 82"/>
            <p:cNvSpPr/>
            <p:nvPr/>
          </p:nvSpPr>
          <p:spPr>
            <a:xfrm>
              <a:off x="3182181" y="51054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4" name="Oval 83"/>
            <p:cNvSpPr/>
            <p:nvPr/>
          </p:nvSpPr>
          <p:spPr>
            <a:xfrm>
              <a:off x="2503713" y="5148943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5" name="Oval 84"/>
            <p:cNvSpPr/>
            <p:nvPr/>
          </p:nvSpPr>
          <p:spPr>
            <a:xfrm>
              <a:off x="2732314" y="5117691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6" name="Oval 85"/>
            <p:cNvSpPr/>
            <p:nvPr/>
          </p:nvSpPr>
          <p:spPr>
            <a:xfrm>
              <a:off x="2656114" y="511628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7" name="Oval 86"/>
            <p:cNvSpPr/>
            <p:nvPr/>
          </p:nvSpPr>
          <p:spPr>
            <a:xfrm>
              <a:off x="2579913" y="5127172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451263" y="1905000"/>
            <a:ext cx="3160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solidFill>
                  <a:srgbClr val="FF0000"/>
                </a:solidFill>
              </a:rPr>
              <a:t>---- </a:t>
            </a:r>
            <a:r>
              <a:rPr lang="en-NZ" sz="2400" dirty="0">
                <a:solidFill>
                  <a:srgbClr val="FF0000"/>
                </a:solidFill>
              </a:rPr>
              <a:t>O</a:t>
            </a:r>
            <a:r>
              <a:rPr lang="en-NZ" sz="2400" dirty="0" smtClean="0">
                <a:solidFill>
                  <a:srgbClr val="FF0000"/>
                </a:solidFill>
              </a:rPr>
              <a:t>bstructed</a:t>
            </a:r>
          </a:p>
          <a:p>
            <a:r>
              <a:rPr lang="en-NZ" sz="2400" dirty="0" smtClean="0">
                <a:solidFill>
                  <a:srgbClr val="00B050"/>
                </a:solidFill>
              </a:rPr>
              <a:t>---- Unobstructed</a:t>
            </a:r>
            <a:endParaRPr lang="en-NZ" sz="2400" dirty="0">
              <a:solidFill>
                <a:srgbClr val="00B05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1623" y="6374564"/>
            <a:ext cx="906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solidFill>
                  <a:srgbClr val="00B050"/>
                </a:solidFill>
              </a:rPr>
              <a:t>SAC La10in50 suite, </a:t>
            </a:r>
            <a:r>
              <a:rPr lang="en-NZ" sz="2400" dirty="0" smtClean="0">
                <a:solidFill>
                  <a:srgbClr val="00B050"/>
                </a:solidFill>
                <a:latin typeface="Symbol" panose="05050102010706020507" pitchFamily="18" charset="2"/>
              </a:rPr>
              <a:t>z</a:t>
            </a:r>
            <a:r>
              <a:rPr lang="en-NZ" sz="2400" dirty="0" smtClean="0">
                <a:solidFill>
                  <a:srgbClr val="00B050"/>
                </a:solidFill>
              </a:rPr>
              <a:t> = 5% (tangent stiffness proportional), </a:t>
            </a:r>
            <a:r>
              <a:rPr lang="en-NZ" sz="2400" dirty="0" smtClean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en-NZ" sz="2400" dirty="0" smtClean="0">
                <a:solidFill>
                  <a:srgbClr val="00B050"/>
                </a:solidFill>
              </a:rPr>
              <a:t> = 0.25</a:t>
            </a:r>
            <a:endParaRPr lang="en-NZ" sz="2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6400800" y="3581401"/>
                <a:ext cx="2741528" cy="510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1600" i="1">
                          <a:latin typeface="Cambria Math"/>
                        </a:rPr>
                        <m:t>𝑀𝑃𝑇𝐹𝑉</m:t>
                      </m:r>
                      <m:r>
                        <a:rPr lang="en-NZ" sz="1600" i="1">
                          <a:latin typeface="Cambria Math"/>
                        </a:rPr>
                        <m:t>=</m:t>
                      </m:r>
                      <m:r>
                        <a:rPr lang="en-NZ" sz="1600" i="1">
                          <a:latin typeface="Cambria Math"/>
                        </a:rPr>
                        <m:t>𝑃𝑇𝐹𝑉</m:t>
                      </m:r>
                      <m:d>
                        <m:dPr>
                          <m:begChr m:val="〈"/>
                          <m:endChr m:val="〉"/>
                          <m:ctrlPr>
                            <a:rPr lang="en-NZ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1600" i="1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NZ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NZ" sz="1600" i="1">
                                  <a:latin typeface="Cambria Math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NZ" sz="1600" i="1">
                                  <a:latin typeface="Cambria Math"/>
                                </a:rPr>
                                <m:t>𝑃𝑇𝐹𝐴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NZ" sz="1600" dirty="0"/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3581401"/>
                <a:ext cx="2741528" cy="510781"/>
              </a:xfrm>
              <a:prstGeom prst="rect">
                <a:avLst/>
              </a:prstGeom>
              <a:blipFill rotWithShape="1">
                <a:blip r:embed="rId5"/>
                <a:stretch>
                  <a:fillRect b="-3614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ctangle 81"/>
          <p:cNvSpPr/>
          <p:nvPr/>
        </p:nvSpPr>
        <p:spPr>
          <a:xfrm>
            <a:off x="7086600" y="4306713"/>
            <a:ext cx="191969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dirty="0" smtClean="0">
                <a:solidFill>
                  <a:srgbClr val="92D050"/>
                </a:solidFill>
              </a:rPr>
              <a:t>(Yeow </a:t>
            </a:r>
            <a:r>
              <a:rPr lang="en-GB" dirty="0">
                <a:solidFill>
                  <a:srgbClr val="92D050"/>
                </a:solidFill>
              </a:rPr>
              <a:t>et al., 2013)</a:t>
            </a:r>
          </a:p>
        </p:txBody>
      </p:sp>
      <p:sp>
        <p:nvSpPr>
          <p:cNvPr id="88" name="Rectangle 87"/>
          <p:cNvSpPr/>
          <p:nvPr/>
        </p:nvSpPr>
        <p:spPr>
          <a:xfrm>
            <a:off x="8084693" y="5114065"/>
            <a:ext cx="921599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dirty="0" smtClean="0"/>
              <a:t>COR =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0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5486400" cy="449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34329" y="1981200"/>
            <a:ext cx="9144000" cy="4737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b="1" dirty="0" smtClean="0"/>
              <a:t>Building Height Effect </a:t>
            </a:r>
            <a:r>
              <a:rPr lang="en-GB" dirty="0" smtClean="0">
                <a:solidFill>
                  <a:srgbClr val="92D050"/>
                </a:solidFill>
              </a:rPr>
              <a:t>(Cain </a:t>
            </a:r>
            <a:r>
              <a:rPr lang="en-GB" dirty="0">
                <a:solidFill>
                  <a:srgbClr val="92D050"/>
                </a:solidFill>
              </a:rPr>
              <a:t>et </a:t>
            </a:r>
            <a:r>
              <a:rPr lang="en-GB" dirty="0" smtClean="0">
                <a:solidFill>
                  <a:srgbClr val="92D050"/>
                </a:solidFill>
              </a:rPr>
              <a:t>al., 2013</a:t>
            </a:r>
            <a:r>
              <a:rPr lang="en-GB" dirty="0">
                <a:solidFill>
                  <a:srgbClr val="92D05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1623" y="6374564"/>
            <a:ext cx="906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solidFill>
                  <a:srgbClr val="00B050"/>
                </a:solidFill>
              </a:rPr>
              <a:t>SAC La10in50 suite, </a:t>
            </a:r>
            <a:r>
              <a:rPr lang="en-NZ" sz="2400" dirty="0" smtClean="0">
                <a:solidFill>
                  <a:srgbClr val="00B050"/>
                </a:solidFill>
                <a:latin typeface="Symbol" panose="05050102010706020507" pitchFamily="18" charset="2"/>
              </a:rPr>
              <a:t>z</a:t>
            </a:r>
            <a:r>
              <a:rPr lang="en-NZ" sz="2400" dirty="0" smtClean="0">
                <a:solidFill>
                  <a:srgbClr val="00B050"/>
                </a:solidFill>
              </a:rPr>
              <a:t> = 5% (tangent stiffness proportional), </a:t>
            </a:r>
            <a:r>
              <a:rPr lang="en-NZ" sz="2400" dirty="0" smtClean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en-NZ" sz="2400" dirty="0" smtClean="0">
                <a:solidFill>
                  <a:srgbClr val="00B050"/>
                </a:solidFill>
              </a:rPr>
              <a:t> = 0.25</a:t>
            </a:r>
            <a:endParaRPr lang="en-NZ" sz="2400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343400" y="4267200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332514" y="3924616"/>
            <a:ext cx="199208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000" dirty="0" smtClean="0">
                <a:solidFill>
                  <a:srgbClr val="FF0000"/>
                </a:solidFill>
              </a:rPr>
              <a:t>---- </a:t>
            </a:r>
            <a:r>
              <a:rPr lang="en-NZ" sz="2000" dirty="0">
                <a:solidFill>
                  <a:srgbClr val="FF0000"/>
                </a:solidFill>
              </a:rPr>
              <a:t>O</a:t>
            </a:r>
            <a:r>
              <a:rPr lang="en-NZ" sz="2000" dirty="0" smtClean="0">
                <a:solidFill>
                  <a:srgbClr val="FF0000"/>
                </a:solidFill>
              </a:rPr>
              <a:t>bstructed</a:t>
            </a:r>
          </a:p>
          <a:p>
            <a:r>
              <a:rPr lang="en-NZ" sz="2000" dirty="0" smtClean="0">
                <a:solidFill>
                  <a:srgbClr val="0070C0"/>
                </a:solidFill>
              </a:rPr>
              <a:t>---- Unobstructed</a:t>
            </a:r>
          </a:p>
          <a:p>
            <a:r>
              <a:rPr lang="en-NZ" sz="2000" dirty="0" smtClean="0">
                <a:solidFill>
                  <a:srgbClr val="0070C0"/>
                </a:solidFill>
              </a:rPr>
              <a:t>      </a:t>
            </a:r>
            <a:r>
              <a:rPr lang="en-NZ" sz="2000" dirty="0">
                <a:solidFill>
                  <a:srgbClr val="0070C0"/>
                </a:solidFill>
              </a:rPr>
              <a:t>50</a:t>
            </a:r>
            <a:r>
              <a:rPr lang="en-NZ" sz="2000" baseline="30000" dirty="0">
                <a:solidFill>
                  <a:srgbClr val="0070C0"/>
                </a:solidFill>
              </a:rPr>
              <a:t>th</a:t>
            </a:r>
            <a:r>
              <a:rPr lang="en-NZ" sz="2000" dirty="0">
                <a:solidFill>
                  <a:srgbClr val="0070C0"/>
                </a:solidFill>
              </a:rPr>
              <a:t> %</a:t>
            </a:r>
            <a:r>
              <a:rPr lang="en-NZ" sz="2000" dirty="0" err="1">
                <a:solidFill>
                  <a:srgbClr val="0070C0"/>
                </a:solidFill>
              </a:rPr>
              <a:t>ile</a:t>
            </a:r>
            <a:endParaRPr lang="en-NZ" sz="2000" dirty="0">
              <a:solidFill>
                <a:srgbClr val="0070C0"/>
              </a:solidFill>
            </a:endParaRPr>
          </a:p>
          <a:p>
            <a:r>
              <a:rPr lang="en-NZ" sz="2000" dirty="0" smtClean="0">
                <a:solidFill>
                  <a:srgbClr val="0070C0"/>
                </a:solidFill>
              </a:rPr>
              <a:t>      84</a:t>
            </a:r>
            <a:r>
              <a:rPr lang="en-NZ" sz="2000" baseline="30000" dirty="0" smtClean="0">
                <a:solidFill>
                  <a:srgbClr val="0070C0"/>
                </a:solidFill>
              </a:rPr>
              <a:t>th</a:t>
            </a:r>
            <a:r>
              <a:rPr lang="en-NZ" sz="2000" dirty="0" smtClean="0">
                <a:solidFill>
                  <a:srgbClr val="0070C0"/>
                </a:solidFill>
              </a:rPr>
              <a:t> </a:t>
            </a:r>
            <a:r>
              <a:rPr lang="en-NZ" sz="2000" dirty="0">
                <a:solidFill>
                  <a:srgbClr val="0070C0"/>
                </a:solidFill>
              </a:rPr>
              <a:t>%</a:t>
            </a:r>
            <a:r>
              <a:rPr lang="en-NZ" sz="2000" dirty="0" err="1">
                <a:solidFill>
                  <a:srgbClr val="0070C0"/>
                </a:solidFill>
              </a:rPr>
              <a:t>ile</a:t>
            </a:r>
            <a:endParaRPr lang="en-NZ" sz="2000" dirty="0">
              <a:solidFill>
                <a:srgbClr val="0070C0"/>
              </a:solidFill>
            </a:endParaRPr>
          </a:p>
          <a:p>
            <a:endParaRPr lang="en-NZ" sz="2000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332514" y="4740224"/>
            <a:ext cx="39188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343400" y="5029200"/>
            <a:ext cx="3918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4) </a:t>
            </a:r>
            <a:r>
              <a:rPr lang="en-GB" sz="4000" b="1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990600"/>
            <a:ext cx="8748712" cy="57848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eaLnBrk="1" hangingPunct="1">
              <a:buNone/>
            </a:pPr>
            <a:r>
              <a:rPr lang="en-GB" b="1" dirty="0" smtClean="0">
                <a:solidFill>
                  <a:srgbClr val="FF6600"/>
                </a:solidFill>
              </a:rPr>
              <a:t>Hypothesis: </a:t>
            </a:r>
            <a:r>
              <a:rPr lang="en-GB" dirty="0">
                <a:solidFill>
                  <a:srgbClr val="FF6600"/>
                </a:solidFill>
              </a:rPr>
              <a:t>Hysteresis </a:t>
            </a:r>
            <a:r>
              <a:rPr lang="en-GB" dirty="0" smtClean="0">
                <a:solidFill>
                  <a:srgbClr val="FF6600"/>
                </a:solidFill>
              </a:rPr>
              <a:t>loops </a:t>
            </a:r>
            <a:r>
              <a:rPr lang="en-GB" dirty="0">
                <a:solidFill>
                  <a:srgbClr val="FF6600"/>
                </a:solidFill>
              </a:rPr>
              <a:t>with a high increase in stiffness at high velocity can cause </a:t>
            </a:r>
            <a:r>
              <a:rPr lang="en-GB" dirty="0" smtClean="0">
                <a:solidFill>
                  <a:srgbClr val="FF6600"/>
                </a:solidFill>
              </a:rPr>
              <a:t>higher contents and people damage.  </a:t>
            </a:r>
            <a:r>
              <a:rPr lang="en-GB" sz="20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GB" sz="2000" dirty="0" err="1" smtClean="0">
                <a:solidFill>
                  <a:schemeClr val="bg1">
                    <a:lumMod val="75000"/>
                  </a:schemeClr>
                </a:solidFill>
              </a:rPr>
              <a:t>MacRae</a:t>
            </a:r>
            <a:r>
              <a:rPr lang="en-GB" sz="2000" dirty="0" smtClean="0">
                <a:solidFill>
                  <a:schemeClr val="bg1">
                    <a:lumMod val="75000"/>
                  </a:schemeClr>
                </a:solidFill>
              </a:rPr>
              <a:t>, 2010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 dirty="0"/>
          </a:p>
        </p:txBody>
      </p:sp>
      <p:sp>
        <p:nvSpPr>
          <p:cNvPr id="364564" name="Line 20"/>
          <p:cNvSpPr>
            <a:spLocks noChangeShapeType="1"/>
          </p:cNvSpPr>
          <p:nvPr/>
        </p:nvSpPr>
        <p:spPr bwMode="auto">
          <a:xfrm flipV="1">
            <a:off x="7086600" y="3249613"/>
            <a:ext cx="0" cy="1154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64565" name="Line 21"/>
          <p:cNvSpPr>
            <a:spLocks noChangeShapeType="1"/>
          </p:cNvSpPr>
          <p:nvPr/>
        </p:nvSpPr>
        <p:spPr bwMode="auto">
          <a:xfrm flipV="1">
            <a:off x="6353175" y="3883025"/>
            <a:ext cx="1517650" cy="17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64569" name="Freeform 25"/>
          <p:cNvSpPr>
            <a:spLocks/>
          </p:cNvSpPr>
          <p:nvPr/>
        </p:nvSpPr>
        <p:spPr bwMode="auto">
          <a:xfrm>
            <a:off x="7289800" y="3435350"/>
            <a:ext cx="533400" cy="452438"/>
          </a:xfrm>
          <a:custGeom>
            <a:avLst/>
            <a:gdLst>
              <a:gd name="T0" fmla="*/ 0 w 336"/>
              <a:gd name="T1" fmla="*/ 285 h 285"/>
              <a:gd name="T2" fmla="*/ 145 w 336"/>
              <a:gd name="T3" fmla="*/ 285 h 285"/>
              <a:gd name="T4" fmla="*/ 213 w 336"/>
              <a:gd name="T5" fmla="*/ 0 h 285"/>
              <a:gd name="T6" fmla="*/ 336 w 336"/>
              <a:gd name="T7" fmla="*/ 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285">
                <a:moveTo>
                  <a:pt x="0" y="285"/>
                </a:moveTo>
                <a:lnTo>
                  <a:pt x="145" y="285"/>
                </a:lnTo>
                <a:lnTo>
                  <a:pt x="213" y="0"/>
                </a:lnTo>
                <a:lnTo>
                  <a:pt x="336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64570" name="Oval 26"/>
          <p:cNvSpPr>
            <a:spLocks noChangeArrowheads="1"/>
          </p:cNvSpPr>
          <p:nvPr/>
        </p:nvSpPr>
        <p:spPr bwMode="auto">
          <a:xfrm>
            <a:off x="7264400" y="3852863"/>
            <a:ext cx="88900" cy="889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/>
          </a:p>
        </p:txBody>
      </p:sp>
      <p:sp>
        <p:nvSpPr>
          <p:cNvPr id="364571" name="Text Box 27"/>
          <p:cNvSpPr txBox="1">
            <a:spLocks noChangeArrowheads="1"/>
          </p:cNvSpPr>
          <p:nvPr/>
        </p:nvSpPr>
        <p:spPr bwMode="auto">
          <a:xfrm>
            <a:off x="6748463" y="3152775"/>
            <a:ext cx="34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altLang="en-US" b="0" i="1"/>
              <a:t>F</a:t>
            </a:r>
            <a:endParaRPr lang="en-AU" altLang="en-US" b="0" i="1"/>
          </a:p>
        </p:txBody>
      </p:sp>
      <p:sp>
        <p:nvSpPr>
          <p:cNvPr id="364572" name="Text Box 28"/>
          <p:cNvSpPr txBox="1">
            <a:spLocks noChangeArrowheads="1"/>
          </p:cNvSpPr>
          <p:nvPr/>
        </p:nvSpPr>
        <p:spPr bwMode="auto">
          <a:xfrm>
            <a:off x="7639050" y="3867150"/>
            <a:ext cx="34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altLang="en-US" b="0">
                <a:latin typeface="Symbol" pitchFamily="18" charset="2"/>
              </a:rPr>
              <a:t>D</a:t>
            </a:r>
            <a:endParaRPr lang="en-AU" altLang="en-US" b="0">
              <a:latin typeface="Symbol" pitchFamily="18" charset="2"/>
            </a:endParaRPr>
          </a:p>
        </p:txBody>
      </p:sp>
      <p:sp>
        <p:nvSpPr>
          <p:cNvPr id="364573" name="Rectangle 29"/>
          <p:cNvSpPr>
            <a:spLocks noChangeArrowheads="1"/>
          </p:cNvSpPr>
          <p:nvPr/>
        </p:nvSpPr>
        <p:spPr bwMode="auto">
          <a:xfrm>
            <a:off x="487363" y="6103938"/>
            <a:ext cx="7961312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>
                <a:solidFill>
                  <a:srgbClr val="99FF99"/>
                </a:solidFill>
              </a:rPr>
              <a:t>http://</a:t>
            </a:r>
            <a:r>
              <a:rPr lang="en-AU" altLang="en-US" sz="1600">
                <a:solidFill>
                  <a:srgbClr val="99FF99"/>
                </a:solidFill>
              </a:rPr>
              <a:t>upload.wikimedia.org/wikipedia/commons/7/79/Motorbike_rider_mono.jpg</a:t>
            </a:r>
          </a:p>
          <a:p>
            <a:r>
              <a:rPr lang="en-NZ" altLang="en-US" sz="1600">
                <a:solidFill>
                  <a:srgbClr val="99FF99"/>
                </a:solidFill>
              </a:rPr>
              <a:t> </a:t>
            </a:r>
          </a:p>
          <a:p>
            <a:endParaRPr lang="en-AU" altLang="en-US" sz="1600">
              <a:solidFill>
                <a:srgbClr val="99FF99"/>
              </a:solidFill>
            </a:endParaRPr>
          </a:p>
        </p:txBody>
      </p:sp>
      <p:pic>
        <p:nvPicPr>
          <p:cNvPr id="364575" name="Picture 31" descr="Motorbike_rider_mo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2"/>
          <a:stretch>
            <a:fillRect/>
          </a:stretch>
        </p:blipFill>
        <p:spPr bwMode="auto">
          <a:xfrm>
            <a:off x="461963" y="2544763"/>
            <a:ext cx="3751262" cy="31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577" name="Picture 33" descr="w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" b="1616"/>
          <a:stretch>
            <a:fillRect/>
          </a:stretch>
        </p:blipFill>
        <p:spPr bwMode="auto">
          <a:xfrm>
            <a:off x="3284538" y="2560638"/>
            <a:ext cx="2547937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78" name="Rectangle 34"/>
          <p:cNvSpPr>
            <a:spLocks noChangeArrowheads="1"/>
          </p:cNvSpPr>
          <p:nvPr/>
        </p:nvSpPr>
        <p:spPr bwMode="auto">
          <a:xfrm>
            <a:off x="500063" y="5776913"/>
            <a:ext cx="683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>
                <a:solidFill>
                  <a:srgbClr val="99FF99"/>
                </a:solidFill>
              </a:rPr>
              <a:t>http://neilhellmanlibrary.files.wordpress.com/2007/07/wall.jpg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4. HYSTERESIS EFFECT 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3671"/>
            <a:ext cx="9144000" cy="4737100"/>
          </a:xfrm>
        </p:spPr>
        <p:txBody>
          <a:bodyPr/>
          <a:lstStyle/>
          <a:p>
            <a:pPr marL="0" lvl="1" indent="0" eaLnBrk="1" hangingPunct="1">
              <a:buNone/>
            </a:pPr>
            <a:r>
              <a:rPr lang="en-GB" sz="2800" dirty="0" smtClean="0">
                <a:solidFill>
                  <a:srgbClr val="FF6600"/>
                </a:solidFill>
              </a:rPr>
              <a:t>E.g. Loops with increase in stiffness at zero velocity</a:t>
            </a: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buNone/>
            </a:pPr>
            <a:r>
              <a:rPr lang="en-GB" dirty="0" smtClean="0">
                <a:solidFill>
                  <a:srgbClr val="FF6600"/>
                </a:solidFill>
              </a:rPr>
              <a:t>	</a:t>
            </a:r>
          </a:p>
          <a:p>
            <a:pPr marL="0" indent="0" eaLnBrk="1" hangingPunct="1"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buNone/>
            </a:pPr>
            <a:endParaRPr lang="en-GB" dirty="0" smtClean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31" y="1592986"/>
            <a:ext cx="2616811" cy="188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6352" y="1578088"/>
            <a:ext cx="2609534" cy="196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9137" y="4045282"/>
            <a:ext cx="2983964" cy="209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3979967"/>
            <a:ext cx="2723012" cy="207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5931" y="1642539"/>
            <a:ext cx="2772625" cy="189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42633" y="3962400"/>
            <a:ext cx="2255254" cy="214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top ban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4. HYSTERESIS EFFECT 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42633" y="6420957"/>
            <a:ext cx="309969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GB" sz="2800" b="1" dirty="0">
                <a:solidFill>
                  <a:srgbClr val="FF6600"/>
                </a:solidFill>
              </a:rPr>
              <a:t>English et al. (2011)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537" y="3558508"/>
            <a:ext cx="7839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buNone/>
            </a:pPr>
            <a:r>
              <a:rPr lang="en-GB" sz="2800" dirty="0">
                <a:solidFill>
                  <a:srgbClr val="FF6600"/>
                </a:solidFill>
              </a:rPr>
              <a:t>Loops with increase in stiffness at </a:t>
            </a:r>
            <a:r>
              <a:rPr lang="en-GB" sz="2800" dirty="0" smtClean="0">
                <a:solidFill>
                  <a:srgbClr val="FF6600"/>
                </a:solidFill>
              </a:rPr>
              <a:t>significant velocity</a:t>
            </a:r>
            <a:endParaRPr lang="en-GB" sz="2800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61431" y="3276600"/>
            <a:ext cx="124369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Oval 18"/>
          <p:cNvSpPr/>
          <p:nvPr/>
        </p:nvSpPr>
        <p:spPr>
          <a:xfrm>
            <a:off x="3228431" y="3200400"/>
            <a:ext cx="124369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Oval 19"/>
          <p:cNvSpPr/>
          <p:nvPr/>
        </p:nvSpPr>
        <p:spPr>
          <a:xfrm>
            <a:off x="5715000" y="3352800"/>
            <a:ext cx="124369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Oval 20"/>
          <p:cNvSpPr/>
          <p:nvPr/>
        </p:nvSpPr>
        <p:spPr>
          <a:xfrm>
            <a:off x="7190831" y="4894368"/>
            <a:ext cx="124369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Oval 21"/>
          <p:cNvSpPr/>
          <p:nvPr/>
        </p:nvSpPr>
        <p:spPr>
          <a:xfrm>
            <a:off x="4142831" y="5122968"/>
            <a:ext cx="124369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Oval 22"/>
          <p:cNvSpPr/>
          <p:nvPr/>
        </p:nvSpPr>
        <p:spPr>
          <a:xfrm>
            <a:off x="1981200" y="4513368"/>
            <a:ext cx="124369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Freeform 4"/>
          <p:cNvSpPr/>
          <p:nvPr/>
        </p:nvSpPr>
        <p:spPr>
          <a:xfrm>
            <a:off x="413657" y="3069771"/>
            <a:ext cx="566057" cy="348343"/>
          </a:xfrm>
          <a:custGeom>
            <a:avLst/>
            <a:gdLst>
              <a:gd name="connsiteX0" fmla="*/ 566057 w 566057"/>
              <a:gd name="connsiteY0" fmla="*/ 293915 h 348343"/>
              <a:gd name="connsiteX1" fmla="*/ 0 w 566057"/>
              <a:gd name="connsiteY1" fmla="*/ 348343 h 348343"/>
              <a:gd name="connsiteX2" fmla="*/ 283029 w 566057"/>
              <a:gd name="connsiteY2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057" h="348343">
                <a:moveTo>
                  <a:pt x="566057" y="293915"/>
                </a:moveTo>
                <a:lnTo>
                  <a:pt x="0" y="348343"/>
                </a:lnTo>
                <a:lnTo>
                  <a:pt x="283029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Freeform 16"/>
          <p:cNvSpPr/>
          <p:nvPr/>
        </p:nvSpPr>
        <p:spPr>
          <a:xfrm>
            <a:off x="3026229" y="3026229"/>
            <a:ext cx="598714" cy="326571"/>
          </a:xfrm>
          <a:custGeom>
            <a:avLst/>
            <a:gdLst>
              <a:gd name="connsiteX0" fmla="*/ 598714 w 598714"/>
              <a:gd name="connsiteY0" fmla="*/ 293914 h 326571"/>
              <a:gd name="connsiteX1" fmla="*/ 598714 w 598714"/>
              <a:gd name="connsiteY1" fmla="*/ 293914 h 326571"/>
              <a:gd name="connsiteX2" fmla="*/ 130628 w 598714"/>
              <a:gd name="connsiteY2" fmla="*/ 315685 h 326571"/>
              <a:gd name="connsiteX3" fmla="*/ 0 w 598714"/>
              <a:gd name="connsiteY3" fmla="*/ 326571 h 326571"/>
              <a:gd name="connsiteX4" fmla="*/ 261257 w 598714"/>
              <a:gd name="connsiteY4" fmla="*/ 0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714" h="326571">
                <a:moveTo>
                  <a:pt x="598714" y="293914"/>
                </a:moveTo>
                <a:lnTo>
                  <a:pt x="598714" y="293914"/>
                </a:lnTo>
                <a:lnTo>
                  <a:pt x="130628" y="315685"/>
                </a:lnTo>
                <a:lnTo>
                  <a:pt x="0" y="326571"/>
                </a:lnTo>
                <a:lnTo>
                  <a:pt x="261257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Freeform 23"/>
          <p:cNvSpPr/>
          <p:nvPr/>
        </p:nvSpPr>
        <p:spPr>
          <a:xfrm>
            <a:off x="5617029" y="3113314"/>
            <a:ext cx="381000" cy="478972"/>
          </a:xfrm>
          <a:custGeom>
            <a:avLst/>
            <a:gdLst>
              <a:gd name="connsiteX0" fmla="*/ 381000 w 381000"/>
              <a:gd name="connsiteY0" fmla="*/ 370115 h 478972"/>
              <a:gd name="connsiteX1" fmla="*/ 0 w 381000"/>
              <a:gd name="connsiteY1" fmla="*/ 478972 h 478972"/>
              <a:gd name="connsiteX2" fmla="*/ 32657 w 381000"/>
              <a:gd name="connsiteY2" fmla="*/ 206829 h 478972"/>
              <a:gd name="connsiteX3" fmla="*/ 108857 w 381000"/>
              <a:gd name="connsiteY3" fmla="*/ 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478972">
                <a:moveTo>
                  <a:pt x="381000" y="370115"/>
                </a:moveTo>
                <a:lnTo>
                  <a:pt x="0" y="478972"/>
                </a:lnTo>
                <a:lnTo>
                  <a:pt x="32657" y="206829"/>
                </a:lnTo>
                <a:lnTo>
                  <a:pt x="108857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Freeform 24"/>
          <p:cNvSpPr/>
          <p:nvPr/>
        </p:nvSpPr>
        <p:spPr>
          <a:xfrm>
            <a:off x="1883229" y="4524254"/>
            <a:ext cx="587828" cy="446314"/>
          </a:xfrm>
          <a:custGeom>
            <a:avLst/>
            <a:gdLst>
              <a:gd name="connsiteX0" fmla="*/ 587828 w 587828"/>
              <a:gd name="connsiteY0" fmla="*/ 0 h 446314"/>
              <a:gd name="connsiteX1" fmla="*/ 217714 w 587828"/>
              <a:gd name="connsiteY1" fmla="*/ 108857 h 446314"/>
              <a:gd name="connsiteX2" fmla="*/ 0 w 587828"/>
              <a:gd name="connsiteY2" fmla="*/ 446314 h 4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828" h="446314">
                <a:moveTo>
                  <a:pt x="587828" y="0"/>
                </a:moveTo>
                <a:lnTo>
                  <a:pt x="217714" y="108857"/>
                </a:lnTo>
                <a:lnTo>
                  <a:pt x="0" y="446314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Freeform 25"/>
          <p:cNvSpPr/>
          <p:nvPr/>
        </p:nvSpPr>
        <p:spPr>
          <a:xfrm>
            <a:off x="4147457" y="5199168"/>
            <a:ext cx="500743" cy="304800"/>
          </a:xfrm>
          <a:custGeom>
            <a:avLst/>
            <a:gdLst>
              <a:gd name="connsiteX0" fmla="*/ 500743 w 500743"/>
              <a:gd name="connsiteY0" fmla="*/ 10886 h 304800"/>
              <a:gd name="connsiteX1" fmla="*/ 163286 w 500743"/>
              <a:gd name="connsiteY1" fmla="*/ 0 h 304800"/>
              <a:gd name="connsiteX2" fmla="*/ 0 w 500743"/>
              <a:gd name="connsiteY2" fmla="*/ 304800 h 304800"/>
              <a:gd name="connsiteX3" fmla="*/ 0 w 500743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743" h="304800">
                <a:moveTo>
                  <a:pt x="500743" y="10886"/>
                </a:moveTo>
                <a:lnTo>
                  <a:pt x="163286" y="0"/>
                </a:lnTo>
                <a:lnTo>
                  <a:pt x="0" y="304800"/>
                </a:lnTo>
                <a:lnTo>
                  <a:pt x="0" y="30480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7" name="Freeform 26"/>
          <p:cNvSpPr/>
          <p:nvPr/>
        </p:nvSpPr>
        <p:spPr>
          <a:xfrm>
            <a:off x="7032171" y="4992339"/>
            <a:ext cx="566058" cy="500743"/>
          </a:xfrm>
          <a:custGeom>
            <a:avLst/>
            <a:gdLst>
              <a:gd name="connsiteX0" fmla="*/ 566058 w 566058"/>
              <a:gd name="connsiteY0" fmla="*/ 0 h 500743"/>
              <a:gd name="connsiteX1" fmla="*/ 206829 w 566058"/>
              <a:gd name="connsiteY1" fmla="*/ 32658 h 500743"/>
              <a:gd name="connsiteX2" fmla="*/ 0 w 566058"/>
              <a:gd name="connsiteY2" fmla="*/ 500743 h 50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058" h="500743">
                <a:moveTo>
                  <a:pt x="566058" y="0"/>
                </a:moveTo>
                <a:lnTo>
                  <a:pt x="206829" y="32658"/>
                </a:lnTo>
                <a:lnTo>
                  <a:pt x="0" y="500743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9" name="Rectangle 28"/>
          <p:cNvSpPr/>
          <p:nvPr/>
        </p:nvSpPr>
        <p:spPr>
          <a:xfrm>
            <a:off x="249045" y="5889444"/>
            <a:ext cx="1743041" cy="690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GB" sz="2400" dirty="0" smtClean="0">
                <a:solidFill>
                  <a:srgbClr val="00B050"/>
                </a:solidFill>
              </a:rPr>
              <a:t>E.g. Rocking </a:t>
            </a:r>
          </a:p>
          <a:p>
            <a:pPr marL="0" lvl="1">
              <a:lnSpc>
                <a:spcPct val="80000"/>
              </a:lnSpc>
            </a:pPr>
            <a:r>
              <a:rPr lang="en-GB" sz="2400" dirty="0" smtClean="0">
                <a:solidFill>
                  <a:srgbClr val="00B050"/>
                </a:solidFill>
              </a:rPr>
              <a:t>wall/frame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686832" y="5949113"/>
            <a:ext cx="2921249" cy="690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GB" sz="2400" dirty="0" smtClean="0">
                <a:solidFill>
                  <a:srgbClr val="00B050"/>
                </a:solidFill>
              </a:rPr>
              <a:t>E.g. Buckling brace or </a:t>
            </a:r>
          </a:p>
          <a:p>
            <a:pPr marL="0" lvl="1">
              <a:lnSpc>
                <a:spcPct val="80000"/>
              </a:lnSpc>
            </a:pPr>
            <a:r>
              <a:rPr lang="en-GB" sz="2400" dirty="0" smtClean="0">
                <a:solidFill>
                  <a:srgbClr val="00B050"/>
                </a:solidFill>
              </a:rPr>
              <a:t>steel plate shear wall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2179638"/>
            <a:ext cx="6440488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b="0" dirty="0">
                <a:solidFill>
                  <a:srgbClr val="669900"/>
                </a:solidFill>
                <a:latin typeface="Arial" pitchFamily="34" charset="0"/>
              </a:rPr>
              <a:t>What is the difference between the 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0" dirty="0">
                <a:solidFill>
                  <a:srgbClr val="669900"/>
                </a:solidFill>
                <a:latin typeface="Arial" pitchFamily="34" charset="0"/>
              </a:rPr>
              <a:t>	- motorbike situation, and 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0" dirty="0">
                <a:solidFill>
                  <a:srgbClr val="669900"/>
                </a:solidFill>
                <a:latin typeface="Arial" pitchFamily="34" charset="0"/>
              </a:rPr>
              <a:t>	- the person </a:t>
            </a:r>
            <a:r>
              <a:rPr lang="en-US" sz="2000" b="0" dirty="0" smtClean="0">
                <a:solidFill>
                  <a:srgbClr val="669900"/>
                </a:solidFill>
                <a:latin typeface="Arial" pitchFamily="34" charset="0"/>
              </a:rPr>
              <a:t>in a rocking building</a:t>
            </a:r>
            <a:r>
              <a:rPr lang="en-US" sz="2000" b="0" dirty="0">
                <a:solidFill>
                  <a:srgbClr val="669900"/>
                </a:solidFill>
                <a:latin typeface="Arial" pitchFamily="34" charset="0"/>
              </a:rPr>
              <a:t>? </a:t>
            </a:r>
          </a:p>
          <a:p>
            <a:pPr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8851" name="Line 20"/>
          <p:cNvSpPr>
            <a:spLocks noChangeShapeType="1"/>
          </p:cNvSpPr>
          <p:nvPr/>
        </p:nvSpPr>
        <p:spPr bwMode="auto">
          <a:xfrm flipV="1">
            <a:off x="6698456" y="2375694"/>
            <a:ext cx="0" cy="1154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Line 21"/>
          <p:cNvSpPr>
            <a:spLocks noChangeShapeType="1"/>
          </p:cNvSpPr>
          <p:nvPr/>
        </p:nvSpPr>
        <p:spPr bwMode="auto">
          <a:xfrm flipV="1">
            <a:off x="5965031" y="3009106"/>
            <a:ext cx="1517650" cy="17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Freeform 25"/>
          <p:cNvSpPr>
            <a:spLocks/>
          </p:cNvSpPr>
          <p:nvPr/>
        </p:nvSpPr>
        <p:spPr bwMode="auto">
          <a:xfrm>
            <a:off x="6901656" y="2561431"/>
            <a:ext cx="533400" cy="452438"/>
          </a:xfrm>
          <a:custGeom>
            <a:avLst/>
            <a:gdLst>
              <a:gd name="T0" fmla="*/ 0 w 336"/>
              <a:gd name="T1" fmla="*/ 2147483647 h 285"/>
              <a:gd name="T2" fmla="*/ 2147483647 w 336"/>
              <a:gd name="T3" fmla="*/ 2147483647 h 285"/>
              <a:gd name="T4" fmla="*/ 2147483647 w 336"/>
              <a:gd name="T5" fmla="*/ 0 h 285"/>
              <a:gd name="T6" fmla="*/ 2147483647 w 336"/>
              <a:gd name="T7" fmla="*/ 0 h 285"/>
              <a:gd name="T8" fmla="*/ 0 60000 65536"/>
              <a:gd name="T9" fmla="*/ 0 60000 65536"/>
              <a:gd name="T10" fmla="*/ 0 60000 65536"/>
              <a:gd name="T11" fmla="*/ 0 60000 65536"/>
              <a:gd name="T12" fmla="*/ 0 w 336"/>
              <a:gd name="T13" fmla="*/ 0 h 285"/>
              <a:gd name="T14" fmla="*/ 336 w 336"/>
              <a:gd name="T15" fmla="*/ 285 h 2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6" h="285">
                <a:moveTo>
                  <a:pt x="0" y="285"/>
                </a:moveTo>
                <a:lnTo>
                  <a:pt x="145" y="285"/>
                </a:lnTo>
                <a:lnTo>
                  <a:pt x="213" y="0"/>
                </a:lnTo>
                <a:lnTo>
                  <a:pt x="336" y="0"/>
                </a:ln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4" name="Oval 26"/>
          <p:cNvSpPr>
            <a:spLocks noChangeArrowheads="1"/>
          </p:cNvSpPr>
          <p:nvPr/>
        </p:nvSpPr>
        <p:spPr bwMode="auto">
          <a:xfrm>
            <a:off x="6876256" y="2978944"/>
            <a:ext cx="88900" cy="889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NZ" sz="200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8855" name="Text Box 27"/>
          <p:cNvSpPr txBox="1">
            <a:spLocks noChangeArrowheads="1"/>
          </p:cNvSpPr>
          <p:nvPr/>
        </p:nvSpPr>
        <p:spPr bwMode="auto">
          <a:xfrm>
            <a:off x="6360319" y="2278856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2000" b="0" i="1">
                <a:solidFill>
                  <a:srgbClr val="0070C0"/>
                </a:solidFill>
                <a:latin typeface="Arial" pitchFamily="34" charset="0"/>
              </a:rPr>
              <a:t>F</a:t>
            </a:r>
            <a:endParaRPr lang="en-AU" sz="2000" b="0" i="1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8856" name="Text Box 28"/>
          <p:cNvSpPr txBox="1">
            <a:spLocks noChangeArrowheads="1"/>
          </p:cNvSpPr>
          <p:nvPr/>
        </p:nvSpPr>
        <p:spPr bwMode="auto">
          <a:xfrm>
            <a:off x="7250906" y="2993231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NZ" sz="2000" b="0">
                <a:solidFill>
                  <a:srgbClr val="0070C0"/>
                </a:solidFill>
              </a:rPr>
              <a:t>D</a:t>
            </a:r>
            <a:endParaRPr lang="en-AU" sz="2000" b="0">
              <a:solidFill>
                <a:srgbClr val="0070C0"/>
              </a:solidFill>
            </a:endParaRPr>
          </a:p>
        </p:txBody>
      </p:sp>
      <p:sp>
        <p:nvSpPr>
          <p:cNvPr id="78857" name="Rectangle 29"/>
          <p:cNvSpPr>
            <a:spLocks noChangeArrowheads="1"/>
          </p:cNvSpPr>
          <p:nvPr/>
        </p:nvSpPr>
        <p:spPr bwMode="auto">
          <a:xfrm>
            <a:off x="3930330" y="5517574"/>
            <a:ext cx="5121915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11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http://upload.wikimedia.org/wikipedia/commons/7/79/Motorbike_rider_mono.jpg</a:t>
            </a:r>
          </a:p>
          <a:p>
            <a:pPr algn="ctr"/>
            <a:r>
              <a:rPr lang="en-NZ" sz="1600" dirty="0">
                <a:solidFill>
                  <a:srgbClr val="99FF99"/>
                </a:solidFill>
                <a:latin typeface="Arial" pitchFamily="34" charset="0"/>
              </a:rPr>
              <a:t> </a:t>
            </a:r>
          </a:p>
          <a:p>
            <a:pPr algn="ctr"/>
            <a:endParaRPr lang="en-AU" sz="1600" dirty="0">
              <a:solidFill>
                <a:srgbClr val="99FF99"/>
              </a:solidFill>
              <a:latin typeface="Arial" pitchFamily="34" charset="0"/>
            </a:endParaRPr>
          </a:p>
        </p:txBody>
      </p:sp>
      <p:pic>
        <p:nvPicPr>
          <p:cNvPr id="78858" name="Picture 31" descr="Motorbike_rider_mo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4059238"/>
            <a:ext cx="15748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0" name="TextBox 8"/>
          <p:cNvSpPr txBox="1">
            <a:spLocks noChangeArrowheads="1"/>
          </p:cNvSpPr>
          <p:nvPr/>
        </p:nvSpPr>
        <p:spPr bwMode="auto">
          <a:xfrm>
            <a:off x="0" y="602615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9pPr>
          </a:lstStyle>
          <a:p>
            <a:pPr eaLnBrk="1" hangingPunct="1"/>
            <a:r>
              <a:rPr lang="en-NZ" sz="1400" b="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MacRae</a:t>
            </a:r>
            <a:r>
              <a:rPr lang="en-NZ" sz="14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G. A., 2010. “Some Steel Seismic Research Issues”, in Proceedings of the Steel Structures Workshop 2010, Research Directions for Steel Structures, compiled by </a:t>
            </a:r>
            <a:r>
              <a:rPr lang="en-NZ" sz="1400" b="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MacRae</a:t>
            </a:r>
            <a:r>
              <a:rPr lang="en-NZ" sz="14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G. A. and Clifton G. C., University of Canterbury, 13-14 April.</a:t>
            </a:r>
          </a:p>
          <a:p>
            <a:pPr eaLnBrk="1" hangingPunct="1"/>
            <a:endParaRPr lang="en-NZ" sz="1400" b="0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829050"/>
            <a:ext cx="6440488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b="0" dirty="0">
                <a:solidFill>
                  <a:srgbClr val="669900"/>
                </a:solidFill>
                <a:latin typeface="Arial" pitchFamily="34" charset="0"/>
              </a:rPr>
              <a:t>Is it simply that: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0" dirty="0">
                <a:solidFill>
                  <a:srgbClr val="669900"/>
                </a:solidFill>
                <a:latin typeface="Arial" pitchFamily="34" charset="0"/>
              </a:rPr>
              <a:t>	the person on the motorbike has protection?</a:t>
            </a:r>
          </a:p>
          <a:p>
            <a:pPr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algn="ctr">
              <a:defRPr/>
            </a:pPr>
            <a:endParaRPr lang="en-US" sz="3200" b="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7886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175125"/>
            <a:ext cx="9239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3" name="Oval 19"/>
          <p:cNvSpPr>
            <a:spLocks noChangeArrowheads="1"/>
          </p:cNvSpPr>
          <p:nvPr/>
        </p:nvSpPr>
        <p:spPr bwMode="auto">
          <a:xfrm>
            <a:off x="6430963" y="3778250"/>
            <a:ext cx="225425" cy="463550"/>
          </a:xfrm>
          <a:prstGeom prst="ellipse">
            <a:avLst/>
          </a:prstGeom>
          <a:solidFill>
            <a:srgbClr val="00B0F0"/>
          </a:solidFill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NZ"/>
          </a:p>
        </p:txBody>
      </p:sp>
      <p:sp>
        <p:nvSpPr>
          <p:cNvPr id="78864" name="Oval 20"/>
          <p:cNvSpPr>
            <a:spLocks noChangeArrowheads="1"/>
          </p:cNvSpPr>
          <p:nvPr/>
        </p:nvSpPr>
        <p:spPr bwMode="auto">
          <a:xfrm flipH="1" flipV="1">
            <a:off x="6491288" y="3611563"/>
            <a:ext cx="134937" cy="180975"/>
          </a:xfrm>
          <a:prstGeom prst="ellipse">
            <a:avLst/>
          </a:prstGeom>
          <a:solidFill>
            <a:srgbClr val="00B0F0"/>
          </a:solidFill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NZ"/>
          </a:p>
        </p:txBody>
      </p:sp>
      <p:sp>
        <p:nvSpPr>
          <p:cNvPr id="78865" name="Freeform 21"/>
          <p:cNvSpPr>
            <a:spLocks/>
          </p:cNvSpPr>
          <p:nvPr/>
        </p:nvSpPr>
        <p:spPr bwMode="auto">
          <a:xfrm>
            <a:off x="6626225" y="4181475"/>
            <a:ext cx="74613" cy="263525"/>
          </a:xfrm>
          <a:custGeom>
            <a:avLst/>
            <a:gdLst>
              <a:gd name="T0" fmla="*/ 0 w 74951"/>
              <a:gd name="T1" fmla="*/ 0 h 262890"/>
              <a:gd name="T2" fmla="*/ 0 w 74951"/>
              <a:gd name="T3" fmla="*/ 0 h 262890"/>
              <a:gd name="T4" fmla="*/ 14923 w 74951"/>
              <a:gd name="T5" fmla="*/ 180316 h 262890"/>
              <a:gd name="T6" fmla="*/ 29846 w 74951"/>
              <a:gd name="T7" fmla="*/ 255449 h 262890"/>
              <a:gd name="T8" fmla="*/ 59691 w 74951"/>
              <a:gd name="T9" fmla="*/ 165290 h 262890"/>
              <a:gd name="T10" fmla="*/ 74613 w 74951"/>
              <a:gd name="T11" fmla="*/ 150263 h 262890"/>
              <a:gd name="T12" fmla="*/ 74613 w 74951"/>
              <a:gd name="T13" fmla="*/ 150263 h 262890"/>
              <a:gd name="T14" fmla="*/ 74613 w 74951"/>
              <a:gd name="T15" fmla="*/ 150263 h 2628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951" h="262890">
                <a:moveTo>
                  <a:pt x="0" y="0"/>
                </a:moveTo>
                <a:lnTo>
                  <a:pt x="0" y="0"/>
                </a:lnTo>
                <a:cubicBezTo>
                  <a:pt x="4997" y="59961"/>
                  <a:pt x="7961" y="120126"/>
                  <a:pt x="14991" y="179882"/>
                </a:cubicBezTo>
                <a:cubicBezTo>
                  <a:pt x="17968" y="205186"/>
                  <a:pt x="5810" y="262890"/>
                  <a:pt x="29981" y="254833"/>
                </a:cubicBezTo>
                <a:cubicBezTo>
                  <a:pt x="59961" y="244840"/>
                  <a:pt x="37616" y="187239"/>
                  <a:pt x="59961" y="164892"/>
                </a:cubicBezTo>
                <a:lnTo>
                  <a:pt x="74951" y="149901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6" name="Freeform 22"/>
          <p:cNvSpPr>
            <a:spLocks/>
          </p:cNvSpPr>
          <p:nvPr/>
        </p:nvSpPr>
        <p:spPr bwMode="auto">
          <a:xfrm>
            <a:off x="6340475" y="4227513"/>
            <a:ext cx="120650" cy="165100"/>
          </a:xfrm>
          <a:custGeom>
            <a:avLst/>
            <a:gdLst>
              <a:gd name="T0" fmla="*/ 120650 w 119922"/>
              <a:gd name="T1" fmla="*/ 0 h 164892"/>
              <a:gd name="T2" fmla="*/ 120650 w 119922"/>
              <a:gd name="T3" fmla="*/ 0 h 164892"/>
              <a:gd name="T4" fmla="*/ 75406 w 119922"/>
              <a:gd name="T5" fmla="*/ 120073 h 164892"/>
              <a:gd name="T6" fmla="*/ 45244 w 119922"/>
              <a:gd name="T7" fmla="*/ 165100 h 164892"/>
              <a:gd name="T8" fmla="*/ 0 w 119922"/>
              <a:gd name="T9" fmla="*/ 60037 h 1648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922" h="164892">
                <a:moveTo>
                  <a:pt x="119922" y="0"/>
                </a:moveTo>
                <a:lnTo>
                  <a:pt x="119922" y="0"/>
                </a:lnTo>
                <a:cubicBezTo>
                  <a:pt x="104932" y="39974"/>
                  <a:pt x="92617" y="81056"/>
                  <a:pt x="74951" y="119922"/>
                </a:cubicBezTo>
                <a:cubicBezTo>
                  <a:pt x="67496" y="136323"/>
                  <a:pt x="44971" y="164892"/>
                  <a:pt x="44971" y="164892"/>
                </a:cubicBezTo>
                <a:lnTo>
                  <a:pt x="0" y="59961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7" name="Freeform 23"/>
          <p:cNvSpPr>
            <a:spLocks/>
          </p:cNvSpPr>
          <p:nvPr/>
        </p:nvSpPr>
        <p:spPr bwMode="auto">
          <a:xfrm>
            <a:off x="6656388" y="3927475"/>
            <a:ext cx="134937" cy="120650"/>
          </a:xfrm>
          <a:custGeom>
            <a:avLst/>
            <a:gdLst>
              <a:gd name="T0" fmla="*/ 0 w 134911"/>
              <a:gd name="T1" fmla="*/ 0 h 119921"/>
              <a:gd name="T2" fmla="*/ 104951 w 134911"/>
              <a:gd name="T3" fmla="*/ 120650 h 119921"/>
              <a:gd name="T4" fmla="*/ 134937 w 134911"/>
              <a:gd name="T5" fmla="*/ 15081 h 1199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4911" h="119921">
                <a:moveTo>
                  <a:pt x="0" y="0"/>
                </a:moveTo>
                <a:lnTo>
                  <a:pt x="104931" y="119921"/>
                </a:lnTo>
                <a:lnTo>
                  <a:pt x="134911" y="14990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8" name="Freeform 24"/>
          <p:cNvSpPr>
            <a:spLocks/>
          </p:cNvSpPr>
          <p:nvPr/>
        </p:nvSpPr>
        <p:spPr bwMode="auto">
          <a:xfrm>
            <a:off x="6356350" y="3897313"/>
            <a:ext cx="58738" cy="179387"/>
          </a:xfrm>
          <a:custGeom>
            <a:avLst/>
            <a:gdLst>
              <a:gd name="T0" fmla="*/ 58738 w 59960"/>
              <a:gd name="T1" fmla="*/ 14949 h 179882"/>
              <a:gd name="T2" fmla="*/ 14685 w 59960"/>
              <a:gd name="T3" fmla="*/ 179387 h 179882"/>
              <a:gd name="T4" fmla="*/ 0 w 59960"/>
              <a:gd name="T5" fmla="*/ 0 h 1798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9960" h="179882">
                <a:moveTo>
                  <a:pt x="59960" y="14990"/>
                </a:moveTo>
                <a:lnTo>
                  <a:pt x="14990" y="179882"/>
                </a:ln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0" name="Rectangle 3"/>
          <p:cNvSpPr>
            <a:spLocks noChangeArrowheads="1"/>
          </p:cNvSpPr>
          <p:nvPr/>
        </p:nvSpPr>
        <p:spPr bwMode="auto">
          <a:xfrm>
            <a:off x="0" y="1525588"/>
            <a:ext cx="9291638" cy="7953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NZ" sz="2800" b="0">
                <a:solidFill>
                  <a:srgbClr val="0070C0"/>
                </a:solidFill>
                <a:latin typeface="Arial" pitchFamily="34" charset="0"/>
              </a:rPr>
              <a:t>Rocking (post-tensioned and slackness) systems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-19844" y="1008856"/>
            <a:ext cx="698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ct val="40000"/>
              </a:spcAft>
              <a:defRPr/>
            </a:pPr>
            <a:r>
              <a:rPr lang="en-NZ" sz="3600" b="0" kern="0" dirty="0" smtClean="0">
                <a:latin typeface="Arial" charset="0"/>
                <a:cs typeface="+mn-cs"/>
              </a:rPr>
              <a:t>ROCKING FRAMES</a:t>
            </a:r>
            <a:endParaRPr lang="en-GB" sz="3600" b="0" kern="0" dirty="0">
              <a:latin typeface="Arial" charset="0"/>
              <a:cs typeface="+mn-cs"/>
            </a:endParaRPr>
          </a:p>
        </p:txBody>
      </p:sp>
      <p:grpSp>
        <p:nvGrpSpPr>
          <p:cNvPr id="24" name="Group 31"/>
          <p:cNvGrpSpPr>
            <a:grpSpLocks/>
          </p:cNvGrpSpPr>
          <p:nvPr/>
        </p:nvGrpSpPr>
        <p:grpSpPr bwMode="auto">
          <a:xfrm>
            <a:off x="7695606" y="2304826"/>
            <a:ext cx="1564438" cy="1348235"/>
            <a:chOff x="4035" y="1837"/>
            <a:chExt cx="1288" cy="1110"/>
          </a:xfrm>
        </p:grpSpPr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V="1">
              <a:off x="4584" y="1903"/>
              <a:ext cx="0" cy="10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4035" y="2406"/>
              <a:ext cx="115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28" name="AutoShape 21"/>
            <p:cNvSpPr>
              <a:spLocks noChangeArrowheads="1"/>
            </p:cNvSpPr>
            <p:nvPr/>
          </p:nvSpPr>
          <p:spPr bwMode="auto">
            <a:xfrm rot="-737740">
              <a:off x="4592" y="2112"/>
              <a:ext cx="417" cy="175"/>
            </a:xfrm>
            <a:prstGeom prst="parallelogram">
              <a:avLst>
                <a:gd name="adj" fmla="val 59571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NZ" sz="12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flipH="1">
              <a:off x="4501" y="2137"/>
              <a:ext cx="183" cy="4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solidFill>
                  <a:srgbClr val="0070C0"/>
                </a:solidFill>
              </a:endParaRPr>
            </a:p>
          </p:txBody>
        </p:sp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 rot="-737740">
              <a:off x="4152" y="2548"/>
              <a:ext cx="417" cy="175"/>
            </a:xfrm>
            <a:prstGeom prst="parallelogram">
              <a:avLst>
                <a:gd name="adj" fmla="val 59571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NZ" sz="12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4341" y="1837"/>
              <a:ext cx="392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1pPr>
              <a:lvl2pPr marL="742950" indent="-28575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2pPr>
              <a:lvl3pPr marL="1143000" indent="-22860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3pPr>
              <a:lvl4pPr marL="1600200" indent="-22860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4pPr>
              <a:lvl5pPr marL="2057400" indent="-22860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600" b="0" i="1">
                  <a:solidFill>
                    <a:srgbClr val="0070C0"/>
                  </a:solidFill>
                  <a:latin typeface="Arial" pitchFamily="34" charset="0"/>
                </a:rPr>
                <a:t>P</a:t>
              </a: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4931" y="2139"/>
              <a:ext cx="392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1pPr>
              <a:lvl2pPr marL="742950" indent="-28575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2pPr>
              <a:lvl3pPr marL="1143000" indent="-22860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3pPr>
              <a:lvl4pPr marL="1600200" indent="-22860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4pPr>
              <a:lvl5pPr marL="2057400" indent="-228600" algn="ctr" eaLnBrk="0" hangingPunct="0"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bg1"/>
                  </a:solidFill>
                  <a:latin typeface="Symbol" pitchFamily="18" charset="2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1600" b="0" dirty="0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4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4. HYSTERESIS EFFECT 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35" y="3212939"/>
            <a:ext cx="3181136" cy="216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3" y="1980973"/>
            <a:ext cx="5708722" cy="44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Box 11"/>
          <p:cNvSpPr txBox="1">
            <a:spLocks noChangeArrowheads="1"/>
          </p:cNvSpPr>
          <p:nvPr/>
        </p:nvSpPr>
        <p:spPr bwMode="auto">
          <a:xfrm>
            <a:off x="5087648" y="4293031"/>
            <a:ext cx="17080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Symbol" pitchFamily="18" charset="2"/>
                <a:cs typeface="Arial" pitchFamily="34" charset="0"/>
              </a:defRPr>
            </a:lvl9pPr>
          </a:lstStyle>
          <a:p>
            <a:pPr eaLnBrk="1" hangingPunct="1"/>
            <a:r>
              <a:rPr lang="en-NZ" sz="1400" b="0" dirty="0" smtClean="0">
                <a:solidFill>
                  <a:schemeClr val="tx1"/>
                </a:solidFill>
              </a:rPr>
              <a:t>m </a:t>
            </a:r>
            <a:r>
              <a:rPr lang="en-NZ" sz="1400" b="0" dirty="0" smtClean="0">
                <a:solidFill>
                  <a:schemeClr val="tx1"/>
                </a:solidFill>
                <a:latin typeface="Arial" pitchFamily="34" charset="0"/>
              </a:rPr>
              <a:t>= </a:t>
            </a:r>
            <a:r>
              <a:rPr lang="en-NZ" sz="1400" b="0" dirty="0">
                <a:solidFill>
                  <a:schemeClr val="tx1"/>
                </a:solidFill>
                <a:latin typeface="Arial" pitchFamily="34" charset="0"/>
              </a:rPr>
              <a:t>0.25, </a:t>
            </a:r>
            <a:r>
              <a:rPr lang="en-NZ" sz="1400" b="0" i="1" dirty="0">
                <a:solidFill>
                  <a:schemeClr val="tx1"/>
                </a:solidFill>
                <a:latin typeface="Arial" pitchFamily="34" charset="0"/>
              </a:rPr>
              <a:t>R</a:t>
            </a:r>
            <a:r>
              <a:rPr lang="en-NZ" sz="1400" b="0" dirty="0">
                <a:solidFill>
                  <a:schemeClr val="tx1"/>
                </a:solidFill>
                <a:latin typeface="Arial" pitchFamily="34" charset="0"/>
              </a:rPr>
              <a:t> = </a:t>
            </a:r>
            <a:r>
              <a:rPr lang="en-NZ" sz="1400" b="0" dirty="0" smtClean="0">
                <a:solidFill>
                  <a:schemeClr val="tx1"/>
                </a:solidFill>
                <a:latin typeface="Arial" pitchFamily="34" charset="0"/>
              </a:rPr>
              <a:t>2.0</a:t>
            </a:r>
          </a:p>
          <a:p>
            <a:pPr eaLnBrk="1" hangingPunct="1"/>
            <a:r>
              <a:rPr lang="en-NZ" sz="1400" b="0" dirty="0" smtClean="0">
                <a:solidFill>
                  <a:schemeClr val="tx1"/>
                </a:solidFill>
                <a:latin typeface="Arial" pitchFamily="34" charset="0"/>
              </a:rPr>
              <a:t>La10in50 records</a:t>
            </a:r>
            <a:endParaRPr lang="en-NZ" sz="1400" b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endParaRPr lang="en-NZ" sz="1400" b="0" dirty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" y="6479293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2586038"/>
            <a:r>
              <a:rPr lang="en-NZ" sz="11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Lin S. L, </a:t>
            </a:r>
            <a:r>
              <a:rPr lang="en-NZ" sz="1100" b="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MacRae</a:t>
            </a:r>
            <a:r>
              <a:rPr lang="en-NZ" sz="11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G. A., </a:t>
            </a:r>
            <a:r>
              <a:rPr lang="en-NZ" sz="1100" b="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Yeow</a:t>
            </a:r>
            <a:r>
              <a:rPr lang="en-NZ" sz="11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T. Z,  </a:t>
            </a:r>
            <a:r>
              <a:rPr lang="en-NZ" sz="1100" b="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Dhakal</a:t>
            </a:r>
            <a:r>
              <a:rPr lang="en-NZ" sz="11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R. P. and English R.</a:t>
            </a:r>
            <a:r>
              <a:rPr lang="en-AU" sz="1100" b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, “Contents Sliding Response Spectra”, NZSEE Conference, April 2012. </a:t>
            </a:r>
          </a:p>
          <a:p>
            <a:pPr defTabSz="2586038"/>
            <a:endParaRPr lang="en-NZ" sz="500" b="0" dirty="0">
              <a:solidFill>
                <a:schemeClr val="bg1">
                  <a:lumMod val="6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36814" y="4139143"/>
            <a:ext cx="39869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Contents Sliding Displacement (m)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9102" y="6202294"/>
            <a:ext cx="28170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Structural Period (s)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4. HYSTERESIS EFFECT 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>
          <a:xfrm>
            <a:off x="0" y="1063671"/>
            <a:ext cx="9144000" cy="917302"/>
          </a:xfrm>
        </p:spPr>
        <p:txBody>
          <a:bodyPr/>
          <a:lstStyle/>
          <a:p>
            <a:pPr marL="0" lvl="1" indent="0" eaLnBrk="1" hangingPunct="1">
              <a:buNone/>
            </a:pPr>
            <a:r>
              <a:rPr lang="en-GB" sz="2800" dirty="0" smtClean="0">
                <a:solidFill>
                  <a:srgbClr val="FF6600"/>
                </a:solidFill>
              </a:rPr>
              <a:t>Sliding for different loops</a:t>
            </a: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3758718"/>
            <a:ext cx="859108" cy="61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5048" y="5087619"/>
            <a:ext cx="856719" cy="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8351" y="2558650"/>
            <a:ext cx="979645" cy="68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2115" y="1958529"/>
            <a:ext cx="893974" cy="68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9711" y="4466142"/>
            <a:ext cx="910262" cy="62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18173" y="3048000"/>
            <a:ext cx="740407" cy="70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2971800" y="2640598"/>
            <a:ext cx="381000" cy="604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971800" y="3048000"/>
            <a:ext cx="55655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819400" y="3637132"/>
            <a:ext cx="1113103" cy="325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7" idx="3"/>
          </p:cNvCxnSpPr>
          <p:nvPr/>
        </p:nvCxnSpPr>
        <p:spPr>
          <a:xfrm>
            <a:off x="1773508" y="4067391"/>
            <a:ext cx="844279" cy="2202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1891767" y="4550206"/>
            <a:ext cx="844279" cy="112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859973" y="4771198"/>
            <a:ext cx="816893" cy="410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04" name="Rectangle 157703"/>
          <p:cNvSpPr/>
          <p:nvPr/>
        </p:nvSpPr>
        <p:spPr>
          <a:xfrm>
            <a:off x="3162300" y="1958529"/>
            <a:ext cx="855873" cy="68206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Rectangle 52"/>
          <p:cNvSpPr/>
          <p:nvPr/>
        </p:nvSpPr>
        <p:spPr>
          <a:xfrm>
            <a:off x="3535263" y="2530869"/>
            <a:ext cx="855873" cy="68206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4" name="Rectangle 53"/>
          <p:cNvSpPr/>
          <p:nvPr/>
        </p:nvSpPr>
        <p:spPr>
          <a:xfrm>
            <a:off x="3932503" y="3069366"/>
            <a:ext cx="855873" cy="682069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Rectangle 54"/>
          <p:cNvSpPr/>
          <p:nvPr/>
        </p:nvSpPr>
        <p:spPr>
          <a:xfrm>
            <a:off x="914400" y="3784073"/>
            <a:ext cx="855873" cy="682069"/>
          </a:xfrm>
          <a:prstGeom prst="rect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6" name="Rectangle 55"/>
          <p:cNvSpPr/>
          <p:nvPr/>
        </p:nvSpPr>
        <p:spPr>
          <a:xfrm>
            <a:off x="914399" y="4430163"/>
            <a:ext cx="855873" cy="682069"/>
          </a:xfrm>
          <a:prstGeom prst="rect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7" name="Rectangle 56"/>
          <p:cNvSpPr/>
          <p:nvPr/>
        </p:nvSpPr>
        <p:spPr>
          <a:xfrm>
            <a:off x="1045612" y="5052155"/>
            <a:ext cx="855873" cy="682069"/>
          </a:xfrm>
          <a:prstGeom prst="rect">
            <a:avLst/>
          </a:prstGeom>
          <a:solidFill>
            <a:schemeClr val="accent1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016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5) Experimental Studies</a:t>
            </a:r>
            <a:endParaRPr lang="en-GB" sz="4000" b="1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1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8249" y="3921773"/>
            <a:ext cx="4654080" cy="2936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" name="Picture 2" descr="top b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7" b="20054"/>
          <a:stretch/>
        </p:blipFill>
        <p:spPr bwMode="auto">
          <a:xfrm>
            <a:off x="0" y="340"/>
            <a:ext cx="9142328" cy="9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WHY CONTENTS?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8" name="Picture 2" descr="top b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3"/>
          <a:stretch/>
        </p:blipFill>
        <p:spPr bwMode="auto">
          <a:xfrm>
            <a:off x="0" y="838200"/>
            <a:ext cx="9144000" cy="19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op b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6" r="2321" b="58038"/>
          <a:stretch/>
        </p:blipFill>
        <p:spPr bwMode="auto">
          <a:xfrm>
            <a:off x="7574785" y="340"/>
            <a:ext cx="1567543" cy="6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18" y="3910343"/>
            <a:ext cx="4491266" cy="295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t="22439" r="29258" b="23576"/>
          <a:stretch/>
        </p:blipFill>
        <p:spPr bwMode="auto">
          <a:xfrm>
            <a:off x="-3018" y="1137080"/>
            <a:ext cx="4559504" cy="27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t="29426" r="31039" b="20144"/>
          <a:stretch/>
        </p:blipFill>
        <p:spPr bwMode="auto">
          <a:xfrm>
            <a:off x="4489729" y="1137080"/>
            <a:ext cx="4655752" cy="27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66458" y="5983487"/>
            <a:ext cx="4459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Figures obtained from FEMA E-74 </a:t>
            </a:r>
          </a:p>
          <a:p>
            <a:pPr algn="r"/>
            <a:r>
              <a:rPr lang="en-NZ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17</a:t>
            </a:r>
            <a:r>
              <a:rPr lang="en-NZ" b="1" baseline="30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NZ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2013</a:t>
            </a:r>
          </a:p>
          <a:p>
            <a:pPr algn="r"/>
            <a:r>
              <a:rPr lang="en-NZ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From Yeow, NZSEE, 2014</a:t>
            </a:r>
            <a:endParaRPr lang="en-NZ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666459" y="4663915"/>
            <a:ext cx="4286250" cy="1949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NZ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DAMAGE / LOSS</a:t>
            </a:r>
            <a:endParaRPr lang="en-NZ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"/>
          <a:stretch/>
        </p:blipFill>
        <p:spPr bwMode="auto">
          <a:xfrm>
            <a:off x="122657" y="1623060"/>
            <a:ext cx="7337323" cy="523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0970" y="5820194"/>
            <a:ext cx="2139746" cy="9513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Plywood Base</a:t>
            </a:r>
            <a:endParaRPr kumimoji="0" lang="en-US" alt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608212" y="1801458"/>
            <a:ext cx="2036714" cy="9678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Nylon Carpet</a:t>
            </a:r>
            <a:endParaRPr kumimoji="0" lang="en-US" alt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014819" y="5798113"/>
            <a:ext cx="1852729" cy="97340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Shake Table</a:t>
            </a:r>
            <a:endParaRPr kumimoji="0" lang="en-US" altLang="en-US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033322">
            <a:off x="1206222" y="4790884"/>
            <a:ext cx="2225391" cy="418159"/>
          </a:xfrm>
          <a:prstGeom prst="right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ight Arrow 13"/>
          <p:cNvSpPr/>
          <p:nvPr/>
        </p:nvSpPr>
        <p:spPr>
          <a:xfrm rot="13568645">
            <a:off x="4849800" y="5061864"/>
            <a:ext cx="1406222" cy="418159"/>
          </a:xfrm>
          <a:prstGeom prst="right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ight Arrow 14"/>
          <p:cNvSpPr/>
          <p:nvPr/>
        </p:nvSpPr>
        <p:spPr>
          <a:xfrm rot="7925292">
            <a:off x="3787699" y="3073528"/>
            <a:ext cx="1406222" cy="418159"/>
          </a:xfrm>
          <a:prstGeom prst="right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extBox 15"/>
          <p:cNvSpPr txBox="1"/>
          <p:nvPr/>
        </p:nvSpPr>
        <p:spPr>
          <a:xfrm>
            <a:off x="7399263" y="1889524"/>
            <a:ext cx="181331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4988" indent="-534988" algn="ctr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Length:</a:t>
            </a:r>
          </a:p>
          <a:p>
            <a:pPr marL="534988" indent="-534988" algn="ctr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3.5 m</a:t>
            </a:r>
          </a:p>
          <a:p>
            <a:pPr marL="534988" indent="-534988" algn="ctr"/>
            <a:endParaRPr lang="en-N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 algn="ctr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</a:p>
          <a:p>
            <a:pPr marL="534988" indent="-534988" algn="ctr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2.0 m</a:t>
            </a:r>
          </a:p>
          <a:p>
            <a:pPr marL="534988" indent="-534988" algn="ctr"/>
            <a:endParaRPr lang="en-N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 algn="ctr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</a:p>
          <a:p>
            <a:pPr marL="534988" indent="-534988" algn="ctr"/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+/- 0.12 m</a:t>
            </a: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5. EXPERIMENTAL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Shaking Table Tests </a:t>
            </a:r>
            <a:r>
              <a:rPr lang="en-GB" dirty="0" smtClean="0">
                <a:solidFill>
                  <a:srgbClr val="92D050"/>
                </a:solidFill>
              </a:rPr>
              <a:t>(Yeow et al. 2014) </a:t>
            </a:r>
            <a:endParaRPr lang="en-GB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SC019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77" y="1138773"/>
            <a:ext cx="4603446" cy="344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" y="3953315"/>
            <a:ext cx="3855720" cy="289179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799" y="3953900"/>
            <a:ext cx="3872133" cy="29041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22025" y="4719191"/>
            <a:ext cx="18726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NYLON</a:t>
            </a:r>
          </a:p>
          <a:p>
            <a:pPr algn="ctr"/>
            <a:r>
              <a:rPr lang="en-NZ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CARPET</a:t>
            </a:r>
            <a:endParaRPr lang="en-NZ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7199" y="4942417"/>
            <a:ext cx="1393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VINYL</a:t>
            </a:r>
            <a:endParaRPr lang="en-NZ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1752600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3200" dirty="0" smtClean="0">
                <a:latin typeface="Arial" pitchFamily="34" charset="0"/>
                <a:cs typeface="Arial" pitchFamily="34" charset="0"/>
              </a:rPr>
              <a:t>Mass</a:t>
            </a:r>
          </a:p>
          <a:p>
            <a:pPr algn="ctr"/>
            <a:r>
              <a:rPr lang="en-NZ" sz="3200" dirty="0" smtClean="0">
                <a:latin typeface="Arial" pitchFamily="34" charset="0"/>
                <a:cs typeface="Arial" pitchFamily="34" charset="0"/>
              </a:rPr>
              <a:t>24.5 kg</a:t>
            </a:r>
            <a:endParaRPr lang="en-NZ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5. EXPERIMENTAL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0239" y="1050688"/>
            <a:ext cx="248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</a:rPr>
              <a:t>(Yeow et al. 2014) 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4004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71654" y="1229970"/>
            <a:ext cx="7600691" cy="5566827"/>
            <a:chOff x="771654" y="1229970"/>
            <a:chExt cx="7600691" cy="5566827"/>
          </a:xfrm>
        </p:grpSpPr>
        <p:grpSp>
          <p:nvGrpSpPr>
            <p:cNvPr id="25" name="Group 24"/>
            <p:cNvGrpSpPr/>
            <p:nvPr/>
          </p:nvGrpSpPr>
          <p:grpSpPr>
            <a:xfrm>
              <a:off x="771654" y="1229970"/>
              <a:ext cx="7600691" cy="5566827"/>
              <a:chOff x="750939" y="1197464"/>
              <a:chExt cx="7600691" cy="5566827"/>
            </a:xfrm>
          </p:grpSpPr>
          <p:grpSp>
            <p:nvGrpSpPr>
              <p:cNvPr id="5" name="Group 32"/>
              <p:cNvGrpSpPr>
                <a:grpSpLocks/>
              </p:cNvGrpSpPr>
              <p:nvPr/>
            </p:nvGrpSpPr>
            <p:grpSpPr bwMode="auto">
              <a:xfrm>
                <a:off x="750939" y="1197464"/>
                <a:ext cx="7600691" cy="5566827"/>
                <a:chOff x="1450" y="1538"/>
                <a:chExt cx="4511" cy="3541"/>
              </a:xfrm>
            </p:grpSpPr>
            <p:pic>
              <p:nvPicPr>
                <p:cNvPr id="23" name="Picture 29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0" y="1538"/>
                  <a:ext cx="4511" cy="35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678" y="1988"/>
                  <a:ext cx="962" cy="63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NZ" altLang="ja-JP" sz="2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MS Mincho" pitchFamily="49" charset="-128"/>
                      <a:cs typeface="Arial" panose="020B0604020202020204" pitchFamily="34" charset="0"/>
                    </a:rPr>
                    <a:t>Pulley System</a:t>
                  </a:r>
                  <a:endPara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889" y="3956"/>
                  <a:ext cx="1043" cy="72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fontAlgn="base">
                    <a:spcBef>
                      <a:spcPct val="0"/>
                    </a:spcBef>
                    <a:spcAft>
                      <a:spcPts val="1000"/>
                    </a:spcAft>
                  </a:pPr>
                  <a:r>
                    <a:rPr lang="en-NZ" altLang="ja-JP" sz="2800" dirty="0" smtClean="0">
                      <a:latin typeface="Arial" panose="020B0604020202020204" pitchFamily="34" charset="0"/>
                      <a:ea typeface="MS Mincho" pitchFamily="49" charset="-128"/>
                      <a:cs typeface="Arial" panose="020B0604020202020204" pitchFamily="34" charset="0"/>
                    </a:rPr>
                    <a:t>Added</a:t>
                  </a:r>
                  <a:r>
                    <a:rPr lang="en-US" altLang="ja-JP" sz="2800" dirty="0" smtClean="0">
                      <a:latin typeface="Arial" pitchFamily="34" charset="0"/>
                      <a:cs typeface="Arial" pitchFamily="34" charset="0"/>
                    </a:rPr>
                    <a:t> Mass (</a:t>
                  </a:r>
                  <a:r>
                    <a:rPr lang="en-US" altLang="ja-JP" sz="2800" i="1" dirty="0" smtClean="0">
                      <a:latin typeface="Arial" pitchFamily="34" charset="0"/>
                      <a:cs typeface="Arial" pitchFamily="34" charset="0"/>
                    </a:rPr>
                    <a:t>M</a:t>
                  </a:r>
                  <a:r>
                    <a:rPr lang="en-US" altLang="ja-JP" sz="2800" dirty="0" smtClean="0">
                      <a:latin typeface="Arial" pitchFamily="34" charset="0"/>
                      <a:cs typeface="Arial" pitchFamily="34" charset="0"/>
                    </a:rPr>
                    <a:t>)</a:t>
                  </a:r>
                  <a:endParaRPr lang="en-NZ" altLang="ja-JP" sz="2800" dirty="0" smtClean="0">
                    <a:latin typeface="Arial" panose="020B0604020202020204" pitchFamily="34" charset="0"/>
                    <a:ea typeface="MS Mincho" pitchFamily="49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891" y="3567"/>
                  <a:ext cx="772" cy="3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NZ" altLang="ja-JP" sz="2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  <a:ea typeface="MS Mincho" pitchFamily="49" charset="-128"/>
                      <a:cs typeface="Arial" panose="020B0604020202020204" pitchFamily="34" charset="0"/>
                    </a:rPr>
                    <a:t>Rope</a:t>
                  </a:r>
                  <a:endParaRPr kumimoji="0" lang="en-US" altLang="en-US" sz="6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" name="Right Arrow 13"/>
              <p:cNvSpPr/>
              <p:nvPr/>
            </p:nvSpPr>
            <p:spPr>
              <a:xfrm rot="19184365">
                <a:off x="4292311" y="3944090"/>
                <a:ext cx="1568325" cy="200104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" name="Right Arrow 17"/>
              <p:cNvSpPr/>
              <p:nvPr/>
            </p:nvSpPr>
            <p:spPr>
              <a:xfrm rot="5400000" flipV="1">
                <a:off x="6837547" y="3124464"/>
                <a:ext cx="718746" cy="195130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19122381" flipV="1">
                <a:off x="6065010" y="4564413"/>
                <a:ext cx="1026687" cy="197620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295351">
                <a:off x="3984328" y="2875057"/>
                <a:ext cx="1112978" cy="1041763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1" name="Right Arrow 20"/>
              <p:cNvSpPr/>
              <p:nvPr/>
            </p:nvSpPr>
            <p:spPr>
              <a:xfrm rot="5400000">
                <a:off x="6765958" y="4503577"/>
                <a:ext cx="990600" cy="1130169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02196" y="4615694"/>
                <a:ext cx="76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Mg</a:t>
                </a:r>
                <a:endParaRPr lang="en-NZ" sz="28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017886" y="3090584"/>
                <a:ext cx="762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Mg</a:t>
                </a:r>
                <a:endParaRPr lang="en-NZ" sz="28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914400" y="5208820"/>
              <a:ext cx="3352800" cy="1496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335120" y="5471339"/>
                <a:ext cx="2401298" cy="97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NZ" sz="28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N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NZ" sz="28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NZ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NZ" sz="2800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NZ" sz="2800" i="1">
                                  <a:latin typeface="Cambria Math"/>
                                </a:rPr>
                                <m:t>𝑎𝑑𝑑𝑒𝑑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NZ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NZ" sz="2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NZ" sz="2800" b="0" i="1" smtClean="0">
                                  <a:latin typeface="Cambria Math"/>
                                </a:rPr>
                                <m:t>𝑐𝑜𝑛𝑡𝑒𝑛𝑡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Z" sz="2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120" y="5471339"/>
                <a:ext cx="2401298" cy="97174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990600" y="1371600"/>
            <a:ext cx="421250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STATIC FRICTION TEST</a:t>
            </a:r>
            <a:endParaRPr lang="en-N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1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5. EXPERIMENTAL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90239" y="1050688"/>
            <a:ext cx="248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</a:rPr>
              <a:t>(Yeow et al. 2014) 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42807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0" y="1138773"/>
            <a:ext cx="9144000" cy="5719226"/>
            <a:chOff x="0" y="1138773"/>
            <a:chExt cx="9144000" cy="5719226"/>
          </a:xfrm>
        </p:grpSpPr>
        <p:grpSp>
          <p:nvGrpSpPr>
            <p:cNvPr id="58" name="Group 57"/>
            <p:cNvGrpSpPr/>
            <p:nvPr/>
          </p:nvGrpSpPr>
          <p:grpSpPr>
            <a:xfrm>
              <a:off x="0" y="1138773"/>
              <a:ext cx="5470934" cy="3962134"/>
              <a:chOff x="0" y="1138773"/>
              <a:chExt cx="5470934" cy="3962134"/>
            </a:xfrm>
          </p:grpSpPr>
          <p:grpSp>
            <p:nvGrpSpPr>
              <p:cNvPr id="6" name="Group 35"/>
              <p:cNvGrpSpPr>
                <a:grpSpLocks/>
              </p:cNvGrpSpPr>
              <p:nvPr/>
            </p:nvGrpSpPr>
            <p:grpSpPr bwMode="auto">
              <a:xfrm>
                <a:off x="0" y="1138773"/>
                <a:ext cx="5470934" cy="3962134"/>
                <a:chOff x="6274" y="1538"/>
                <a:chExt cx="4460" cy="3524"/>
              </a:xfrm>
            </p:grpSpPr>
            <p:pic>
              <p:nvPicPr>
                <p:cNvPr id="7" name="Picture 29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4" y="1538"/>
                  <a:ext cx="4460" cy="35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353" y="4096"/>
                  <a:ext cx="1473" cy="83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Reaction Frame</a:t>
                  </a:r>
                  <a:endPara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353" y="3232"/>
                  <a:ext cx="1473" cy="5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Steel Rod</a:t>
                  </a:r>
                  <a:endPara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626" y="1792"/>
                  <a:ext cx="1443" cy="44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Load Cell</a:t>
                  </a:r>
                  <a:endParaRPr kumimoji="0" lang="en-US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0" name="Right Arrow 29"/>
              <p:cNvSpPr/>
              <p:nvPr/>
            </p:nvSpPr>
            <p:spPr>
              <a:xfrm rot="13978989" flipV="1">
                <a:off x="808612" y="3680154"/>
                <a:ext cx="690271" cy="269921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4574353" flipV="1">
                <a:off x="1705875" y="2607128"/>
                <a:ext cx="659898" cy="269921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2" name="Right Arrow 31"/>
              <p:cNvSpPr/>
              <p:nvPr/>
            </p:nvSpPr>
            <p:spPr>
              <a:xfrm rot="8753775" flipV="1">
                <a:off x="790005" y="1951888"/>
                <a:ext cx="945045" cy="269921"/>
              </a:xfrm>
              <a:prstGeom prst="right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4343400" y="3611171"/>
              <a:ext cx="4800600" cy="3246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46" name="Straight Connector 45"/>
            <p:cNvCxnSpPr>
              <a:stCxn id="33" idx="3"/>
            </p:cNvCxnSpPr>
            <p:nvPr/>
          </p:nvCxnSpPr>
          <p:spPr>
            <a:xfrm flipV="1">
              <a:off x="6941228" y="4088592"/>
              <a:ext cx="990600" cy="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655228" y="3998842"/>
              <a:ext cx="2713608" cy="1824129"/>
              <a:chOff x="4715522" y="4204924"/>
              <a:chExt cx="2713608" cy="1824129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4715522" y="4204924"/>
                <a:ext cx="2286000" cy="1119786"/>
                <a:chOff x="5029200" y="4483652"/>
                <a:chExt cx="1714500" cy="75093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5029200" y="4483652"/>
                  <a:ext cx="1714500" cy="120374"/>
                </a:xfrm>
                <a:prstGeom prst="rect">
                  <a:avLst/>
                </a:prstGeom>
                <a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rot="5400000">
                  <a:off x="4972612" y="4889213"/>
                  <a:ext cx="630559" cy="601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rot="5400000">
                  <a:off x="6115613" y="4889212"/>
                  <a:ext cx="630559" cy="601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4724400" y="5334000"/>
                <a:ext cx="269585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420252" y="5334000"/>
                <a:ext cx="0" cy="685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>
                <a:off x="4715522" y="5343713"/>
                <a:ext cx="2695852" cy="68534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NZ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Shake Table</a:t>
                </a:r>
                <a:endParaRPr lang="en-NZ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4733278" y="6028678"/>
                <a:ext cx="269585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7931458" y="3675114"/>
              <a:ext cx="990600" cy="2851585"/>
              <a:chOff x="7763522" y="3854390"/>
              <a:chExt cx="990600" cy="2851585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7992122" y="3854390"/>
                <a:ext cx="762000" cy="2851585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NZ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Reaction Frame</a:t>
                </a:r>
                <a:endParaRPr lang="en-NZ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763522" y="4204924"/>
                <a:ext cx="228600" cy="179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>
              <a:off x="5000150" y="5943600"/>
              <a:ext cx="1690089" cy="0"/>
            </a:xfrm>
            <a:prstGeom prst="straightConnector1">
              <a:avLst/>
            </a:prstGeom>
            <a:ln w="31750"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4591408" y="6096000"/>
              <a:ext cx="2507572" cy="5422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Displaced at constant rate</a:t>
              </a:r>
              <a:endParaRPr lang="en-N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33030" y="5636583"/>
                  <a:ext cx="3276600" cy="971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NZ" sz="280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NZ" sz="2800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NZ" sz="28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NZ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NZ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NZ" sz="2800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NZ" sz="2800" b="0" i="1" smtClean="0">
                                    <a:latin typeface="Cambria Math"/>
                                  </a:rPr>
                                  <m:t>𝑟𝑒𝑐𝑜𝑟𝑑𝑒𝑑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NZ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NZ" sz="28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NZ" sz="2800" b="0" i="1" smtClean="0">
                                    <a:latin typeface="Cambria Math"/>
                                  </a:rPr>
                                  <m:t>𝑐𝑜𝑛𝑡𝑒𝑛𝑡</m:t>
                                </m:r>
                              </m:sub>
                            </m:sSub>
                            <m:r>
                              <a:rPr lang="en-NZ" sz="2800" b="0" i="1" smtClean="0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oMath>
                    </m:oMathPara>
                  </a14:m>
                  <a:endParaRPr lang="en-NZ" sz="28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30" y="5636583"/>
                  <a:ext cx="3276600" cy="971741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/>
            <p:cNvSpPr txBox="1"/>
            <p:nvPr/>
          </p:nvSpPr>
          <p:spPr>
            <a:xfrm>
              <a:off x="5499046" y="1349662"/>
              <a:ext cx="34230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Load cell records force (</a:t>
              </a:r>
              <a:r>
                <a:rPr lang="en-NZ" sz="28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NZ" sz="2800" i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recorded</a:t>
              </a:r>
              <a:r>
                <a:rPr lang="en-NZ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required to keep content stationary</a:t>
              </a:r>
              <a:endParaRPr lang="en-NZ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-21902" y="5106509"/>
            <a:ext cx="4432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KINETIC FRICTION TEST</a:t>
            </a:r>
            <a:endParaRPr lang="en-N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8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5. EXPERIMENTAL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90239" y="1050688"/>
            <a:ext cx="248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</a:rPr>
              <a:t>(Yeow et al. 2014) 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5054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m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5. EXPERIMENTAL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0239" y="1050688"/>
            <a:ext cx="248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</a:rPr>
              <a:t>(Yeow et al. 2014) </a:t>
            </a:r>
            <a:endParaRPr lang="en-NZ" sz="2400" dirty="0"/>
          </a:p>
        </p:txBody>
      </p:sp>
      <p:sp>
        <p:nvSpPr>
          <p:cNvPr id="13" name="Rectangle 12"/>
          <p:cNvSpPr/>
          <p:nvPr/>
        </p:nvSpPr>
        <p:spPr>
          <a:xfrm>
            <a:off x="0" y="6396335"/>
            <a:ext cx="3123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92D050"/>
                </a:solidFill>
              </a:rPr>
              <a:t>Tracking software used.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51822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69105"/>
            <a:ext cx="6781800" cy="5034262"/>
            <a:chOff x="0" y="1169105"/>
            <a:chExt cx="6781800" cy="5034262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1169105"/>
              <a:ext cx="6781800" cy="5034262"/>
              <a:chOff x="0" y="1169105"/>
              <a:chExt cx="6781800" cy="5034262"/>
            </a:xfrm>
          </p:grpSpPr>
          <p:pic>
            <p:nvPicPr>
              <p:cNvPr id="5" name="Picture 4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69105"/>
                <a:ext cx="6781800" cy="50342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962400" y="4191000"/>
                <a:ext cx="726776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863038" y="415919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(24.5 kg)</a:t>
              </a:r>
              <a:endParaRPr lang="en-N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90600" y="6173035"/>
            <a:ext cx="7397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Carpet Flooring – Varying Displacement Rate</a:t>
            </a: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0174" y="3962400"/>
            <a:ext cx="2226785" cy="15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5963" y="1676400"/>
            <a:ext cx="224099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25964" y="1295400"/>
            <a:ext cx="224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Static Test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5735" y="3510352"/>
            <a:ext cx="224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Kinetic Test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6233" y="5105400"/>
            <a:ext cx="661313" cy="2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4724400" y="1644471"/>
            <a:ext cx="0" cy="7268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29200" y="1321306"/>
            <a:ext cx="1557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 smtClean="0"/>
              <a:t>Increasing </a:t>
            </a:r>
            <a:r>
              <a:rPr lang="en-NZ" b="1" dirty="0" err="1" smtClean="0"/>
              <a:t>Rel</a:t>
            </a:r>
            <a:r>
              <a:rPr lang="en-NZ" b="1" dirty="0" smtClean="0"/>
              <a:t> </a:t>
            </a:r>
          </a:p>
          <a:p>
            <a:r>
              <a:rPr lang="en-NZ" b="1" dirty="0" smtClean="0"/>
              <a:t>Velocity</a:t>
            </a:r>
            <a:endParaRPr lang="en-NZ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9" name="Picture 2" descr="top band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top band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top band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5. EXPERIMENTAL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90239" y="1050688"/>
            <a:ext cx="248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</a:rPr>
              <a:t>(Yeow et al. 2014) 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2048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pic>
        <p:nvPicPr>
          <p:cNvPr id="66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2" y="1056595"/>
            <a:ext cx="7024018" cy="51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7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5. EXPERIMENTAL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0239" y="1050688"/>
            <a:ext cx="2480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</a:rPr>
              <a:t>(Yeow et al. 2014) </a:t>
            </a:r>
            <a:endParaRPr lang="en-NZ" sz="2400" dirty="0"/>
          </a:p>
        </p:txBody>
      </p:sp>
      <p:sp>
        <p:nvSpPr>
          <p:cNvPr id="11" name="Rectangle 10"/>
          <p:cNvSpPr/>
          <p:nvPr/>
        </p:nvSpPr>
        <p:spPr>
          <a:xfrm>
            <a:off x="-32657" y="6022413"/>
            <a:ext cx="92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92D050"/>
                </a:solidFill>
              </a:rPr>
              <a:t>For other surfaces and loading types the </a:t>
            </a:r>
            <a:r>
              <a:rPr lang="en-GB" sz="2400" dirty="0" err="1" smtClean="0">
                <a:solidFill>
                  <a:srgbClr val="92D050"/>
                </a:solidFill>
              </a:rPr>
              <a:t>Colomb</a:t>
            </a:r>
            <a:r>
              <a:rPr lang="en-GB" sz="2400" dirty="0" smtClean="0">
                <a:solidFill>
                  <a:srgbClr val="92D050"/>
                </a:solidFill>
              </a:rPr>
              <a:t> friction approach seemed reasonable overall (NZSEE, 2014)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8349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b="1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40" y="1713737"/>
            <a:ext cx="5127260" cy="38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78748"/>
            <a:ext cx="7574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SDOF STUDIES </a:t>
            </a:r>
            <a:r>
              <a:rPr lang="en-NZ" sz="28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sz="2800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Stessa</a:t>
            </a:r>
            <a:r>
              <a:rPr lang="en-NZ" sz="28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2015)</a:t>
            </a:r>
          </a:p>
          <a:p>
            <a:endParaRPr lang="en-N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2040523"/>
            <a:ext cx="152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N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0.1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575316" y="3453883"/>
            <a:ext cx="1638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NZ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N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(m)</a:t>
            </a:r>
            <a:endParaRPr lang="en-N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5943600"/>
            <a:ext cx="6235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Stiffening building </a:t>
            </a:r>
            <a:r>
              <a:rPr lang="en-NZ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decreases </a:t>
            </a:r>
            <a:r>
              <a:rPr lang="el-GR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NZ" sz="2800" i="1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241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155"/>
          <p:cNvSpPr txBox="1"/>
          <p:nvPr/>
        </p:nvSpPr>
        <p:spPr>
          <a:xfrm>
            <a:off x="4724400" y="6519446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600" dirty="0" smtClean="0">
                <a:latin typeface="Arial" pitchFamily="34" charset="0"/>
                <a:cs typeface="Arial" pitchFamily="34" charset="0"/>
              </a:rPr>
              <a:t>Red Book Building (Bull and </a:t>
            </a:r>
            <a:r>
              <a:rPr lang="en-NZ" sz="1600" dirty="0" err="1" smtClean="0">
                <a:latin typeface="Arial" pitchFamily="34" charset="0"/>
                <a:cs typeface="Arial" pitchFamily="34" charset="0"/>
              </a:rPr>
              <a:t>Brunsdon</a:t>
            </a:r>
            <a:r>
              <a:rPr lang="en-NZ" sz="1600" dirty="0" smtClean="0">
                <a:latin typeface="Arial" pitchFamily="34" charset="0"/>
                <a:cs typeface="Arial" pitchFamily="34" charset="0"/>
              </a:rPr>
              <a:t>, 2006)</a:t>
            </a:r>
            <a:endParaRPr lang="en-N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88932" y="1770578"/>
            <a:ext cx="4583668" cy="4145994"/>
            <a:chOff x="152400" y="1219200"/>
            <a:chExt cx="4583668" cy="4145994"/>
          </a:xfrm>
        </p:grpSpPr>
        <p:pic>
          <p:nvPicPr>
            <p:cNvPr id="303254" name="Picture 150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47864"/>
            <a:stretch/>
          </p:blipFill>
          <p:spPr bwMode="auto">
            <a:xfrm>
              <a:off x="304800" y="1371600"/>
              <a:ext cx="4431268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" name="TextBox 157"/>
            <p:cNvSpPr txBox="1"/>
            <p:nvPr/>
          </p:nvSpPr>
          <p:spPr>
            <a:xfrm rot="16200000">
              <a:off x="-272534" y="2863334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29.45m</a:t>
              </a:r>
              <a:endParaRPr lang="en-NZ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590675" y="1219200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29.45m</a:t>
              </a:r>
              <a:endParaRPr lang="en-NZ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114425" y="4995862"/>
              <a:ext cx="2209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3 @ 7.35m</a:t>
              </a:r>
              <a:endParaRPr lang="en-NZ" dirty="0"/>
            </a:p>
          </p:txBody>
        </p:sp>
        <p:sp>
          <p:nvSpPr>
            <p:cNvPr id="167" name="TextBox 166"/>
            <p:cNvSpPr txBox="1"/>
            <p:nvPr/>
          </p:nvSpPr>
          <p:spPr>
            <a:xfrm rot="16200000">
              <a:off x="3028950" y="3034784"/>
              <a:ext cx="2209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3 @ 7.35m</a:t>
              </a:r>
              <a:endParaRPr lang="en-NZ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14350" y="4995862"/>
              <a:ext cx="714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3.7m</a:t>
              </a:r>
              <a:endParaRPr lang="en-NZ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190875" y="4995862"/>
              <a:ext cx="714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3.7m</a:t>
              </a:r>
              <a:endParaRPr lang="en-NZ" dirty="0"/>
            </a:p>
          </p:txBody>
        </p:sp>
        <p:sp>
          <p:nvSpPr>
            <p:cNvPr id="171" name="TextBox 170"/>
            <p:cNvSpPr txBox="1"/>
            <p:nvPr/>
          </p:nvSpPr>
          <p:spPr>
            <a:xfrm rot="16200000">
              <a:off x="3776663" y="4411146"/>
              <a:ext cx="714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3.7m</a:t>
              </a:r>
              <a:endParaRPr lang="en-NZ" dirty="0"/>
            </a:p>
          </p:txBody>
        </p:sp>
        <p:sp>
          <p:nvSpPr>
            <p:cNvPr id="172" name="TextBox 171"/>
            <p:cNvSpPr txBox="1"/>
            <p:nvPr/>
          </p:nvSpPr>
          <p:spPr>
            <a:xfrm rot="16200000">
              <a:off x="3776663" y="1772722"/>
              <a:ext cx="714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3.7m</a:t>
              </a:r>
              <a:endParaRPr lang="en-NZ" dirty="0"/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0" y="722496"/>
            <a:ext cx="914400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CASE STUDY BUILDINGS</a:t>
            </a:r>
          </a:p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7600" y="5123378"/>
            <a:ext cx="0" cy="372929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176522" y="2164663"/>
            <a:ext cx="0" cy="3328416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53178" y="2164341"/>
            <a:ext cx="0" cy="3328416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33644" y="2168532"/>
            <a:ext cx="0" cy="3328416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10300" y="2159007"/>
            <a:ext cx="0" cy="3328416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>
            <a:off x="2185028" y="3774638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>
            <a:off x="2185029" y="4144339"/>
            <a:ext cx="0" cy="2697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>
            <a:off x="2185027" y="3439167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>
            <a:off x="2185029" y="3106684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>
            <a:off x="2185026" y="2759342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>
            <a:off x="2185030" y="2417082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>
            <a:off x="2185031" y="2100333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>
            <a:off x="2185032" y="1767851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>
            <a:off x="2185032" y="1426231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>
            <a:off x="2185033" y="1109482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>
            <a:off x="2185033" y="806398"/>
            <a:ext cx="0" cy="269748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57600" y="2151578"/>
            <a:ext cx="0" cy="2961143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3590925" y="514296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4m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3224212" y="3460562"/>
            <a:ext cx="126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9@3.6m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1176522" y="5594328"/>
            <a:ext cx="2033778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551612" y="5581828"/>
            <a:ext cx="126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3@7.35m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990850" y="5576705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3.7m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57597" y="5576705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3.7m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81000" y="587496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b="1" u="sng" dirty="0" smtClean="0">
                <a:latin typeface="Arial" pitchFamily="34" charset="0"/>
                <a:cs typeface="Arial" pitchFamily="34" charset="0"/>
              </a:rPr>
              <a:t>Elevation View</a:t>
            </a:r>
            <a:endParaRPr lang="en-NZ" sz="2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53000" y="587496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b="1" u="sng" dirty="0" smtClean="0">
                <a:latin typeface="Arial" pitchFamily="34" charset="0"/>
                <a:cs typeface="Arial" pitchFamily="34" charset="0"/>
              </a:rPr>
              <a:t>Plan View</a:t>
            </a:r>
            <a:endParaRPr lang="en-NZ" sz="2000" b="1" u="sng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85800" y="2151578"/>
            <a:ext cx="0" cy="333584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16200000">
            <a:off x="-94180" y="3580508"/>
            <a:ext cx="126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36.4m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9233" y="1465778"/>
            <a:ext cx="461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Frame Structure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90625" y="2132528"/>
            <a:ext cx="656094" cy="3352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0" name="Rectangle 49"/>
          <p:cNvSpPr/>
          <p:nvPr/>
        </p:nvSpPr>
        <p:spPr>
          <a:xfrm>
            <a:off x="2533650" y="2132528"/>
            <a:ext cx="657463" cy="3352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1" name="Rectangle 50"/>
          <p:cNvSpPr/>
          <p:nvPr/>
        </p:nvSpPr>
        <p:spPr>
          <a:xfrm rot="16200000">
            <a:off x="6008943" y="4905634"/>
            <a:ext cx="145540" cy="8858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2" name="Rectangle 51"/>
          <p:cNvSpPr/>
          <p:nvPr/>
        </p:nvSpPr>
        <p:spPr>
          <a:xfrm rot="16200000">
            <a:off x="7544968" y="4889085"/>
            <a:ext cx="145540" cy="9189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Rectangle 52"/>
          <p:cNvSpPr/>
          <p:nvPr/>
        </p:nvSpPr>
        <p:spPr>
          <a:xfrm rot="16200000">
            <a:off x="6019801" y="1846777"/>
            <a:ext cx="152400" cy="91440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4" name="Rectangle 53"/>
          <p:cNvSpPr/>
          <p:nvPr/>
        </p:nvSpPr>
        <p:spPr>
          <a:xfrm rot="16200000">
            <a:off x="7540373" y="1843349"/>
            <a:ext cx="168784" cy="90487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7" name="Rectangle 56"/>
          <p:cNvSpPr/>
          <p:nvPr/>
        </p:nvSpPr>
        <p:spPr>
          <a:xfrm rot="10800000">
            <a:off x="5234222" y="4132778"/>
            <a:ext cx="166452" cy="914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8" name="Rectangle 57"/>
          <p:cNvSpPr/>
          <p:nvPr/>
        </p:nvSpPr>
        <p:spPr>
          <a:xfrm rot="10800000">
            <a:off x="5243748" y="2589726"/>
            <a:ext cx="166451" cy="93345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1" name="Rectangle 60"/>
          <p:cNvSpPr/>
          <p:nvPr/>
        </p:nvSpPr>
        <p:spPr>
          <a:xfrm rot="10800000">
            <a:off x="8291749" y="4132778"/>
            <a:ext cx="166450" cy="914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2" name="Rectangle 61"/>
          <p:cNvSpPr/>
          <p:nvPr/>
        </p:nvSpPr>
        <p:spPr>
          <a:xfrm rot="10800000">
            <a:off x="8305800" y="2580203"/>
            <a:ext cx="152400" cy="9334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0" name="TextBox 69"/>
          <p:cNvSpPr txBox="1"/>
          <p:nvPr/>
        </p:nvSpPr>
        <p:spPr>
          <a:xfrm>
            <a:off x="533400" y="1465778"/>
            <a:ext cx="461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Wall Structure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05200" y="5961578"/>
            <a:ext cx="2057400" cy="46166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400" b="1" i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NZ" sz="2400" b="1" i="1" baseline="-25000" dirty="0" err="1" smtClean="0">
                <a:latin typeface="Arial" pitchFamily="34" charset="0"/>
                <a:cs typeface="Arial" pitchFamily="34" charset="0"/>
              </a:rPr>
              <a:t>frame</a:t>
            </a:r>
            <a:r>
              <a:rPr lang="en-NZ" sz="2400" b="1" dirty="0" smtClean="0">
                <a:latin typeface="Arial" pitchFamily="34" charset="0"/>
                <a:cs typeface="Arial" pitchFamily="34" charset="0"/>
              </a:rPr>
              <a:t> = 2.02s</a:t>
            </a:r>
            <a:endParaRPr lang="en-N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581400" y="5961578"/>
            <a:ext cx="1752600" cy="46166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400" b="1" i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NZ" sz="2400" b="1" i="1" baseline="-25000" dirty="0" err="1" smtClean="0">
                <a:latin typeface="Arial" pitchFamily="34" charset="0"/>
                <a:cs typeface="Arial" pitchFamily="34" charset="0"/>
              </a:rPr>
              <a:t>wall</a:t>
            </a:r>
            <a:r>
              <a:rPr lang="en-NZ" sz="2400" b="1" dirty="0" smtClean="0">
                <a:latin typeface="Arial" pitchFamily="34" charset="0"/>
                <a:cs typeface="Arial" pitchFamily="34" charset="0"/>
              </a:rPr>
              <a:t> = 1.3s</a:t>
            </a:r>
            <a:endParaRPr lang="en-N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0" y="6273225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 smtClean="0">
                <a:latin typeface="Arial" pitchFamily="34" charset="0"/>
                <a:cs typeface="Arial" pitchFamily="34" charset="0"/>
              </a:rPr>
              <a:t>Costs $600,000 more than frame building</a:t>
            </a:r>
          </a:p>
          <a:p>
            <a:r>
              <a:rPr lang="en-NZ" sz="1600" dirty="0" smtClean="0">
                <a:latin typeface="Arial" pitchFamily="34" charset="0"/>
                <a:cs typeface="Arial" pitchFamily="34" charset="0"/>
              </a:rPr>
              <a:t>Designed to maximum allowed ductility</a:t>
            </a:r>
            <a:endParaRPr lang="en-N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9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7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9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  <p:bldP spid="61" grpId="0" animBg="1"/>
      <p:bldP spid="62" grpId="0" animBg="1"/>
      <p:bldP spid="72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8100" y="690027"/>
            <a:ext cx="91440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Multistorey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Effect 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2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28" y="6477000"/>
            <a:ext cx="9105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Yeow et al. </a:t>
            </a:r>
            <a:r>
              <a:rPr lang="en-NZ" sz="1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 Building Stiffness and Strength Effect on Content Sliding in Wellington Seismic Conditions, </a:t>
            </a:r>
            <a:r>
              <a:rPr lang="en-US" sz="1400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2016)</a:t>
            </a:r>
            <a:endParaRPr lang="en-US" sz="1400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 bwMode="auto">
          <a:xfrm>
            <a:off x="77465" y="1980022"/>
            <a:ext cx="4265935" cy="3353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074190" y="5447809"/>
            <a:ext cx="7284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 period buildings often have lower </a:t>
            </a:r>
            <a:r>
              <a:rPr lang="el-GR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NZ" sz="2800" i="1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NZ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75961" y="5948552"/>
            <a:ext cx="381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 buildings are best!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45842" y="1828800"/>
            <a:ext cx="4593358" cy="3619009"/>
            <a:chOff x="4245842" y="1828800"/>
            <a:chExt cx="4593358" cy="3619009"/>
          </a:xfrm>
        </p:grpSpPr>
        <p:pic>
          <p:nvPicPr>
            <p:cNvPr id="24" name="Picture 2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4" r="8280"/>
            <a:stretch/>
          </p:blipFill>
          <p:spPr bwMode="auto">
            <a:xfrm>
              <a:off x="4245842" y="1828800"/>
              <a:ext cx="4593358" cy="36190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4983143" y="2634734"/>
              <a:ext cx="14396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NZ" dirty="0">
                  <a:latin typeface="Symbol" panose="05050102010706020507" pitchFamily="18" charset="2"/>
                  <a:cs typeface="Arial" pitchFamily="34" charset="0"/>
                </a:rPr>
                <a:t>m</a:t>
              </a:r>
              <a:r>
                <a:rPr lang="en-N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NZ" i="1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NZ" i="1" dirty="0" smtClean="0">
                  <a:latin typeface="Arial" pitchFamily="34" charset="0"/>
                  <a:cs typeface="Arial" pitchFamily="34" charset="0"/>
                </a:rPr>
                <a:t>0.1</a:t>
              </a:r>
              <a:endParaRPr lang="en-NZ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72257" y="2020669"/>
              <a:ext cx="180954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NZ" i="1" dirty="0" smtClean="0">
                  <a:latin typeface="Arial" pitchFamily="34" charset="0"/>
                  <a:cs typeface="Arial" pitchFamily="34" charset="0"/>
                </a:rPr>
                <a:t>10in50 records</a:t>
              </a:r>
            </a:p>
            <a:p>
              <a:r>
                <a:rPr lang="en-NZ" i="1" dirty="0" smtClean="0">
                  <a:latin typeface="Arial" pitchFamily="34" charset="0"/>
                  <a:cs typeface="Arial" pitchFamily="34" charset="0"/>
                </a:rPr>
                <a:t>R = 1</a:t>
              </a:r>
              <a:endParaRPr lang="en-NZ" i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7315200" y="3581400"/>
              <a:ext cx="381000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5676900" y="1971675"/>
              <a:ext cx="1171575" cy="2867025"/>
            </a:xfrm>
            <a:custGeom>
              <a:avLst/>
              <a:gdLst>
                <a:gd name="connsiteX0" fmla="*/ 1171575 w 1171575"/>
                <a:gd name="connsiteY0" fmla="*/ 0 h 2867025"/>
                <a:gd name="connsiteX1" fmla="*/ 971550 w 1171575"/>
                <a:gd name="connsiteY1" fmla="*/ 276225 h 2867025"/>
                <a:gd name="connsiteX2" fmla="*/ 933450 w 1171575"/>
                <a:gd name="connsiteY2" fmla="*/ 523875 h 2867025"/>
                <a:gd name="connsiteX3" fmla="*/ 847725 w 1171575"/>
                <a:gd name="connsiteY3" fmla="*/ 809625 h 2867025"/>
                <a:gd name="connsiteX4" fmla="*/ 723900 w 1171575"/>
                <a:gd name="connsiteY4" fmla="*/ 1047750 h 2867025"/>
                <a:gd name="connsiteX5" fmla="*/ 523875 w 1171575"/>
                <a:gd name="connsiteY5" fmla="*/ 1371600 h 2867025"/>
                <a:gd name="connsiteX6" fmla="*/ 438150 w 1171575"/>
                <a:gd name="connsiteY6" fmla="*/ 1533525 h 2867025"/>
                <a:gd name="connsiteX7" fmla="*/ 285750 w 1171575"/>
                <a:gd name="connsiteY7" fmla="*/ 1790700 h 2867025"/>
                <a:gd name="connsiteX8" fmla="*/ 219075 w 1171575"/>
                <a:gd name="connsiteY8" fmla="*/ 2009775 h 2867025"/>
                <a:gd name="connsiteX9" fmla="*/ 266700 w 1171575"/>
                <a:gd name="connsiteY9" fmla="*/ 2276475 h 2867025"/>
                <a:gd name="connsiteX10" fmla="*/ 247650 w 1171575"/>
                <a:gd name="connsiteY10" fmla="*/ 2600325 h 2867025"/>
                <a:gd name="connsiteX11" fmla="*/ 0 w 1171575"/>
                <a:gd name="connsiteY11" fmla="*/ 2867025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1575" h="2867025">
                  <a:moveTo>
                    <a:pt x="1171575" y="0"/>
                  </a:moveTo>
                  <a:lnTo>
                    <a:pt x="971550" y="276225"/>
                  </a:lnTo>
                  <a:lnTo>
                    <a:pt x="933450" y="523875"/>
                  </a:lnTo>
                  <a:lnTo>
                    <a:pt x="847725" y="809625"/>
                  </a:lnTo>
                  <a:lnTo>
                    <a:pt x="723900" y="1047750"/>
                  </a:lnTo>
                  <a:lnTo>
                    <a:pt x="523875" y="1371600"/>
                  </a:lnTo>
                  <a:lnTo>
                    <a:pt x="438150" y="1533525"/>
                  </a:lnTo>
                  <a:lnTo>
                    <a:pt x="285750" y="1790700"/>
                  </a:lnTo>
                  <a:lnTo>
                    <a:pt x="219075" y="2009775"/>
                  </a:lnTo>
                  <a:lnTo>
                    <a:pt x="266700" y="2276475"/>
                  </a:lnTo>
                  <a:lnTo>
                    <a:pt x="247650" y="2600325"/>
                  </a:lnTo>
                  <a:lnTo>
                    <a:pt x="0" y="2867025"/>
                  </a:lnTo>
                </a:path>
              </a:pathLst>
            </a:cu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47241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5181600" y="1442351"/>
            <a:ext cx="3733800" cy="4953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09600" y="5023751"/>
            <a:ext cx="297180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(i) Ground </a:t>
            </a:r>
            <a:r>
              <a:rPr lang="en-NZ" sz="2800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Motion</a:t>
            </a:r>
            <a:endParaRPr lang="en-US" sz="2800" dirty="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62266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SEISMIC LOSS ASSESSMENT FRAMEWORK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endParaRPr lang="en-US" sz="1600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7411615">
            <a:off x="2503559" y="5113013"/>
            <a:ext cx="1835150" cy="1419225"/>
            <a:chOff x="1845" y="7200"/>
            <a:chExt cx="2890" cy="2235"/>
          </a:xfrm>
        </p:grpSpPr>
        <p:cxnSp>
          <p:nvCxnSpPr>
            <p:cNvPr id="52" name="AutoShape 415"/>
            <p:cNvCxnSpPr>
              <a:cxnSpLocks noChangeShapeType="1"/>
            </p:cNvCxnSpPr>
            <p:nvPr/>
          </p:nvCxnSpPr>
          <p:spPr bwMode="auto">
            <a:xfrm>
              <a:off x="1845" y="7200"/>
              <a:ext cx="375" cy="40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416"/>
            <p:cNvCxnSpPr>
              <a:cxnSpLocks noChangeShapeType="1"/>
            </p:cNvCxnSpPr>
            <p:nvPr/>
          </p:nvCxnSpPr>
          <p:spPr bwMode="auto">
            <a:xfrm>
              <a:off x="2220" y="7605"/>
              <a:ext cx="452" cy="22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417"/>
            <p:cNvCxnSpPr>
              <a:cxnSpLocks noChangeShapeType="1"/>
            </p:cNvCxnSpPr>
            <p:nvPr/>
          </p:nvCxnSpPr>
          <p:spPr bwMode="auto">
            <a:xfrm>
              <a:off x="2672" y="7830"/>
              <a:ext cx="211" cy="52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418"/>
            <p:cNvCxnSpPr>
              <a:cxnSpLocks noChangeShapeType="1"/>
            </p:cNvCxnSpPr>
            <p:nvPr/>
          </p:nvCxnSpPr>
          <p:spPr bwMode="auto">
            <a:xfrm>
              <a:off x="2883" y="8355"/>
              <a:ext cx="642" cy="28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419"/>
            <p:cNvCxnSpPr>
              <a:cxnSpLocks noChangeShapeType="1"/>
            </p:cNvCxnSpPr>
            <p:nvPr/>
          </p:nvCxnSpPr>
          <p:spPr bwMode="auto">
            <a:xfrm>
              <a:off x="3525" y="8640"/>
              <a:ext cx="195" cy="360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420"/>
            <p:cNvCxnSpPr>
              <a:cxnSpLocks noChangeShapeType="1"/>
            </p:cNvCxnSpPr>
            <p:nvPr/>
          </p:nvCxnSpPr>
          <p:spPr bwMode="auto">
            <a:xfrm>
              <a:off x="3720" y="9000"/>
              <a:ext cx="405" cy="120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421"/>
            <p:cNvCxnSpPr>
              <a:cxnSpLocks noChangeShapeType="1"/>
            </p:cNvCxnSpPr>
            <p:nvPr/>
          </p:nvCxnSpPr>
          <p:spPr bwMode="auto">
            <a:xfrm>
              <a:off x="4125" y="9120"/>
              <a:ext cx="180" cy="22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422"/>
            <p:cNvCxnSpPr>
              <a:cxnSpLocks noChangeShapeType="1"/>
            </p:cNvCxnSpPr>
            <p:nvPr/>
          </p:nvCxnSpPr>
          <p:spPr bwMode="auto">
            <a:xfrm>
              <a:off x="4305" y="9345"/>
              <a:ext cx="430" cy="90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" name="AutoShape 424"/>
          <p:cNvCxnSpPr>
            <a:cxnSpLocks noChangeShapeType="1"/>
          </p:cNvCxnSpPr>
          <p:nvPr/>
        </p:nvCxnSpPr>
        <p:spPr bwMode="auto">
          <a:xfrm flipV="1">
            <a:off x="3048000" y="5480951"/>
            <a:ext cx="1447800" cy="11430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lgDash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81000" y="1899551"/>
            <a:ext cx="3573779" cy="3062863"/>
            <a:chOff x="1845" y="2581"/>
            <a:chExt cx="4335" cy="3857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845" y="2581"/>
              <a:ext cx="3330" cy="3857"/>
              <a:chOff x="1845" y="2581"/>
              <a:chExt cx="3330" cy="3857"/>
            </a:xfrm>
          </p:grpSpPr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2299" y="2581"/>
                <a:ext cx="2876" cy="3857"/>
                <a:chOff x="2299" y="2581"/>
                <a:chExt cx="2876" cy="3857"/>
              </a:xfrm>
            </p:grpSpPr>
            <p:grpSp>
              <p:nvGrpSpPr>
                <p:cNvPr id="9" name="Group 38"/>
                <p:cNvGrpSpPr>
                  <a:grpSpLocks/>
                </p:cNvGrpSpPr>
                <p:nvPr/>
              </p:nvGrpSpPr>
              <p:grpSpPr bwMode="auto">
                <a:xfrm>
                  <a:off x="2299" y="2581"/>
                  <a:ext cx="2869" cy="3857"/>
                  <a:chOff x="1950" y="2581"/>
                  <a:chExt cx="2446" cy="3284"/>
                </a:xfrm>
              </p:grpSpPr>
              <p:cxnSp>
                <p:nvCxnSpPr>
                  <p:cNvPr id="48" name="AutoShape 39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950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9" name="AutoShape 39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580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0" name="AutoShape 39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40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1" name="AutoShape 39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901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40" name="AutoShape 401"/>
                <p:cNvCxnSpPr>
                  <a:cxnSpLocks noChangeShapeType="1"/>
                </p:cNvCxnSpPr>
                <p:nvPr/>
              </p:nvCxnSpPr>
              <p:spPr bwMode="auto">
                <a:xfrm>
                  <a:off x="2883" y="2596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" name="AutoShape 402"/>
                <p:cNvCxnSpPr>
                  <a:cxnSpLocks noChangeShapeType="1"/>
                </p:cNvCxnSpPr>
                <p:nvPr/>
              </p:nvCxnSpPr>
              <p:spPr bwMode="auto">
                <a:xfrm>
                  <a:off x="2813" y="3038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" name="AutoShape 403"/>
                <p:cNvCxnSpPr>
                  <a:cxnSpLocks noChangeShapeType="1"/>
                </p:cNvCxnSpPr>
                <p:nvPr/>
              </p:nvCxnSpPr>
              <p:spPr bwMode="auto">
                <a:xfrm>
                  <a:off x="2742" y="3514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" name="AutoShape 404"/>
                <p:cNvCxnSpPr>
                  <a:cxnSpLocks noChangeShapeType="1"/>
                </p:cNvCxnSpPr>
                <p:nvPr/>
              </p:nvCxnSpPr>
              <p:spPr bwMode="auto">
                <a:xfrm>
                  <a:off x="2672" y="3989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" name="AutoShape 405"/>
                <p:cNvCxnSpPr>
                  <a:cxnSpLocks noChangeShapeType="1"/>
                </p:cNvCxnSpPr>
                <p:nvPr/>
              </p:nvCxnSpPr>
              <p:spPr bwMode="auto">
                <a:xfrm>
                  <a:off x="2602" y="4465"/>
                  <a:ext cx="2291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5" name="AutoShape 406"/>
                <p:cNvCxnSpPr>
                  <a:cxnSpLocks noChangeShapeType="1"/>
                </p:cNvCxnSpPr>
                <p:nvPr/>
              </p:nvCxnSpPr>
              <p:spPr bwMode="auto">
                <a:xfrm>
                  <a:off x="2531" y="4958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" name="AutoShape 407"/>
                <p:cNvCxnSpPr>
                  <a:cxnSpLocks noChangeShapeType="1"/>
                </p:cNvCxnSpPr>
                <p:nvPr/>
              </p:nvCxnSpPr>
              <p:spPr bwMode="auto">
                <a:xfrm>
                  <a:off x="2443" y="5487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7" name="AutoShape 408"/>
                <p:cNvCxnSpPr>
                  <a:cxnSpLocks noChangeShapeType="1"/>
                </p:cNvCxnSpPr>
                <p:nvPr/>
              </p:nvCxnSpPr>
              <p:spPr bwMode="auto">
                <a:xfrm>
                  <a:off x="2372" y="5980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4" name="AutoShape 382"/>
              <p:cNvCxnSpPr>
                <a:cxnSpLocks noChangeShapeType="1"/>
              </p:cNvCxnSpPr>
              <p:nvPr/>
            </p:nvCxnSpPr>
            <p:spPr bwMode="auto">
              <a:xfrm>
                <a:off x="1845" y="6438"/>
                <a:ext cx="3189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5" name="Group 24"/>
              <p:cNvGrpSpPr>
                <a:grpSpLocks/>
              </p:cNvGrpSpPr>
              <p:nvPr/>
            </p:nvGrpSpPr>
            <p:grpSpPr bwMode="auto">
              <a:xfrm>
                <a:off x="2302" y="2581"/>
                <a:ext cx="2301" cy="3857"/>
                <a:chOff x="2302" y="2581"/>
                <a:chExt cx="2301" cy="3857"/>
              </a:xfrm>
            </p:grpSpPr>
            <p:grpSp>
              <p:nvGrpSpPr>
                <p:cNvPr id="21" name="Group 25"/>
                <p:cNvGrpSpPr>
                  <a:grpSpLocks/>
                </p:cNvGrpSpPr>
                <p:nvPr/>
              </p:nvGrpSpPr>
              <p:grpSpPr bwMode="auto">
                <a:xfrm>
                  <a:off x="2321" y="2581"/>
                  <a:ext cx="2282" cy="3857"/>
                  <a:chOff x="2310" y="2581"/>
                  <a:chExt cx="2282" cy="3359"/>
                </a:xfrm>
              </p:grpSpPr>
              <p:cxnSp>
                <p:nvCxnSpPr>
                  <p:cNvPr id="35" name="AutoShape 3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310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6" name="AutoShape 38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024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7" name="AutoShape 3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10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8" name="AutoShape 38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592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27" name="AutoShape 387"/>
                <p:cNvCxnSpPr>
                  <a:cxnSpLocks noChangeShapeType="1"/>
                </p:cNvCxnSpPr>
                <p:nvPr/>
              </p:nvCxnSpPr>
              <p:spPr bwMode="auto">
                <a:xfrm>
                  <a:off x="2302" y="2599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AutoShape 388"/>
                <p:cNvCxnSpPr>
                  <a:cxnSpLocks noChangeShapeType="1"/>
                </p:cNvCxnSpPr>
                <p:nvPr/>
              </p:nvCxnSpPr>
              <p:spPr bwMode="auto">
                <a:xfrm>
                  <a:off x="2302" y="3038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" name="AutoShape 389"/>
                <p:cNvCxnSpPr>
                  <a:cxnSpLocks noChangeShapeType="1"/>
                </p:cNvCxnSpPr>
                <p:nvPr/>
              </p:nvCxnSpPr>
              <p:spPr bwMode="auto">
                <a:xfrm>
                  <a:off x="2302" y="3514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" name="AutoShape 390"/>
                <p:cNvCxnSpPr>
                  <a:cxnSpLocks noChangeShapeType="1"/>
                </p:cNvCxnSpPr>
                <p:nvPr/>
              </p:nvCxnSpPr>
              <p:spPr bwMode="auto">
                <a:xfrm>
                  <a:off x="2302" y="3989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" name="AutoShape 391"/>
                <p:cNvCxnSpPr>
                  <a:cxnSpLocks noChangeShapeType="1"/>
                </p:cNvCxnSpPr>
                <p:nvPr/>
              </p:nvCxnSpPr>
              <p:spPr bwMode="auto">
                <a:xfrm>
                  <a:off x="2302" y="4465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2" name="AutoShape 392"/>
                <p:cNvCxnSpPr>
                  <a:cxnSpLocks noChangeShapeType="1"/>
                </p:cNvCxnSpPr>
                <p:nvPr/>
              </p:nvCxnSpPr>
              <p:spPr bwMode="auto">
                <a:xfrm>
                  <a:off x="2302" y="4958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" name="AutoShape 393"/>
                <p:cNvCxnSpPr>
                  <a:cxnSpLocks noChangeShapeType="1"/>
                </p:cNvCxnSpPr>
                <p:nvPr/>
              </p:nvCxnSpPr>
              <p:spPr bwMode="auto">
                <a:xfrm>
                  <a:off x="2302" y="5487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" name="AutoShape 394"/>
                <p:cNvCxnSpPr>
                  <a:cxnSpLocks noChangeShapeType="1"/>
                </p:cNvCxnSpPr>
                <p:nvPr/>
              </p:nvCxnSpPr>
              <p:spPr bwMode="auto">
                <a:xfrm>
                  <a:off x="2302" y="5980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22" name="AutoShape 425"/>
            <p:cNvCxnSpPr>
              <a:cxnSpLocks noChangeShapeType="1"/>
            </p:cNvCxnSpPr>
            <p:nvPr/>
          </p:nvCxnSpPr>
          <p:spPr bwMode="auto">
            <a:xfrm>
              <a:off x="4593" y="6438"/>
              <a:ext cx="1587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29000" y="6166751"/>
            <a:ext cx="1447800" cy="48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400" dirty="0">
                <a:effectLst/>
                <a:latin typeface="Arial" pitchFamily="34" charset="0"/>
                <a:ea typeface="Calibri"/>
                <a:cs typeface="Arial" pitchFamily="34" charset="0"/>
              </a:rPr>
              <a:t>Rupture</a:t>
            </a:r>
            <a:endParaRPr lang="en-US" sz="24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95400" y="6090551"/>
            <a:ext cx="1409700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400" b="1" u="sng" dirty="0"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FAULT</a:t>
            </a:r>
            <a:endParaRPr lang="en-US" sz="24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24200" y="4490351"/>
            <a:ext cx="904875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400" b="1" u="sng" dirty="0"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SITE</a:t>
            </a:r>
            <a:endParaRPr lang="en-US" sz="24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19200" y="1365736"/>
            <a:ext cx="2971800" cy="5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(ii) </a:t>
            </a:r>
            <a:r>
              <a:rPr lang="en-NZ" sz="2800" dirty="0" smtClean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Response</a:t>
            </a:r>
            <a:endParaRPr lang="en-US" sz="2800" dirty="0">
              <a:solidFill>
                <a:srgbClr val="0070C0"/>
              </a:solidFill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048375" y="1338931"/>
            <a:ext cx="2514600" cy="5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(iii) </a:t>
            </a:r>
            <a:r>
              <a:rPr lang="en-NZ" sz="2800" dirty="0" smtClean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Damage</a:t>
            </a:r>
            <a:endParaRPr lang="en-US" sz="2800" dirty="0">
              <a:solidFill>
                <a:srgbClr val="0070C0"/>
              </a:solidFill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6324600" y="4406829"/>
            <a:ext cx="2590800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(iv) Losses</a:t>
            </a:r>
            <a:endParaRPr lang="en-US" sz="2800" dirty="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400" dirty="0" smtClean="0">
                <a:effectLst/>
                <a:latin typeface="Arial"/>
                <a:ea typeface="Calibri"/>
                <a:cs typeface="Times New Roman"/>
              </a:rPr>
              <a:t>Damage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800" b="1" u="sng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Death/Injury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400" dirty="0" smtClean="0">
                <a:latin typeface="Arial"/>
                <a:ea typeface="Calibri"/>
                <a:cs typeface="Times New Roman"/>
              </a:rPr>
              <a:t>Downtime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3954779" y="1486199"/>
            <a:ext cx="2057400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Right Arrow 70"/>
          <p:cNvSpPr/>
          <p:nvPr/>
        </p:nvSpPr>
        <p:spPr>
          <a:xfrm rot="5400000">
            <a:off x="5800817" y="3006746"/>
            <a:ext cx="2495366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2" name="Right Arrow 71"/>
          <p:cNvSpPr/>
          <p:nvPr/>
        </p:nvSpPr>
        <p:spPr>
          <a:xfrm rot="13667662">
            <a:off x="2232475" y="5678153"/>
            <a:ext cx="650996" cy="26755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5" name="TextBox 74"/>
          <p:cNvSpPr txBox="1"/>
          <p:nvPr/>
        </p:nvSpPr>
        <p:spPr>
          <a:xfrm>
            <a:off x="6477000" y="6547751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i="1" u="sng" dirty="0" smtClean="0">
                <a:latin typeface="Arial" pitchFamily="34" charset="0"/>
                <a:cs typeface="Arial" pitchFamily="34" charset="0"/>
              </a:rPr>
              <a:t>PEER (2006)</a:t>
            </a:r>
            <a:endParaRPr lang="en-NZ" sz="1200" i="1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/>
          <p:cNvSpPr txBox="1"/>
          <p:nvPr/>
        </p:nvSpPr>
        <p:spPr>
          <a:xfrm>
            <a:off x="457200" y="1295400"/>
            <a:ext cx="8534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2800" b="1" u="sng" dirty="0" smtClean="0">
                <a:latin typeface="Arial" pitchFamily="34" charset="0"/>
                <a:cs typeface="Arial" pitchFamily="34" charset="0"/>
              </a:rPr>
              <a:t>No existing model considers all of the following: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Usage for building specific cases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Time occupancy relationships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Non-uniform distribution of occupants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Injury due to being struck by furniture [</a:t>
            </a:r>
            <a:r>
              <a:rPr lang="en-NZ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passive</a:t>
            </a:r>
            <a:r>
              <a:rPr lang="en-NZ" sz="2800" dirty="0" smtClean="0">
                <a:latin typeface="Arial" pitchFamily="34" charset="0"/>
                <a:cs typeface="Arial" pitchFamily="34" charset="0"/>
              </a:rPr>
              <a:t>]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Injury due to loss of balance and falling [</a:t>
            </a:r>
            <a:r>
              <a:rPr lang="en-NZ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active</a:t>
            </a:r>
            <a:r>
              <a:rPr lang="en-NZ" sz="2800" dirty="0" smtClean="0">
                <a:latin typeface="Arial" pitchFamily="34" charset="0"/>
                <a:cs typeface="Arial" pitchFamily="34" charset="0"/>
              </a:rPr>
              <a:t>]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Injury severity and costs</a:t>
            </a:r>
          </a:p>
          <a:p>
            <a:pPr marL="457200" indent="-457200">
              <a:buFontTx/>
              <a:buChar char="-"/>
            </a:pP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1034484"/>
            <a:chOff x="0" y="340"/>
            <a:chExt cx="9144000" cy="1034484"/>
          </a:xfrm>
        </p:grpSpPr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177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8831" y="6396335"/>
            <a:ext cx="80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Yeow 2014</a:t>
            </a:r>
            <a:endParaRPr lang="en-NZ" sz="2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104775" y="1905000"/>
            <a:ext cx="8919547" cy="4814441"/>
            <a:chOff x="85725" y="51323"/>
            <a:chExt cx="5629275" cy="3038588"/>
          </a:xfrm>
        </p:grpSpPr>
        <p:sp>
          <p:nvSpPr>
            <p:cNvPr id="69" name="Text Box 2"/>
            <p:cNvSpPr txBox="1">
              <a:spLocks noChangeArrowheads="1"/>
            </p:cNvSpPr>
            <p:nvPr/>
          </p:nvSpPr>
          <p:spPr bwMode="auto">
            <a:xfrm>
              <a:off x="85725" y="75726"/>
              <a:ext cx="1260825" cy="64102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sp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NZ" sz="2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Obtain floor acceleration demand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>
              <a:off x="1346551" y="419100"/>
              <a:ext cx="3393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 Box 2"/>
            <p:cNvSpPr txBox="1">
              <a:spLocks noChangeArrowheads="1"/>
            </p:cNvSpPr>
            <p:nvPr/>
          </p:nvSpPr>
          <p:spPr bwMode="auto">
            <a:xfrm>
              <a:off x="85725" y="1186402"/>
              <a:ext cx="1357008" cy="102952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spAutoFit/>
            </a:bodyPr>
            <a:lstStyle/>
            <a:p>
              <a:pPr algn="ctr" hangingPunct="0">
                <a:spcAft>
                  <a:spcPts val="0"/>
                </a:spcAft>
              </a:pPr>
              <a:r>
                <a:rPr lang="en-NZ" sz="2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Input furniture toppling and retention of balance fragility functions</a:t>
              </a:r>
            </a:p>
          </p:txBody>
        </p:sp>
        <p:cxnSp>
          <p:nvCxnSpPr>
            <p:cNvPr id="76" name="Straight Arrow Connector 75"/>
            <p:cNvCxnSpPr>
              <a:stCxn id="75" idx="3"/>
              <a:endCxn id="79" idx="1"/>
            </p:cNvCxnSpPr>
            <p:nvPr/>
          </p:nvCxnSpPr>
          <p:spPr>
            <a:xfrm flipV="1">
              <a:off x="1442733" y="1688362"/>
              <a:ext cx="1281079" cy="12803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oli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>
              <a:off x="1685925" y="51323"/>
              <a:ext cx="4029075" cy="3038588"/>
              <a:chOff x="0" y="51323"/>
              <a:chExt cx="4029075" cy="3038588"/>
            </a:xfrm>
          </p:grpSpPr>
          <p:sp>
            <p:nvSpPr>
              <p:cNvPr id="78" name="Text Box 2"/>
              <p:cNvSpPr txBox="1">
                <a:spLocks noChangeArrowheads="1"/>
              </p:cNvSpPr>
              <p:nvPr/>
            </p:nvSpPr>
            <p:spPr bwMode="auto">
              <a:xfrm>
                <a:off x="876300" y="1085850"/>
                <a:ext cx="2286634" cy="261619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 hangingPunct="0">
                  <a:spcAft>
                    <a:spcPts val="0"/>
                  </a:spcAft>
                </a:pPr>
                <a:r>
                  <a:rPr lang="en-NZ" sz="2000" dirty="0" smtClean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2) Obtain occupant location</a:t>
                </a:r>
                <a:endParaRPr lang="en-NZ" sz="2000" dirty="0">
                  <a:effectLst/>
                  <a:latin typeface="Arial" pitchFamily="34" charset="0"/>
                  <a:ea typeface="Times New Roman"/>
                  <a:cs typeface="Arial" pitchFamily="34" charset="0"/>
                </a:endParaRPr>
              </a:p>
            </p:txBody>
          </p:sp>
          <p:sp>
            <p:nvSpPr>
              <p:cNvPr id="79" name="Text Box 2"/>
              <p:cNvSpPr txBox="1">
                <a:spLocks noChangeArrowheads="1"/>
              </p:cNvSpPr>
              <p:nvPr/>
            </p:nvSpPr>
            <p:spPr bwMode="auto">
              <a:xfrm>
                <a:off x="1037887" y="1562099"/>
                <a:ext cx="1962825" cy="252526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 hangingPunct="0">
                  <a:spcAft>
                    <a:spcPts val="0"/>
                  </a:spcAft>
                </a:pPr>
                <a:r>
                  <a:rPr lang="en-NZ" sz="2000" dirty="0" smtClean="0">
                    <a:latin typeface="Arial" pitchFamily="34" charset="0"/>
                    <a:ea typeface="Times New Roman"/>
                    <a:cs typeface="Arial" pitchFamily="34" charset="0"/>
                  </a:rPr>
                  <a:t>3) </a:t>
                </a:r>
                <a:r>
                  <a:rPr lang="en-NZ" sz="2000" dirty="0" smtClean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Assess </a:t>
                </a:r>
                <a:r>
                  <a:rPr lang="en-NZ" sz="2000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injury </a:t>
                </a:r>
                <a:r>
                  <a:rPr lang="en-NZ" sz="2000" dirty="0" smtClean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source</a:t>
                </a:r>
                <a:endParaRPr lang="en-NZ" sz="2000" dirty="0">
                  <a:effectLst/>
                  <a:latin typeface="Arial" pitchFamily="34" charset="0"/>
                  <a:ea typeface="Times New Roman"/>
                  <a:cs typeface="Arial" pitchFamily="34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0" y="76201"/>
                <a:ext cx="4029075" cy="30137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NZ"/>
              </a:p>
            </p:txBody>
          </p:sp>
          <p:sp>
            <p:nvSpPr>
              <p:cNvPr id="81" name="Text Box 2"/>
              <p:cNvSpPr txBox="1">
                <a:spLocks noChangeArrowheads="1"/>
              </p:cNvSpPr>
              <p:nvPr/>
            </p:nvSpPr>
            <p:spPr bwMode="auto">
              <a:xfrm>
                <a:off x="876300" y="51323"/>
                <a:ext cx="2257425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hangingPunct="0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NZ" sz="2000" b="1" u="sng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Monte Carlo Simulations </a:t>
                </a:r>
              </a:p>
            </p:txBody>
          </p:sp>
          <p:cxnSp>
            <p:nvCxnSpPr>
              <p:cNvPr id="82" name="Straight Arrow Connector 81"/>
              <p:cNvCxnSpPr>
                <a:stCxn id="78" idx="2"/>
              </p:cNvCxnSpPr>
              <p:nvPr/>
            </p:nvCxnSpPr>
            <p:spPr>
              <a:xfrm flipH="1">
                <a:off x="2019300" y="1347469"/>
                <a:ext cx="317" cy="212092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 Box 2"/>
              <p:cNvSpPr txBox="1">
                <a:spLocks noChangeArrowheads="1"/>
              </p:cNvSpPr>
              <p:nvPr/>
            </p:nvSpPr>
            <p:spPr bwMode="auto">
              <a:xfrm>
                <a:off x="312761" y="405131"/>
                <a:ext cx="3339425" cy="252526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 hangingPunct="0">
                  <a:spcAft>
                    <a:spcPts val="0"/>
                  </a:spcAft>
                </a:pPr>
                <a:r>
                  <a:rPr lang="en-NZ" sz="2000" dirty="0" smtClean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1) Obtain </a:t>
                </a:r>
                <a:r>
                  <a:rPr lang="en-NZ" sz="2000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number of occupants in room</a:t>
                </a:r>
              </a:p>
            </p:txBody>
          </p:sp>
          <p:sp>
            <p:nvSpPr>
              <p:cNvPr id="84" name="Text Box 2"/>
              <p:cNvSpPr txBox="1">
                <a:spLocks noChangeArrowheads="1"/>
              </p:cNvSpPr>
              <p:nvPr/>
            </p:nvSpPr>
            <p:spPr bwMode="auto">
              <a:xfrm>
                <a:off x="876300" y="2038349"/>
                <a:ext cx="2286634" cy="44677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 hangingPunct="0">
                  <a:spcAft>
                    <a:spcPts val="0"/>
                  </a:spcAft>
                </a:pPr>
                <a:r>
                  <a:rPr lang="en-NZ" sz="2000" dirty="0" smtClean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4) Assess </a:t>
                </a:r>
                <a:r>
                  <a:rPr lang="en-NZ" sz="2000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injury severity and associated losses in $</a:t>
                </a: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00025" y="781050"/>
                <a:ext cx="3629025" cy="177984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NZ"/>
              </a:p>
            </p:txBody>
          </p:sp>
          <p:sp>
            <p:nvSpPr>
              <p:cNvPr id="86" name="Text Box 2"/>
              <p:cNvSpPr txBox="1">
                <a:spLocks noChangeArrowheads="1"/>
              </p:cNvSpPr>
              <p:nvPr/>
            </p:nvSpPr>
            <p:spPr bwMode="auto">
              <a:xfrm>
                <a:off x="1047750" y="771525"/>
                <a:ext cx="1933575" cy="330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hangingPunct="0">
                  <a:spcAft>
                    <a:spcPts val="0"/>
                  </a:spcAft>
                </a:pPr>
                <a:r>
                  <a:rPr lang="en-NZ" sz="2000" u="sng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For Each Occupant </a:t>
                </a: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>
                <a:off x="2019300" y="661220"/>
                <a:ext cx="0" cy="130810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>
                <a:off x="2019302" y="1814625"/>
                <a:ext cx="315" cy="22118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 Box 2"/>
              <p:cNvSpPr txBox="1">
                <a:spLocks noChangeArrowheads="1"/>
              </p:cNvSpPr>
              <p:nvPr/>
            </p:nvSpPr>
            <p:spPr bwMode="auto">
              <a:xfrm>
                <a:off x="876300" y="2724149"/>
                <a:ext cx="2286634" cy="261619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 hangingPunct="0">
                  <a:spcAft>
                    <a:spcPts val="0"/>
                  </a:spcAft>
                </a:pPr>
                <a:r>
                  <a:rPr lang="en-NZ" sz="2000" dirty="0" smtClean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5) Sum </a:t>
                </a:r>
                <a:r>
                  <a:rPr lang="en-NZ" sz="2000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up total losses</a:t>
                </a:r>
              </a:p>
            </p:txBody>
          </p:sp>
          <p:cxnSp>
            <p:nvCxnSpPr>
              <p:cNvPr id="90" name="Straight Arrow Connector 89"/>
              <p:cNvCxnSpPr>
                <a:stCxn id="85" idx="2"/>
              </p:cNvCxnSpPr>
              <p:nvPr/>
            </p:nvCxnSpPr>
            <p:spPr>
              <a:xfrm>
                <a:off x="2014538" y="2560890"/>
                <a:ext cx="4762" cy="170245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0" y="12192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METHODOLOGY FOR A SINGLE BUILDING</a:t>
            </a:r>
            <a:endParaRPr lang="en-NZ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9144000" cy="1034484"/>
            <a:chOff x="0" y="340"/>
            <a:chExt cx="9144000" cy="1034484"/>
          </a:xfrm>
        </p:grpSpPr>
        <p:pic>
          <p:nvPicPr>
            <p:cNvPr id="2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0" y="2177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173"/>
          <p:cNvSpPr txBox="1"/>
          <p:nvPr/>
        </p:nvSpPr>
        <p:spPr>
          <a:xfrm>
            <a:off x="-22160" y="1160583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CASE STUDY ROOM</a:t>
            </a:r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17479" y="2205943"/>
            <a:ext cx="8373736" cy="4564085"/>
            <a:chOff x="0" y="0"/>
            <a:chExt cx="4079993" cy="2224025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0"/>
              <a:ext cx="4079993" cy="2224025"/>
              <a:chOff x="-213523" y="0"/>
              <a:chExt cx="4813771" cy="262380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-213523" y="0"/>
                <a:ext cx="4813771" cy="2623802"/>
                <a:chOff x="-213523" y="0"/>
                <a:chExt cx="4813771" cy="2623802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333375" y="0"/>
                  <a:ext cx="4266873" cy="2320860"/>
                  <a:chOff x="0" y="0"/>
                  <a:chExt cx="5095875" cy="2771775"/>
                </a:xfrm>
              </p:grpSpPr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0" y="0"/>
                    <a:ext cx="4338320" cy="2771775"/>
                    <a:chOff x="0" y="0"/>
                    <a:chExt cx="4338320" cy="2771775"/>
                  </a:xfrm>
                </p:grpSpPr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233363" y="0"/>
                      <a:ext cx="4104957" cy="2571432"/>
                      <a:chOff x="0" y="0"/>
                      <a:chExt cx="4104957" cy="2571432"/>
                    </a:xfrm>
                  </p:grpSpPr>
                  <p:sp>
                    <p:nvSpPr>
                      <p:cNvPr id="124" name="Rectangle 123"/>
                      <p:cNvSpPr/>
                      <p:nvPr/>
                    </p:nvSpPr>
                    <p:spPr>
                      <a:xfrm>
                        <a:off x="0" y="952"/>
                        <a:ext cx="128587" cy="1609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5" name="Rectangle 124"/>
                      <p:cNvSpPr/>
                      <p:nvPr/>
                    </p:nvSpPr>
                    <p:spPr>
                      <a:xfrm rot="5400000">
                        <a:off x="2014537" y="-1961198"/>
                        <a:ext cx="128270" cy="40506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6" name="Rectangle 125"/>
                      <p:cNvSpPr/>
                      <p:nvPr/>
                    </p:nvSpPr>
                    <p:spPr>
                      <a:xfrm rot="5400000">
                        <a:off x="1962150" y="481964"/>
                        <a:ext cx="128270" cy="40506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7" name="Rectangle 126"/>
                      <p:cNvSpPr/>
                      <p:nvPr/>
                    </p:nvSpPr>
                    <p:spPr>
                      <a:xfrm>
                        <a:off x="0" y="2186939"/>
                        <a:ext cx="128270" cy="3835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8" name="Rectangle 127"/>
                      <p:cNvSpPr/>
                      <p:nvPr/>
                    </p:nvSpPr>
                    <p:spPr>
                      <a:xfrm>
                        <a:off x="3976687" y="952"/>
                        <a:ext cx="128270" cy="25695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7" name="Group 56"/>
                    <p:cNvGrpSpPr/>
                    <p:nvPr/>
                  </p:nvGrpSpPr>
                  <p:grpSpPr>
                    <a:xfrm>
                      <a:off x="361950" y="128587"/>
                      <a:ext cx="1270952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122" name="Rectangle 121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3" name="Rectangle 122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8" name="Group 57"/>
                    <p:cNvGrpSpPr/>
                    <p:nvPr/>
                  </p:nvGrpSpPr>
                  <p:grpSpPr>
                    <a:xfrm rot="10800000">
                      <a:off x="2938462" y="1590675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120" name="Rectangle 119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21" name="Rectangle 120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9" name="Group 58"/>
                    <p:cNvGrpSpPr/>
                    <p:nvPr/>
                  </p:nvGrpSpPr>
                  <p:grpSpPr>
                    <a:xfrm rot="10800000" flipH="1">
                      <a:off x="1647825" y="1590675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118" name="Rectangle 117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9" name="Rectangle 118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60" name="Group 59"/>
                    <p:cNvGrpSpPr/>
                    <p:nvPr/>
                  </p:nvGrpSpPr>
                  <p:grpSpPr>
                    <a:xfrm rot="10800000" flipV="1">
                      <a:off x="2938462" y="128587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116" name="Rectangle 115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7" name="Rectangle 116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61" name="Straight Connector 60"/>
                    <p:cNvCxnSpPr/>
                    <p:nvPr/>
                  </p:nvCxnSpPr>
                  <p:spPr>
                    <a:xfrm>
                      <a:off x="233363" y="2185987"/>
                      <a:ext cx="48822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Arc 61"/>
                    <p:cNvSpPr/>
                    <p:nvPr/>
                  </p:nvSpPr>
                  <p:spPr>
                    <a:xfrm>
                      <a:off x="0" y="1609725"/>
                      <a:ext cx="722948" cy="1162050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1647825" y="128587"/>
                      <a:ext cx="628650" cy="238125"/>
                    </a:xfrm>
                    <a:prstGeom prst="rect">
                      <a:avLst/>
                    </a:prstGeom>
                    <a:blipFill>
                      <a:blip r:embed="rId3" cstate="print"/>
                      <a:tile tx="0" ty="0" sx="100000" sy="100000" flip="none" algn="tl"/>
                    </a:blip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2290763" y="128587"/>
                      <a:ext cx="628650" cy="238125"/>
                    </a:xfrm>
                    <a:prstGeom prst="rect">
                      <a:avLst/>
                    </a:prstGeom>
                    <a:blipFill>
                      <a:blip r:embed="rId3" cstate="print"/>
                      <a:tile tx="0" ty="0" sx="100000" sy="100000" flip="none" algn="tl"/>
                    </a:blip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3743325" y="995362"/>
                      <a:ext cx="462280" cy="276225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3743325" y="1295400"/>
                      <a:ext cx="462280" cy="276225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Rectangle 67"/>
                    <p:cNvSpPr/>
                    <p:nvPr/>
                  </p:nvSpPr>
                  <p:spPr>
                    <a:xfrm>
                      <a:off x="1366838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Rectangle 69"/>
                    <p:cNvSpPr/>
                    <p:nvPr/>
                  </p:nvSpPr>
                  <p:spPr>
                    <a:xfrm>
                      <a:off x="1095375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Rectangle 70"/>
                    <p:cNvSpPr/>
                    <p:nvPr/>
                  </p:nvSpPr>
                  <p:spPr>
                    <a:xfrm>
                      <a:off x="819150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Rectangle 71"/>
                    <p:cNvSpPr/>
                    <p:nvPr/>
                  </p:nvSpPr>
                  <p:spPr>
                    <a:xfrm>
                      <a:off x="4210050" y="280987"/>
                      <a:ext cx="122144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Rectangle 72"/>
                    <p:cNvSpPr/>
                    <p:nvPr/>
                  </p:nvSpPr>
                  <p:spPr>
                    <a:xfrm>
                      <a:off x="4210050" y="2143125"/>
                      <a:ext cx="12192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4224338" y="328612"/>
                      <a:ext cx="102870" cy="18145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Rectangle 91"/>
                    <p:cNvSpPr/>
                    <p:nvPr/>
                  </p:nvSpPr>
                  <p:spPr>
                    <a:xfrm>
                      <a:off x="4248150" y="323850"/>
                      <a:ext cx="5207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Rectangle 92"/>
                    <p:cNvSpPr/>
                    <p:nvPr/>
                  </p:nvSpPr>
                  <p:spPr>
                    <a:xfrm>
                      <a:off x="4248150" y="2100262"/>
                      <a:ext cx="5207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94" name="Straight Connector 93"/>
                    <p:cNvCxnSpPr/>
                    <p:nvPr/>
                  </p:nvCxnSpPr>
                  <p:spPr>
                    <a:xfrm>
                      <a:off x="4276725" y="366711"/>
                      <a:ext cx="0" cy="173132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5" name="Group 94"/>
                    <p:cNvGrpSpPr/>
                    <p:nvPr/>
                  </p:nvGrpSpPr>
                  <p:grpSpPr>
                    <a:xfrm>
                      <a:off x="361950" y="128587"/>
                      <a:ext cx="1281112" cy="853123"/>
                      <a:chOff x="0" y="0"/>
                      <a:chExt cx="1281112" cy="853123"/>
                    </a:xfrm>
                  </p:grpSpPr>
                  <p:cxnSp>
                    <p:nvCxnSpPr>
                      <p:cNvPr id="112" name="Straight Connector 111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" name="Straight Connector 112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Straight Connector 113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5" name="Straight Connector 114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" name="Group 95"/>
                    <p:cNvGrpSpPr/>
                    <p:nvPr/>
                  </p:nvGrpSpPr>
                  <p:grpSpPr>
                    <a:xfrm flipH="1">
                      <a:off x="2928938" y="119062"/>
                      <a:ext cx="1281112" cy="853123"/>
                      <a:chOff x="0" y="0"/>
                      <a:chExt cx="1281112" cy="853123"/>
                    </a:xfrm>
                  </p:grpSpPr>
                  <p:cxnSp>
                    <p:nvCxnSpPr>
                      <p:cNvPr id="108" name="Straight Connector 107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9" name="Straight Connector 108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0" name="Straight Connector 109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1" name="Straight Connector 110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" name="Group 96"/>
                    <p:cNvGrpSpPr/>
                    <p:nvPr/>
                  </p:nvGrpSpPr>
                  <p:grpSpPr>
                    <a:xfrm rot="10800000">
                      <a:off x="2928621" y="1590674"/>
                      <a:ext cx="1281112" cy="852806"/>
                      <a:chOff x="0" y="0"/>
                      <a:chExt cx="1281112" cy="853123"/>
                    </a:xfrm>
                  </p:grpSpPr>
                  <p:cxnSp>
                    <p:nvCxnSpPr>
                      <p:cNvPr id="104" name="Straight Connector 103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Straight Connector 104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Straight Connector 105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Straight Connector 106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" name="Group 97"/>
                    <p:cNvGrpSpPr/>
                    <p:nvPr/>
                  </p:nvGrpSpPr>
                  <p:grpSpPr>
                    <a:xfrm flipV="1">
                      <a:off x="1647825" y="1590674"/>
                      <a:ext cx="1281112" cy="852806"/>
                      <a:chOff x="0" y="0"/>
                      <a:chExt cx="1281112" cy="853123"/>
                    </a:xfrm>
                  </p:grpSpPr>
                  <p:cxnSp>
                    <p:nvCxnSpPr>
                      <p:cNvPr id="100" name="Straight Connector 99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Straight Connector 100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Straight Connector 101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Straight Connector 102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 flipH="1">
                      <a:off x="1643063" y="1590675"/>
                      <a:ext cx="4762" cy="852805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4705350" y="554672"/>
                    <a:ext cx="390525" cy="1245553"/>
                    <a:chOff x="0" y="97472"/>
                    <a:chExt cx="390525" cy="1245553"/>
                  </a:xfrm>
                </p:grpSpPr>
                <p:cxnSp>
                  <p:nvCxnSpPr>
                    <p:cNvPr id="53" name="Straight Arrow Connector 52"/>
                    <p:cNvCxnSpPr/>
                    <p:nvPr/>
                  </p:nvCxnSpPr>
                  <p:spPr>
                    <a:xfrm flipV="1">
                      <a:off x="200025" y="285750"/>
                      <a:ext cx="0" cy="1057275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0" y="809625"/>
                      <a:ext cx="390525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549" y="97472"/>
                      <a:ext cx="376976" cy="333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NZ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</a:p>
                  </p:txBody>
                </p:sp>
              </p:grp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638175" y="2047875"/>
                  <a:ext cx="3232064" cy="575927"/>
                  <a:chOff x="0" y="0"/>
                  <a:chExt cx="3232064" cy="575927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0"/>
                    <a:ext cx="3232064" cy="349250"/>
                    <a:chOff x="0" y="0"/>
                    <a:chExt cx="3232064" cy="349250"/>
                  </a:xfrm>
                </p:grpSpPr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 flipH="1">
                      <a:off x="0" y="0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 flipH="1">
                      <a:off x="3228975" y="9525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0" y="209550"/>
                      <a:ext cx="3232064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65709" y="297162"/>
                    <a:ext cx="767192" cy="2787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 hangingPunct="0">
                      <a:lnSpc>
                        <a:spcPts val="12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en-NZ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rPr>
                      <a:t>5.4m</a:t>
                    </a:r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-213523" y="104775"/>
                  <a:ext cx="838998" cy="1934845"/>
                  <a:chOff x="-213523" y="0"/>
                  <a:chExt cx="838998" cy="1934845"/>
                </a:xfrm>
              </p:grpSpPr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285750" y="0"/>
                    <a:ext cx="339725" cy="1934845"/>
                    <a:chOff x="0" y="0"/>
                    <a:chExt cx="339725" cy="1935161"/>
                  </a:xfrm>
                </p:grpSpPr>
                <p:cxnSp>
                  <p:nvCxnSpPr>
                    <p:cNvPr id="43" name="Straight Arrow Connector 42"/>
                    <p:cNvCxnSpPr/>
                    <p:nvPr/>
                  </p:nvCxnSpPr>
                  <p:spPr>
                    <a:xfrm flipV="1">
                      <a:off x="131763" y="1587"/>
                      <a:ext cx="1" cy="193357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 rot="5400000" flipH="1">
                      <a:off x="169863" y="1763712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/>
                    <p:cNvCxnSpPr/>
                    <p:nvPr/>
                  </p:nvCxnSpPr>
                  <p:spPr>
                    <a:xfrm rot="5400000" flipH="1">
                      <a:off x="169863" y="-169863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2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13523" y="828471"/>
                    <a:ext cx="706902" cy="2787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 hangingPunct="0">
                      <a:lnSpc>
                        <a:spcPts val="12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en-NZ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rPr>
                      <a:t>3.2m</a:t>
                    </a:r>
                  </a:p>
                </p:txBody>
              </p:sp>
            </p:grpSp>
          </p:grpSp>
          <p:cxnSp>
            <p:nvCxnSpPr>
              <p:cNvPr id="36" name="Straight Arrow Connector 35"/>
              <p:cNvCxnSpPr/>
              <p:nvPr/>
            </p:nvCxnSpPr>
            <p:spPr>
              <a:xfrm>
                <a:off x="638175" y="914400"/>
                <a:ext cx="3892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2"/>
              <p:cNvSpPr txBox="1">
                <a:spLocks noChangeArrowheads="1"/>
              </p:cNvSpPr>
              <p:nvPr/>
            </p:nvSpPr>
            <p:spPr bwMode="auto">
              <a:xfrm>
                <a:off x="506172" y="1002986"/>
                <a:ext cx="8628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hangingPunct="0">
                  <a:lnSpc>
                    <a:spcPts val="12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NZ" sz="2400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0.65m</a:t>
                </a:r>
              </a:p>
            </p:txBody>
          </p:sp>
        </p:grp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919284" y="1456352"/>
              <a:ext cx="447675" cy="247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1116928" y="1456352"/>
              <a:ext cx="447675" cy="23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1310052" y="1456352"/>
              <a:ext cx="447675" cy="23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3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876300" y="173214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2800350" y="173214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1838325" y="15185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3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2800350" y="15185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4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1628775" y="131442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BS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095500" y="131442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BS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3076575" y="7666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MD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3076575" y="976178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0" y="0"/>
            <a:ext cx="9144000" cy="1034484"/>
            <a:chOff x="0" y="340"/>
            <a:chExt cx="9144000" cy="1034484"/>
          </a:xfrm>
        </p:grpSpPr>
        <p:pic>
          <p:nvPicPr>
            <p:cNvPr id="22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3" name="Rectangle 2"/>
          <p:cNvSpPr txBox="1">
            <a:spLocks noChangeArrowheads="1"/>
          </p:cNvSpPr>
          <p:nvPr/>
        </p:nvSpPr>
        <p:spPr>
          <a:xfrm>
            <a:off x="0" y="2177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roup 254"/>
          <p:cNvGrpSpPr/>
          <p:nvPr/>
        </p:nvGrpSpPr>
        <p:grpSpPr>
          <a:xfrm>
            <a:off x="249153" y="1600200"/>
            <a:ext cx="8286750" cy="5414349"/>
            <a:chOff x="238125" y="1143000"/>
            <a:chExt cx="8746902" cy="5715000"/>
          </a:xfrm>
        </p:grpSpPr>
        <p:pic>
          <p:nvPicPr>
            <p:cNvPr id="3276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8125" y="1143000"/>
              <a:ext cx="8746902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1" name="Rectangle 240"/>
            <p:cNvSpPr/>
            <p:nvPr/>
          </p:nvSpPr>
          <p:spPr>
            <a:xfrm>
              <a:off x="1371600" y="1409700"/>
              <a:ext cx="7315199" cy="4305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1276349" y="1400175"/>
              <a:ext cx="7258051" cy="4314825"/>
              <a:chOff x="1276349" y="1400175"/>
              <a:chExt cx="7258051" cy="4314825"/>
            </a:xfrm>
          </p:grpSpPr>
          <p:cxnSp>
            <p:nvCxnSpPr>
              <p:cNvPr id="243" name="Straight Connector 242"/>
              <p:cNvCxnSpPr/>
              <p:nvPr/>
            </p:nvCxnSpPr>
            <p:spPr>
              <a:xfrm>
                <a:off x="1285874" y="5705475"/>
                <a:ext cx="724852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8524875" y="1400175"/>
                <a:ext cx="0" cy="4305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6696075" y="1400175"/>
                <a:ext cx="0" cy="4305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900612" y="1409700"/>
                <a:ext cx="0" cy="4305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086100" y="1400175"/>
                <a:ext cx="0" cy="4305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85874" y="4972050"/>
                <a:ext cx="724852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85874" y="4257675"/>
                <a:ext cx="724852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76349" y="3543300"/>
                <a:ext cx="724852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85874" y="2828925"/>
                <a:ext cx="724852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76349" y="2114550"/>
                <a:ext cx="724852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TextBox 91"/>
          <p:cNvSpPr txBox="1"/>
          <p:nvPr/>
        </p:nvSpPr>
        <p:spPr>
          <a:xfrm>
            <a:off x="4311147" y="1788777"/>
            <a:ext cx="4648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sz="24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NZ" sz="2400" dirty="0" smtClean="0">
                <a:latin typeface="Arial" pitchFamily="34" charset="0"/>
                <a:cs typeface="Arial" pitchFamily="34" charset="0"/>
              </a:rPr>
              <a:t>(number = </a:t>
            </a:r>
            <a:r>
              <a:rPr lang="en-NZ" sz="24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NZ" sz="2400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en-NZ" sz="2400" u="sng" dirty="0" smtClean="0">
                <a:latin typeface="Symbol" pitchFamily="18" charset="2"/>
                <a:cs typeface="Arial" pitchFamily="34" charset="0"/>
              </a:rPr>
              <a:t>S</a:t>
            </a:r>
            <a:r>
              <a:rPr lang="en-NZ" sz="2400" i="1" u="sng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NZ" sz="2400" u="sng" dirty="0" smtClean="0">
                <a:latin typeface="Arial" pitchFamily="34" charset="0"/>
                <a:cs typeface="Arial" pitchFamily="34" charset="0"/>
              </a:rPr>
              <a:t>(number = </a:t>
            </a:r>
            <a:r>
              <a:rPr lang="en-NZ" sz="2400" i="1" u="sng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NZ" sz="2400" u="sng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N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NZ" sz="2400" dirty="0" smtClean="0">
                <a:latin typeface="Arial" pitchFamily="34" charset="0"/>
                <a:cs typeface="Arial" pitchFamily="34" charset="0"/>
              </a:rPr>
              <a:t>	   	  </a:t>
            </a:r>
            <a:r>
              <a:rPr lang="en-NZ" sz="2400" dirty="0" err="1">
                <a:latin typeface="Symbol" pitchFamily="18" charset="2"/>
                <a:cs typeface="Arial" pitchFamily="34" charset="0"/>
              </a:rPr>
              <a:t>S</a:t>
            </a:r>
            <a:r>
              <a:rPr lang="en-NZ" sz="2400" i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NZ" sz="2400" i="1" baseline="-25000" dirty="0" err="1" smtClean="0">
                <a:latin typeface="Arial" pitchFamily="34" charset="0"/>
                <a:cs typeface="Arial" pitchFamily="34" charset="0"/>
              </a:rPr>
              <a:t>total</a:t>
            </a:r>
            <a:endParaRPr lang="en-NZ" sz="2400" i="1" baseline="-25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07843" y="2520640"/>
            <a:ext cx="6945557" cy="3422960"/>
            <a:chOff x="1207517" y="2452759"/>
            <a:chExt cx="7258050" cy="3576965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1207517" y="6020199"/>
              <a:ext cx="251460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712592" y="5296299"/>
              <a:ext cx="0" cy="73342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3712592" y="5305824"/>
              <a:ext cx="162763" cy="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875355" y="4581924"/>
              <a:ext cx="0" cy="73342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3871011" y="4600973"/>
              <a:ext cx="162763" cy="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4027755" y="4600974"/>
              <a:ext cx="6019" cy="69532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4175437" y="2452759"/>
              <a:ext cx="3880" cy="284354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4311147" y="2452759"/>
              <a:ext cx="1" cy="213869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4168954" y="2453148"/>
              <a:ext cx="162763" cy="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027755" y="5296299"/>
              <a:ext cx="162763" cy="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311147" y="4591447"/>
              <a:ext cx="162763" cy="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489299" y="4581924"/>
              <a:ext cx="13868" cy="70485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4490775" y="5296297"/>
              <a:ext cx="162763" cy="1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4657418" y="3874529"/>
              <a:ext cx="0" cy="144082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4661079" y="3874529"/>
              <a:ext cx="223088" cy="2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884167" y="3874531"/>
              <a:ext cx="0" cy="2145668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4889679" y="6008129"/>
              <a:ext cx="223088" cy="2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5112767" y="5296299"/>
              <a:ext cx="0" cy="73342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5096473" y="5312806"/>
              <a:ext cx="321094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5417567" y="3880564"/>
              <a:ext cx="0" cy="144082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5409420" y="3880564"/>
              <a:ext cx="321094" cy="2543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5730514" y="3880564"/>
              <a:ext cx="1" cy="71088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5882914" y="4620024"/>
              <a:ext cx="0" cy="70136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6027167" y="3874529"/>
              <a:ext cx="0" cy="144082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255767" y="3171424"/>
              <a:ext cx="0" cy="70136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484367" y="3171424"/>
              <a:ext cx="0" cy="211186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6941567" y="5315349"/>
              <a:ext cx="0" cy="70136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6712967" y="5328364"/>
              <a:ext cx="0" cy="70136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6017642" y="3883107"/>
              <a:ext cx="238125" cy="2543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6255767" y="3168881"/>
              <a:ext cx="238125" cy="2543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6478017" y="5311534"/>
              <a:ext cx="247649" cy="350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941567" y="6006223"/>
              <a:ext cx="1524000" cy="381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5722367" y="4607007"/>
              <a:ext cx="160547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873389" y="5296297"/>
              <a:ext cx="153778" cy="3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6722491" y="5314709"/>
              <a:ext cx="238125" cy="381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0" y="1034824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STEP 1 – OBTAIN NUMBER OF OCCUPANTS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55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9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7479" y="2205943"/>
            <a:ext cx="8373736" cy="4564085"/>
            <a:chOff x="0" y="0"/>
            <a:chExt cx="4079993" cy="2224025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0"/>
              <a:ext cx="4079993" cy="2224025"/>
              <a:chOff x="-213523" y="0"/>
              <a:chExt cx="4813771" cy="26238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-213523" y="0"/>
                <a:ext cx="4813771" cy="2623802"/>
                <a:chOff x="-213523" y="0"/>
                <a:chExt cx="4813771" cy="2623802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333375" y="0"/>
                  <a:ext cx="4266873" cy="2320860"/>
                  <a:chOff x="0" y="0"/>
                  <a:chExt cx="5095875" cy="2771775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0" y="0"/>
                    <a:ext cx="4338320" cy="2771775"/>
                    <a:chOff x="0" y="0"/>
                    <a:chExt cx="4338320" cy="2771775"/>
                  </a:xfrm>
                </p:grpSpPr>
                <p:grpSp>
                  <p:nvGrpSpPr>
                    <p:cNvPr id="49" name="Group 48"/>
                    <p:cNvGrpSpPr/>
                    <p:nvPr/>
                  </p:nvGrpSpPr>
                  <p:grpSpPr>
                    <a:xfrm>
                      <a:off x="233363" y="0"/>
                      <a:ext cx="4104957" cy="2571432"/>
                      <a:chOff x="0" y="0"/>
                      <a:chExt cx="4104957" cy="2571432"/>
                    </a:xfrm>
                  </p:grpSpPr>
                  <p:sp>
                    <p:nvSpPr>
                      <p:cNvPr id="98" name="Rectangle 97"/>
                      <p:cNvSpPr/>
                      <p:nvPr/>
                    </p:nvSpPr>
                    <p:spPr>
                      <a:xfrm>
                        <a:off x="0" y="952"/>
                        <a:ext cx="128587" cy="1609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9" name="Rectangle 98"/>
                      <p:cNvSpPr/>
                      <p:nvPr/>
                    </p:nvSpPr>
                    <p:spPr>
                      <a:xfrm rot="5400000">
                        <a:off x="2014537" y="-1961198"/>
                        <a:ext cx="128270" cy="40506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0" name="Rectangle 99"/>
                      <p:cNvSpPr/>
                      <p:nvPr/>
                    </p:nvSpPr>
                    <p:spPr>
                      <a:xfrm rot="5400000">
                        <a:off x="1962150" y="481964"/>
                        <a:ext cx="128270" cy="40506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1" name="Rectangle 100"/>
                      <p:cNvSpPr/>
                      <p:nvPr/>
                    </p:nvSpPr>
                    <p:spPr>
                      <a:xfrm>
                        <a:off x="0" y="2186939"/>
                        <a:ext cx="128270" cy="3835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2" name="Rectangle 101"/>
                      <p:cNvSpPr/>
                      <p:nvPr/>
                    </p:nvSpPr>
                    <p:spPr>
                      <a:xfrm>
                        <a:off x="3976687" y="952"/>
                        <a:ext cx="128270" cy="25695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0" name="Group 49"/>
                    <p:cNvGrpSpPr/>
                    <p:nvPr/>
                  </p:nvGrpSpPr>
                  <p:grpSpPr>
                    <a:xfrm>
                      <a:off x="361950" y="128587"/>
                      <a:ext cx="1270952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6" name="Rectangle 95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7" name="Rectangle 96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1" name="Group 50"/>
                    <p:cNvGrpSpPr/>
                    <p:nvPr/>
                  </p:nvGrpSpPr>
                  <p:grpSpPr>
                    <a:xfrm rot="10800000">
                      <a:off x="2938462" y="1590675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4" name="Rectangle 93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5" name="Rectangle 94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2" name="Group 51"/>
                    <p:cNvGrpSpPr/>
                    <p:nvPr/>
                  </p:nvGrpSpPr>
                  <p:grpSpPr>
                    <a:xfrm rot="10800000" flipH="1">
                      <a:off x="1647825" y="1590675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2" name="Rectangle 91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3" name="Rectangle 92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" name="Group 52"/>
                    <p:cNvGrpSpPr/>
                    <p:nvPr/>
                  </p:nvGrpSpPr>
                  <p:grpSpPr>
                    <a:xfrm rot="10800000" flipV="1">
                      <a:off x="2938462" y="128587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0" name="Rectangle 89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1" name="Rectangle 90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233363" y="2185987"/>
                      <a:ext cx="48822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Arc 54"/>
                    <p:cNvSpPr/>
                    <p:nvPr/>
                  </p:nvSpPr>
                  <p:spPr>
                    <a:xfrm>
                      <a:off x="0" y="1609725"/>
                      <a:ext cx="722948" cy="1162050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1647825" y="128587"/>
                      <a:ext cx="628650" cy="238125"/>
                    </a:xfrm>
                    <a:prstGeom prst="rect">
                      <a:avLst/>
                    </a:prstGeom>
                    <a:blipFill>
                      <a:blip r:embed="rId2" cstate="print"/>
                      <a:tile tx="0" ty="0" sx="100000" sy="100000" flip="none" algn="tl"/>
                    </a:blip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2290763" y="128587"/>
                      <a:ext cx="628650" cy="238125"/>
                    </a:xfrm>
                    <a:prstGeom prst="rect">
                      <a:avLst/>
                    </a:prstGeom>
                    <a:blipFill>
                      <a:blip r:embed="rId2" cstate="print"/>
                      <a:tile tx="0" ty="0" sx="100000" sy="100000" flip="none" algn="tl"/>
                    </a:blip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Rectangle 57"/>
                    <p:cNvSpPr/>
                    <p:nvPr/>
                  </p:nvSpPr>
                  <p:spPr>
                    <a:xfrm>
                      <a:off x="3743325" y="995362"/>
                      <a:ext cx="462280" cy="276225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3743325" y="1295400"/>
                      <a:ext cx="462280" cy="276225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1366838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1095375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819150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4210050" y="280987"/>
                      <a:ext cx="122144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4210050" y="2143125"/>
                      <a:ext cx="12192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224338" y="328612"/>
                      <a:ext cx="102870" cy="18145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4248150" y="323850"/>
                      <a:ext cx="5207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4248150" y="2100262"/>
                      <a:ext cx="5207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4276725" y="366711"/>
                      <a:ext cx="0" cy="173132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9" name="Group 68"/>
                    <p:cNvGrpSpPr/>
                    <p:nvPr/>
                  </p:nvGrpSpPr>
                  <p:grpSpPr>
                    <a:xfrm>
                      <a:off x="361950" y="128587"/>
                      <a:ext cx="1281112" cy="853123"/>
                      <a:chOff x="0" y="0"/>
                      <a:chExt cx="1281112" cy="853123"/>
                    </a:xfrm>
                  </p:grpSpPr>
                  <p:cxnSp>
                    <p:nvCxnSpPr>
                      <p:cNvPr id="86" name="Straight Connector 85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Straight Connector 86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Straight Connector 87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Straight Connector 88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0" name="Group 69"/>
                    <p:cNvGrpSpPr/>
                    <p:nvPr/>
                  </p:nvGrpSpPr>
                  <p:grpSpPr>
                    <a:xfrm flipH="1">
                      <a:off x="2928938" y="119062"/>
                      <a:ext cx="1281112" cy="853123"/>
                      <a:chOff x="0" y="0"/>
                      <a:chExt cx="1281112" cy="853123"/>
                    </a:xfrm>
                  </p:grpSpPr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" name="Straight Connector 82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1" name="Group 70"/>
                    <p:cNvGrpSpPr/>
                    <p:nvPr/>
                  </p:nvGrpSpPr>
                  <p:grpSpPr>
                    <a:xfrm rot="10800000">
                      <a:off x="2928621" y="1590674"/>
                      <a:ext cx="1281112" cy="852806"/>
                      <a:chOff x="0" y="0"/>
                      <a:chExt cx="1281112" cy="853123"/>
                    </a:xfrm>
                  </p:grpSpPr>
                  <p:cxnSp>
                    <p:nvCxnSpPr>
                      <p:cNvPr id="78" name="Straight Connector 77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2" name="Group 71"/>
                    <p:cNvGrpSpPr/>
                    <p:nvPr/>
                  </p:nvGrpSpPr>
                  <p:grpSpPr>
                    <a:xfrm flipV="1">
                      <a:off x="1647825" y="1590674"/>
                      <a:ext cx="1281112" cy="852806"/>
                      <a:chOff x="0" y="0"/>
                      <a:chExt cx="1281112" cy="853123"/>
                    </a:xfrm>
                  </p:grpSpPr>
                  <p:cxnSp>
                    <p:nvCxnSpPr>
                      <p:cNvPr id="74" name="Straight Connector 73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Connector 74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 flipH="1">
                      <a:off x="1643063" y="1590675"/>
                      <a:ext cx="4762" cy="852805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4705350" y="554672"/>
                    <a:ext cx="390525" cy="1245553"/>
                    <a:chOff x="0" y="97472"/>
                    <a:chExt cx="390525" cy="1245553"/>
                  </a:xfrm>
                </p:grpSpPr>
                <p:cxnSp>
                  <p:nvCxnSpPr>
                    <p:cNvPr id="46" name="Straight Arrow Connector 45"/>
                    <p:cNvCxnSpPr/>
                    <p:nvPr/>
                  </p:nvCxnSpPr>
                  <p:spPr>
                    <a:xfrm flipV="1">
                      <a:off x="200025" y="285750"/>
                      <a:ext cx="0" cy="1057275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0" y="809625"/>
                      <a:ext cx="390525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549" y="97472"/>
                      <a:ext cx="376976" cy="333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NZ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</a:p>
                  </p:txBody>
                </p:sp>
              </p:grp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638175" y="2047875"/>
                  <a:ext cx="3232064" cy="575927"/>
                  <a:chOff x="0" y="0"/>
                  <a:chExt cx="3232064" cy="575927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0" y="0"/>
                    <a:ext cx="3232064" cy="349250"/>
                    <a:chOff x="0" y="0"/>
                    <a:chExt cx="3232064" cy="349250"/>
                  </a:xfrm>
                </p:grpSpPr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H="1">
                      <a:off x="0" y="0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 flipH="1">
                      <a:off x="3228975" y="9525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Arrow Connector 42"/>
                    <p:cNvCxnSpPr/>
                    <p:nvPr/>
                  </p:nvCxnSpPr>
                  <p:spPr>
                    <a:xfrm>
                      <a:off x="0" y="209550"/>
                      <a:ext cx="3232064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65709" y="297162"/>
                    <a:ext cx="767192" cy="2787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 hangingPunct="0">
                      <a:lnSpc>
                        <a:spcPts val="12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en-NZ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rPr>
                      <a:t>5.4m</a:t>
                    </a:r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-213523" y="104775"/>
                  <a:ext cx="838998" cy="1934845"/>
                  <a:chOff x="-213523" y="0"/>
                  <a:chExt cx="838998" cy="1934845"/>
                </a:xfrm>
              </p:grpSpPr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285750" y="0"/>
                    <a:ext cx="339725" cy="1934845"/>
                    <a:chOff x="0" y="0"/>
                    <a:chExt cx="339725" cy="1935161"/>
                  </a:xfrm>
                </p:grpSpPr>
                <p:cxnSp>
                  <p:nvCxnSpPr>
                    <p:cNvPr id="36" name="Straight Arrow Connector 35"/>
                    <p:cNvCxnSpPr/>
                    <p:nvPr/>
                  </p:nvCxnSpPr>
                  <p:spPr>
                    <a:xfrm flipV="1">
                      <a:off x="131763" y="1587"/>
                      <a:ext cx="1" cy="193357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 rot="5400000" flipH="1">
                      <a:off x="169863" y="1763712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 rot="5400000" flipH="1">
                      <a:off x="169863" y="-169863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13523" y="828471"/>
                    <a:ext cx="706902" cy="2787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 hangingPunct="0">
                      <a:lnSpc>
                        <a:spcPts val="12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en-NZ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rPr>
                      <a:t>3.2m</a:t>
                    </a:r>
                  </a:p>
                </p:txBody>
              </p:sp>
            </p:grpSp>
          </p:grpSp>
          <p:cxnSp>
            <p:nvCxnSpPr>
              <p:cNvPr id="29" name="Straight Arrow Connector 28"/>
              <p:cNvCxnSpPr/>
              <p:nvPr/>
            </p:nvCxnSpPr>
            <p:spPr>
              <a:xfrm>
                <a:off x="638175" y="914400"/>
                <a:ext cx="3892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 Box 2"/>
              <p:cNvSpPr txBox="1">
                <a:spLocks noChangeArrowheads="1"/>
              </p:cNvSpPr>
              <p:nvPr/>
            </p:nvSpPr>
            <p:spPr bwMode="auto">
              <a:xfrm>
                <a:off x="506172" y="1002986"/>
                <a:ext cx="8628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hangingPunct="0">
                  <a:lnSpc>
                    <a:spcPts val="12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NZ" sz="2400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0.65m</a:t>
                </a:r>
              </a:p>
            </p:txBody>
          </p:sp>
        </p:grp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923925" y="1456352"/>
              <a:ext cx="447675" cy="247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1123950" y="1456352"/>
              <a:ext cx="447675" cy="23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1323975" y="1456352"/>
              <a:ext cx="447675" cy="23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3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876300" y="173214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2800350" y="173214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1838325" y="15185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3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2800350" y="15185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4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1628775" y="131442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BS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2095500" y="131442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BS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3076575" y="7666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MD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3076575" y="976178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2" name="Multiply 1"/>
          <p:cNvSpPr/>
          <p:nvPr/>
        </p:nvSpPr>
        <p:spPr>
          <a:xfrm>
            <a:off x="5943600" y="3379621"/>
            <a:ext cx="304800" cy="276077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/>
          <p:cNvSpPr txBox="1"/>
          <p:nvPr/>
        </p:nvSpPr>
        <p:spPr>
          <a:xfrm>
            <a:off x="4341828" y="3206442"/>
            <a:ext cx="160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2400" dirty="0" smtClean="0">
                <a:latin typeface="Arial" pitchFamily="34" charset="0"/>
                <a:cs typeface="Arial" pitchFamily="34" charset="0"/>
              </a:rPr>
              <a:t>Occupant Location</a:t>
            </a:r>
            <a:endParaRPr lang="en-N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4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0" y="1145194"/>
            <a:ext cx="80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latin typeface="Arial" pitchFamily="34" charset="0"/>
                <a:cs typeface="Arial" pitchFamily="34" charset="0"/>
              </a:rPr>
              <a:t>Step 2 - Obtain occupant locations </a:t>
            </a:r>
            <a:endParaRPr lang="en-N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2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200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STEP 3 – ASSESS INJURY SOURCE</a:t>
            </a:r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462913"/>
            <a:ext cx="8686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 1 - </a:t>
            </a:r>
            <a:r>
              <a:rPr lang="en-NZ" sz="28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NZ" sz="28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oss </a:t>
            </a:r>
            <a:r>
              <a:rPr lang="en-NZ" sz="28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balance</a:t>
            </a:r>
          </a:p>
          <a:p>
            <a:r>
              <a:rPr lang="en-NZ" sz="2400" i="1" dirty="0" err="1">
                <a:latin typeface="Arial" pitchFamily="34" charset="0"/>
                <a:cs typeface="Arial" pitchFamily="34" charset="0"/>
              </a:rPr>
              <a:t>Graaf</a:t>
            </a:r>
            <a:r>
              <a:rPr lang="en-NZ" sz="2400" i="1" dirty="0">
                <a:latin typeface="Arial" pitchFamily="34" charset="0"/>
                <a:cs typeface="Arial" pitchFamily="34" charset="0"/>
              </a:rPr>
              <a:t> and </a:t>
            </a:r>
            <a:r>
              <a:rPr lang="en-NZ" sz="2400" i="1" dirty="0" err="1">
                <a:latin typeface="Arial" pitchFamily="34" charset="0"/>
                <a:cs typeface="Arial" pitchFamily="34" charset="0"/>
              </a:rPr>
              <a:t>Weperen</a:t>
            </a:r>
            <a:r>
              <a:rPr lang="en-NZ" sz="2400" i="1" dirty="0">
                <a:latin typeface="Arial" pitchFamily="34" charset="0"/>
                <a:cs typeface="Arial" pitchFamily="34" charset="0"/>
              </a:rPr>
              <a:t> (1997)</a:t>
            </a:r>
          </a:p>
          <a:p>
            <a:r>
              <a:rPr lang="en-NZ" sz="2400" i="1" dirty="0" err="1">
                <a:latin typeface="Symbol" pitchFamily="18" charset="2"/>
                <a:cs typeface="Arial" pitchFamily="34" charset="0"/>
              </a:rPr>
              <a:t>l</a:t>
            </a:r>
            <a:r>
              <a:rPr lang="en-NZ" sz="2400" i="1" baseline="-25000" dirty="0" err="1">
                <a:latin typeface="Arial" pitchFamily="34" charset="0"/>
                <a:cs typeface="Arial" pitchFamily="34" charset="0"/>
              </a:rPr>
              <a:t>falling</a:t>
            </a:r>
            <a:r>
              <a:rPr lang="en-NZ" sz="24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NZ" sz="2400" i="1" dirty="0" err="1" smtClean="0">
                <a:latin typeface="Arial" pitchFamily="34" charset="0"/>
                <a:cs typeface="Arial" pitchFamily="34" charset="0"/>
              </a:rPr>
              <a:t>ln</a:t>
            </a:r>
            <a:r>
              <a:rPr lang="en-NZ" sz="2400" i="1" dirty="0" smtClean="0">
                <a:latin typeface="Arial" pitchFamily="34" charset="0"/>
                <a:cs typeface="Arial" pitchFamily="34" charset="0"/>
              </a:rPr>
              <a:t>(0.08g), </a:t>
            </a:r>
            <a:r>
              <a:rPr lang="en-NZ" sz="2400" i="1" dirty="0" err="1">
                <a:latin typeface="Symbol" pitchFamily="18" charset="2"/>
                <a:cs typeface="Arial" pitchFamily="34" charset="0"/>
              </a:rPr>
              <a:t>z</a:t>
            </a:r>
            <a:r>
              <a:rPr lang="en-NZ" sz="2400" i="1" baseline="-25000" dirty="0" err="1">
                <a:latin typeface="Arial" pitchFamily="34" charset="0"/>
                <a:cs typeface="Arial" pitchFamily="34" charset="0"/>
              </a:rPr>
              <a:t>falling</a:t>
            </a:r>
            <a:r>
              <a:rPr lang="en-NZ" sz="2400" i="1" dirty="0">
                <a:latin typeface="Arial" pitchFamily="34" charset="0"/>
                <a:cs typeface="Arial" pitchFamily="34" charset="0"/>
              </a:rPr>
              <a:t> = 0.25</a:t>
            </a:r>
          </a:p>
          <a:p>
            <a:endParaRPr lang="en-NZ" sz="1400" b="1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NZ" sz="28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 2 - Toppling </a:t>
            </a:r>
            <a:r>
              <a:rPr lang="en-NZ" sz="28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NZ" sz="28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content </a:t>
            </a:r>
            <a:endParaRPr lang="en-NZ" sz="28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NZ" sz="2400" i="1" dirty="0">
                <a:latin typeface="Arial" pitchFamily="34" charset="0"/>
                <a:cs typeface="Arial" pitchFamily="34" charset="0"/>
              </a:rPr>
              <a:t>Kaneko and Hayashi (2004)</a:t>
            </a:r>
          </a:p>
          <a:p>
            <a:endParaRPr lang="en-NZ" sz="2800" i="1" dirty="0" smtClean="0">
              <a:latin typeface="Arial" pitchFamily="34" charset="0"/>
              <a:cs typeface="Arial" pitchFamily="34" charset="0"/>
            </a:endParaRPr>
          </a:p>
          <a:p>
            <a:endParaRPr lang="en-NZ" sz="2800" i="1" dirty="0" smtClean="0">
              <a:latin typeface="Arial" pitchFamily="34" charset="0"/>
              <a:cs typeface="Arial" pitchFamily="34" charset="0"/>
            </a:endParaRPr>
          </a:p>
          <a:p>
            <a:endParaRPr lang="en-NZ" sz="2800" i="1" dirty="0" smtClean="0">
              <a:latin typeface="Arial" pitchFamily="34" charset="0"/>
              <a:cs typeface="Arial" pitchFamily="34" charset="0"/>
            </a:endParaRPr>
          </a:p>
          <a:p>
            <a:endParaRPr lang="en-NZ" b="1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NZ" sz="28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 3 – Sliding of content</a:t>
            </a:r>
          </a:p>
          <a:p>
            <a:r>
              <a:rPr lang="en-NZ" sz="2400" i="1" dirty="0" smtClean="0">
                <a:latin typeface="Arial" pitchFamily="34" charset="0"/>
                <a:cs typeface="Arial" pitchFamily="34" charset="0"/>
              </a:rPr>
              <a:t>i.e., books falling off shelves, sliding of photocopiers</a:t>
            </a:r>
            <a:endParaRPr lang="en-NZ" sz="28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NZ" sz="28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Type </a:t>
            </a:r>
            <a:r>
              <a:rPr lang="en-NZ" sz="28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NZ" sz="2800" b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NZ" sz="28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Overhead hazards</a:t>
            </a:r>
            <a:endParaRPr lang="en-NZ" sz="2800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3518439"/>
                <a:ext cx="3350469" cy="676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0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NZ" sz="2000" i="1">
                              <a:latin typeface="Cambria Math"/>
                            </a:rPr>
                            <m:t>𝑡𝑜𝑝𝑝𝑙𝑖𝑛𝑔</m:t>
                          </m:r>
                        </m:sub>
                      </m:sSub>
                      <m:r>
                        <a:rPr lang="en-NZ" sz="2000" b="0" i="1" smtClean="0">
                          <a:latin typeface="Cambria Math"/>
                        </a:rPr>
                        <m:t>=</m:t>
                      </m:r>
                      <m:r>
                        <a:rPr lang="en-NZ" sz="2000" b="0" i="1" smtClean="0">
                          <a:latin typeface="Cambria Math"/>
                        </a:rPr>
                        <m:t>𝑙𝑛</m:t>
                      </m:r>
                      <m:d>
                        <m:dPr>
                          <m:begChr m:val="["/>
                          <m:endChr m:val="]"/>
                          <m:ctrlPr>
                            <a:rPr lang="en-NZ" sz="20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NZ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NZ" sz="2000" i="1">
                                  <a:latin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NZ" sz="2000" i="1">
                                  <a:latin typeface="Cambria Math"/>
                                </a:rPr>
                                <m:t>𝐻</m:t>
                              </m:r>
                            </m:den>
                          </m:f>
                          <m:r>
                            <a:rPr lang="en-NZ" sz="2000" i="1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NZ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NZ" sz="2000" i="1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NZ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NZ" sz="2000" i="1">
                                      <a:latin typeface="Cambria Math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en-NZ" sz="2000" i="1">
                                      <a:latin typeface="Cambria Math"/>
                                    </a:rPr>
                                    <m:t>𝐻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NZ" sz="20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518439"/>
                <a:ext cx="3350469" cy="6767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/>
          <p:cNvSpPr/>
          <p:nvPr/>
        </p:nvSpPr>
        <p:spPr>
          <a:xfrm>
            <a:off x="4800600" y="1600199"/>
            <a:ext cx="1524000" cy="3433227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TextBox 8"/>
          <p:cNvSpPr txBox="1"/>
          <p:nvPr/>
        </p:nvSpPr>
        <p:spPr>
          <a:xfrm>
            <a:off x="6096000" y="2839758"/>
            <a:ext cx="259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Considered in 2013 study</a:t>
            </a:r>
          </a:p>
          <a:p>
            <a:pPr algn="ctr"/>
            <a:r>
              <a:rPr lang="en-NZ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(A more rigorous approach is in Yeow 2016)</a:t>
            </a:r>
            <a:endParaRPr lang="en-NZ" sz="2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6240" y="4184348"/>
                <a:ext cx="3722108" cy="849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000" b="0" i="1" smtClean="0"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NZ" sz="2000" i="1">
                              <a:latin typeface="Cambria Math"/>
                            </a:rPr>
                            <m:t>𝑡𝑜𝑝𝑝𝑙𝑖𝑛𝑔</m:t>
                          </m:r>
                        </m:sub>
                      </m:sSub>
                      <m:r>
                        <a:rPr lang="en-NZ" sz="2000" b="0" i="1" smtClean="0">
                          <a:latin typeface="Cambria Math"/>
                        </a:rPr>
                        <m:t>=0.1</m:t>
                      </m:r>
                      <m:sSup>
                        <m:sSupPr>
                          <m:ctrlPr>
                            <a:rPr lang="en-NZ" sz="20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NZ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NZ" sz="2000" i="1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NZ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NZ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NZ" sz="2000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NZ" sz="2000" i="1">
                                          <a:latin typeface="Cambria Math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NZ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NZ" sz="20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NZ" sz="2000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r>
                                        <a:rPr lang="en-NZ" sz="2000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NZ" sz="2000" i="1">
                                          <a:latin typeface="Cambria Math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NZ" sz="2000" b="0" i="1" smtClean="0">
                              <a:latin typeface="Cambria Math"/>
                            </a:rPr>
                            <m:t>0.5</m:t>
                          </m:r>
                        </m:sup>
                      </m:sSup>
                    </m:oMath>
                  </m:oMathPara>
                </a14:m>
                <a:endParaRPr lang="en-NZ" sz="20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" y="4184348"/>
                <a:ext cx="3722108" cy="8490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0574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If “CAPACITY” &lt; “DEMAND”, injury from source type will occur</a:t>
            </a:r>
          </a:p>
          <a:p>
            <a:endParaRPr lang="en-NZ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NZ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NZ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NZ" sz="2800" b="1" dirty="0" smtClean="0">
                <a:latin typeface="Arial" pitchFamily="34" charset="0"/>
                <a:cs typeface="Arial" pitchFamily="34" charset="0"/>
              </a:rPr>
              <a:t>For occupant losing balance and falling:</a:t>
            </a:r>
          </a:p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NZ" sz="2800" i="1" dirty="0" err="1" smtClean="0">
                <a:latin typeface="Arial" pitchFamily="34" charset="0"/>
                <a:cs typeface="Arial" pitchFamily="34" charset="0"/>
              </a:rPr>
              <a:t>rand</a:t>
            </a:r>
            <a:r>
              <a:rPr lang="en-NZ" sz="2800" i="1" baseline="-25000" dirty="0" err="1" smtClean="0">
                <a:latin typeface="Arial" pitchFamily="34" charset="0"/>
                <a:cs typeface="Arial" pitchFamily="34" charset="0"/>
              </a:rPr>
              <a:t>demand</a:t>
            </a:r>
            <a:r>
              <a:rPr lang="en-NZ" sz="2800" dirty="0" smtClean="0">
                <a:latin typeface="Arial" pitchFamily="34" charset="0"/>
                <a:cs typeface="Arial" pitchFamily="34" charset="0"/>
              </a:rPr>
              <a:t> = 0.450, </a:t>
            </a:r>
            <a:r>
              <a:rPr lang="en-NZ" sz="2800" i="1" dirty="0" err="1" smtClean="0">
                <a:latin typeface="Arial" pitchFamily="34" charset="0"/>
                <a:cs typeface="Arial" pitchFamily="34" charset="0"/>
              </a:rPr>
              <a:t>rand</a:t>
            </a:r>
            <a:r>
              <a:rPr lang="en-NZ" sz="2800" i="1" baseline="-25000" dirty="0" err="1" smtClean="0">
                <a:latin typeface="Arial" pitchFamily="34" charset="0"/>
                <a:cs typeface="Arial" pitchFamily="34" charset="0"/>
              </a:rPr>
              <a:t>cap,fall</a:t>
            </a:r>
            <a:r>
              <a:rPr lang="en-NZ" sz="2800" dirty="0" smtClean="0">
                <a:latin typeface="Arial" pitchFamily="34" charset="0"/>
                <a:cs typeface="Arial" pitchFamily="34" charset="0"/>
              </a:rPr>
              <a:t> = 0.701:</a:t>
            </a:r>
          </a:p>
          <a:p>
            <a:endParaRPr lang="en-NZ" sz="2800" dirty="0">
              <a:latin typeface="Arial" pitchFamily="34" charset="0"/>
              <a:cs typeface="Arial" pitchFamily="34" charset="0"/>
            </a:endParaRPr>
          </a:p>
          <a:p>
            <a:endParaRPr lang="en-NZ" sz="2800" dirty="0" smtClean="0">
              <a:latin typeface="Arial" pitchFamily="34" charset="0"/>
              <a:cs typeface="Arial" pitchFamily="34" charset="0"/>
            </a:endParaRPr>
          </a:p>
          <a:p>
            <a:endParaRPr lang="en-NZ" sz="2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NZ" sz="28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Occupant will fall during event</a:t>
            </a:r>
            <a:endParaRPr lang="en-NZ" sz="28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3124200"/>
                <a:ext cx="7177413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2800" b="1" i="1" smtClean="0">
                          <a:latin typeface="Cambria Math"/>
                        </a:rPr>
                        <m:t>𝑨𝒄𝒄𝒆𝒍𝒆𝒓𝒂𝒕𝒊𝒐𝒏</m:t>
                      </m:r>
                      <m:r>
                        <a:rPr lang="en-NZ" sz="28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l-GR" sz="28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l-GR" sz="2800" b="1" i="1">
                              <a:latin typeface="Cambria Math"/>
                              <a:ea typeface="Cambria Math"/>
                            </a:rPr>
                            <m:t>𝜱</m:t>
                          </m:r>
                        </m:e>
                        <m:sup>
                          <m:r>
                            <a:rPr lang="en-NZ" sz="28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NZ" sz="28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en-NZ" sz="2800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NZ" sz="2800" b="1" i="1">
                              <a:latin typeface="Cambria Math"/>
                            </a:rPr>
                            <m:t>𝒓𝒂𝒏𝒅</m:t>
                          </m:r>
                        </m:e>
                      </m:d>
                      <m:r>
                        <a:rPr lang="en-NZ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NZ" sz="28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NZ" sz="2800" b="1" i="1"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a:rPr lang="en-NZ" sz="2800" b="1" i="1" smtClean="0">
                              <a:latin typeface="Cambria Math"/>
                              <a:ea typeface="Cambria Math"/>
                            </a:rPr>
                            <m:t>𝑨𝒄𝒄</m:t>
                          </m:r>
                        </m:sub>
                      </m:sSub>
                      <m:r>
                        <a:rPr lang="en-NZ" sz="2800" b="1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NZ" sz="2800" b="1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NZ" sz="2800" b="1" i="1">
                              <a:latin typeface="Cambria Math"/>
                              <a:ea typeface="Cambria Math"/>
                            </a:rPr>
                            <m:t>𝝀</m:t>
                          </m:r>
                        </m:e>
                        <m:sub>
                          <m:r>
                            <a:rPr lang="en-NZ" sz="2800" b="1" i="1">
                              <a:latin typeface="Cambria Math"/>
                              <a:ea typeface="Cambria Math"/>
                            </a:rPr>
                            <m:t>𝑨𝒄𝒄</m:t>
                          </m:r>
                        </m:sub>
                      </m:sSub>
                    </m:oMath>
                  </m:oMathPara>
                </a14:m>
                <a:endParaRPr lang="en-NZ" sz="28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24200"/>
                <a:ext cx="7177413" cy="53296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5136595"/>
                <a:ext cx="80758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2800" b="0" i="1" smtClean="0">
                          <a:latin typeface="Cambria Math"/>
                        </a:rPr>
                        <m:t>𝐷𝑒𝑚𝑎𝑛𝑑</m:t>
                      </m:r>
                      <m:r>
                        <a:rPr lang="en-NZ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l-GR" sz="280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l-GR" sz="2800" b="0" i="1">
                              <a:latin typeface="Cambria Math"/>
                              <a:ea typeface="Cambria Math"/>
                            </a:rPr>
                            <m:t>𝛷</m:t>
                          </m:r>
                        </m:e>
                        <m:sup>
                          <m:r>
                            <a:rPr lang="en-NZ" sz="28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NZ" sz="28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NZ" sz="2800" b="0" i="1" smtClean="0">
                              <a:latin typeface="Cambria Math"/>
                            </a:rPr>
                            <m:t>0.450</m:t>
                          </m:r>
                        </m:e>
                      </m:d>
                      <m:r>
                        <a:rPr lang="en-NZ" sz="2800" b="0" i="1" smtClean="0">
                          <a:latin typeface="Cambria Math"/>
                          <a:ea typeface="Cambria Math"/>
                        </a:rPr>
                        <m:t>×0.8+</m:t>
                      </m:r>
                      <m:r>
                        <a:rPr lang="en-NZ" sz="2800" b="0" i="1" smtClean="0">
                          <a:latin typeface="Cambria Math"/>
                          <a:ea typeface="Cambria Math"/>
                        </a:rPr>
                        <m:t>𝑙𝑛</m:t>
                      </m:r>
                      <m:d>
                        <m:dPr>
                          <m:ctrlPr>
                            <a:rPr lang="en-NZ" sz="28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NZ" sz="2800" b="0" i="1" smtClean="0">
                              <a:latin typeface="Cambria Math"/>
                              <a:ea typeface="Cambria Math"/>
                            </a:rPr>
                            <m:t>0.12</m:t>
                          </m:r>
                        </m:e>
                      </m:d>
                      <m:r>
                        <a:rPr lang="en-NZ" sz="2800" b="0" i="1" smtClean="0">
                          <a:latin typeface="Cambria Math"/>
                          <a:ea typeface="Cambria Math"/>
                        </a:rPr>
                        <m:t>=0.109</m:t>
                      </m:r>
                      <m:r>
                        <a:rPr lang="en-NZ" sz="2800" b="0" i="1" smtClean="0">
                          <a:latin typeface="Cambria Math"/>
                          <a:ea typeface="Cambria Math"/>
                        </a:rPr>
                        <m:t>𝑔</m:t>
                      </m:r>
                    </m:oMath>
                  </m:oMathPara>
                </a14:m>
                <a:endParaRPr lang="en-NZ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36595"/>
                <a:ext cx="807580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5659815"/>
                <a:ext cx="84709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NZ" sz="2800" b="0" i="1" smtClean="0">
                        <a:latin typeface="Cambria Math"/>
                      </a:rPr>
                      <m:t>𝐶𝑎𝑝𝑎𝑐𝑖𝑡𝑦</m:t>
                    </m:r>
                    <m:r>
                      <a:rPr lang="en-NZ" sz="28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l-GR" sz="28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l-GR" sz="2800" b="0" i="1">
                            <a:latin typeface="Cambria Math"/>
                            <a:ea typeface="Cambria Math"/>
                          </a:rPr>
                          <m:t>𝛷</m:t>
                        </m:r>
                      </m:e>
                      <m:sup>
                        <m:r>
                          <a:rPr lang="en-NZ" sz="2800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NZ" sz="280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NZ" sz="2800" b="0" i="1" smtClean="0">
                            <a:latin typeface="Cambria Math"/>
                          </a:rPr>
                          <m:t>0.701</m:t>
                        </m:r>
                      </m:e>
                    </m:d>
                    <m:r>
                      <a:rPr lang="en-NZ" sz="2800" b="0" i="1" smtClean="0">
                        <a:latin typeface="Cambria Math"/>
                        <a:ea typeface="Cambria Math"/>
                      </a:rPr>
                      <m:t>×0.25+</m:t>
                    </m:r>
                    <m:r>
                      <a:rPr lang="en-NZ" sz="2800" b="0" i="1" smtClean="0">
                        <a:latin typeface="Cambria Math"/>
                        <a:ea typeface="Cambria Math"/>
                      </a:rPr>
                      <m:t>𝑙𝑛</m:t>
                    </m:r>
                    <m:r>
                      <a:rPr lang="en-NZ" sz="2800" b="0" i="1" smtClean="0">
                        <a:latin typeface="Cambria Math"/>
                        <a:ea typeface="Cambria Math"/>
                      </a:rPr>
                      <m:t>(0.08)</m:t>
                    </m:r>
                  </m:oMath>
                </a14:m>
                <a:r>
                  <a:rPr lang="en-NZ" sz="2800" dirty="0" smtClean="0"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 = 0.091</a:t>
                </a:r>
                <a:r>
                  <a:rPr lang="en-NZ" sz="2800" i="1" dirty="0" smtClean="0">
                    <a:latin typeface="Cambria Math" pitchFamily="18" charset="0"/>
                    <a:ea typeface="Cambria Math" pitchFamily="18" charset="0"/>
                    <a:cs typeface="Arial" pitchFamily="34" charset="0"/>
                  </a:rPr>
                  <a:t>g</a:t>
                </a:r>
                <a:r>
                  <a:rPr lang="en-NZ" sz="2800" dirty="0" smtClean="0">
                    <a:latin typeface="Arial" pitchFamily="34" charset="0"/>
                    <a:cs typeface="Arial" pitchFamily="34" charset="0"/>
                  </a:rPr>
                  <a:t> </a:t>
                </a:r>
                <a:endParaRPr lang="en-NZ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659815"/>
                <a:ext cx="8470909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200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STEP 3 – ASSESS INJURY SOURCE</a:t>
            </a:r>
          </a:p>
          <a:p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7479" y="2388254"/>
            <a:ext cx="8373736" cy="4564085"/>
            <a:chOff x="0" y="0"/>
            <a:chExt cx="4079993" cy="2224025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0"/>
              <a:ext cx="4079993" cy="2224025"/>
              <a:chOff x="-213523" y="0"/>
              <a:chExt cx="4813771" cy="26238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-213523" y="0"/>
                <a:ext cx="4813771" cy="2623802"/>
                <a:chOff x="-213523" y="0"/>
                <a:chExt cx="4813771" cy="2623802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333375" y="0"/>
                  <a:ext cx="4266873" cy="2320860"/>
                  <a:chOff x="0" y="0"/>
                  <a:chExt cx="5095875" cy="2771775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0" y="0"/>
                    <a:ext cx="4338320" cy="2771775"/>
                    <a:chOff x="0" y="0"/>
                    <a:chExt cx="4338320" cy="2771775"/>
                  </a:xfrm>
                </p:grpSpPr>
                <p:grpSp>
                  <p:nvGrpSpPr>
                    <p:cNvPr id="49" name="Group 48"/>
                    <p:cNvGrpSpPr/>
                    <p:nvPr/>
                  </p:nvGrpSpPr>
                  <p:grpSpPr>
                    <a:xfrm>
                      <a:off x="233363" y="0"/>
                      <a:ext cx="4104957" cy="2571432"/>
                      <a:chOff x="0" y="0"/>
                      <a:chExt cx="4104957" cy="2571432"/>
                    </a:xfrm>
                  </p:grpSpPr>
                  <p:sp>
                    <p:nvSpPr>
                      <p:cNvPr id="98" name="Rectangle 97"/>
                      <p:cNvSpPr/>
                      <p:nvPr/>
                    </p:nvSpPr>
                    <p:spPr>
                      <a:xfrm>
                        <a:off x="0" y="952"/>
                        <a:ext cx="128587" cy="1609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9" name="Rectangle 98"/>
                      <p:cNvSpPr/>
                      <p:nvPr/>
                    </p:nvSpPr>
                    <p:spPr>
                      <a:xfrm rot="5400000">
                        <a:off x="2014537" y="-1961198"/>
                        <a:ext cx="128270" cy="40506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0" name="Rectangle 99"/>
                      <p:cNvSpPr/>
                      <p:nvPr/>
                    </p:nvSpPr>
                    <p:spPr>
                      <a:xfrm rot="5400000">
                        <a:off x="1962150" y="481964"/>
                        <a:ext cx="128270" cy="40506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1" name="Rectangle 100"/>
                      <p:cNvSpPr/>
                      <p:nvPr/>
                    </p:nvSpPr>
                    <p:spPr>
                      <a:xfrm>
                        <a:off x="0" y="2186939"/>
                        <a:ext cx="128270" cy="3835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2" name="Rectangle 101"/>
                      <p:cNvSpPr/>
                      <p:nvPr/>
                    </p:nvSpPr>
                    <p:spPr>
                      <a:xfrm>
                        <a:off x="3976687" y="952"/>
                        <a:ext cx="128270" cy="25695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0" name="Group 49"/>
                    <p:cNvGrpSpPr/>
                    <p:nvPr/>
                  </p:nvGrpSpPr>
                  <p:grpSpPr>
                    <a:xfrm>
                      <a:off x="361950" y="128587"/>
                      <a:ext cx="1270952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6" name="Rectangle 95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7" name="Rectangle 96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1" name="Group 50"/>
                    <p:cNvGrpSpPr/>
                    <p:nvPr/>
                  </p:nvGrpSpPr>
                  <p:grpSpPr>
                    <a:xfrm rot="10800000">
                      <a:off x="2938462" y="1590675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4" name="Rectangle 93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5" name="Rectangle 94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2" name="Group 51"/>
                    <p:cNvGrpSpPr/>
                    <p:nvPr/>
                  </p:nvGrpSpPr>
                  <p:grpSpPr>
                    <a:xfrm rot="10800000" flipH="1">
                      <a:off x="1647825" y="1590675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2" name="Rectangle 91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3" name="Rectangle 92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" name="Group 52"/>
                    <p:cNvGrpSpPr/>
                    <p:nvPr/>
                  </p:nvGrpSpPr>
                  <p:grpSpPr>
                    <a:xfrm rot="10800000" flipV="1">
                      <a:off x="2938462" y="128587"/>
                      <a:ext cx="1270636" cy="852170"/>
                      <a:chOff x="0" y="0"/>
                      <a:chExt cx="1270952" cy="852170"/>
                    </a:xfrm>
                    <a:pattFill prst="dk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p:grpSpPr>
                  <p:sp>
                    <p:nvSpPr>
                      <p:cNvPr id="90" name="Rectangle 89"/>
                      <p:cNvSpPr/>
                      <p:nvPr/>
                    </p:nvSpPr>
                    <p:spPr>
                      <a:xfrm>
                        <a:off x="0" y="0"/>
                        <a:ext cx="461973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91" name="Rectangle 90"/>
                      <p:cNvSpPr/>
                      <p:nvPr/>
                    </p:nvSpPr>
                    <p:spPr>
                      <a:xfrm rot="5400000">
                        <a:off x="614362" y="-195262"/>
                        <a:ext cx="461010" cy="85217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NZ" sz="240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233363" y="2185987"/>
                      <a:ext cx="48822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5" name="Arc 54"/>
                    <p:cNvSpPr/>
                    <p:nvPr/>
                  </p:nvSpPr>
                  <p:spPr>
                    <a:xfrm>
                      <a:off x="0" y="1609725"/>
                      <a:ext cx="722948" cy="1162050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Rectangle 55"/>
                    <p:cNvSpPr/>
                    <p:nvPr/>
                  </p:nvSpPr>
                  <p:spPr>
                    <a:xfrm>
                      <a:off x="1647825" y="128587"/>
                      <a:ext cx="628650" cy="238125"/>
                    </a:xfrm>
                    <a:prstGeom prst="rect">
                      <a:avLst/>
                    </a:prstGeom>
                    <a:blipFill>
                      <a:blip r:embed="rId3" cstate="print"/>
                      <a:tile tx="0" ty="0" sx="100000" sy="100000" flip="none" algn="tl"/>
                    </a:blip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2290763" y="128587"/>
                      <a:ext cx="628650" cy="238125"/>
                    </a:xfrm>
                    <a:prstGeom prst="rect">
                      <a:avLst/>
                    </a:prstGeom>
                    <a:blipFill>
                      <a:blip r:embed="rId3" cstate="print"/>
                      <a:tile tx="0" ty="0" sx="100000" sy="100000" flip="none" algn="tl"/>
                    </a:blip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Rectangle 57"/>
                    <p:cNvSpPr/>
                    <p:nvPr/>
                  </p:nvSpPr>
                  <p:spPr>
                    <a:xfrm>
                      <a:off x="3743325" y="995362"/>
                      <a:ext cx="462280" cy="276225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3743325" y="1295400"/>
                      <a:ext cx="462280" cy="276225"/>
                    </a:xfrm>
                    <a:prstGeom prst="rect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1366838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1095375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819150" y="1966912"/>
                      <a:ext cx="271780" cy="471170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bg1">
                            <a:lumMod val="75000"/>
                          </a:schemeClr>
                        </a:gs>
                        <a:gs pos="7001">
                          <a:srgbClr val="E6E6E6"/>
                        </a:gs>
                        <a:gs pos="0">
                          <a:srgbClr val="7D8496"/>
                        </a:gs>
                        <a:gs pos="47000">
                          <a:srgbClr val="E6E6E6"/>
                        </a:gs>
                        <a:gs pos="98000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2700000" scaled="1"/>
                      <a:tileRect/>
                    </a:gra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4210050" y="280987"/>
                      <a:ext cx="122144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4210050" y="2143125"/>
                      <a:ext cx="12192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224338" y="328612"/>
                      <a:ext cx="102870" cy="181451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>
                    <a:xfrm>
                      <a:off x="4248150" y="323850"/>
                      <a:ext cx="5207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>
                    <a:xfrm>
                      <a:off x="4248150" y="2100262"/>
                      <a:ext cx="52070" cy="450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NZ" sz="24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4276725" y="366711"/>
                      <a:ext cx="0" cy="173132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9" name="Group 68"/>
                    <p:cNvGrpSpPr/>
                    <p:nvPr/>
                  </p:nvGrpSpPr>
                  <p:grpSpPr>
                    <a:xfrm>
                      <a:off x="361950" y="128587"/>
                      <a:ext cx="1281112" cy="853123"/>
                      <a:chOff x="0" y="0"/>
                      <a:chExt cx="1281112" cy="853123"/>
                    </a:xfrm>
                  </p:grpSpPr>
                  <p:cxnSp>
                    <p:nvCxnSpPr>
                      <p:cNvPr id="86" name="Straight Connector 85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Straight Connector 86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Straight Connector 87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Straight Connector 88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0" name="Group 69"/>
                    <p:cNvGrpSpPr/>
                    <p:nvPr/>
                  </p:nvGrpSpPr>
                  <p:grpSpPr>
                    <a:xfrm flipH="1">
                      <a:off x="2928938" y="119062"/>
                      <a:ext cx="1281112" cy="853123"/>
                      <a:chOff x="0" y="0"/>
                      <a:chExt cx="1281112" cy="853123"/>
                    </a:xfrm>
                  </p:grpSpPr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" name="Straight Connector 82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1" name="Group 70"/>
                    <p:cNvGrpSpPr/>
                    <p:nvPr/>
                  </p:nvGrpSpPr>
                  <p:grpSpPr>
                    <a:xfrm rot="10800000">
                      <a:off x="2928621" y="1590674"/>
                      <a:ext cx="1281112" cy="852806"/>
                      <a:chOff x="0" y="0"/>
                      <a:chExt cx="1281112" cy="853123"/>
                    </a:xfrm>
                  </p:grpSpPr>
                  <p:cxnSp>
                    <p:nvCxnSpPr>
                      <p:cNvPr id="78" name="Straight Connector 77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2" name="Group 71"/>
                    <p:cNvGrpSpPr/>
                    <p:nvPr/>
                  </p:nvGrpSpPr>
                  <p:grpSpPr>
                    <a:xfrm flipV="1">
                      <a:off x="1647825" y="1590674"/>
                      <a:ext cx="1281112" cy="852806"/>
                      <a:chOff x="0" y="0"/>
                      <a:chExt cx="1281112" cy="853123"/>
                    </a:xfrm>
                  </p:grpSpPr>
                  <p:cxnSp>
                    <p:nvCxnSpPr>
                      <p:cNvPr id="74" name="Straight Connector 73"/>
                      <p:cNvCxnSpPr/>
                      <p:nvPr/>
                    </p:nvCxnSpPr>
                    <p:spPr>
                      <a:xfrm>
                        <a:off x="1276350" y="0"/>
                        <a:ext cx="0" cy="461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Connector 74"/>
                      <p:cNvCxnSpPr/>
                      <p:nvPr/>
                    </p:nvCxnSpPr>
                    <p:spPr>
                      <a:xfrm>
                        <a:off x="466725" y="461963"/>
                        <a:ext cx="81438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>
                        <a:off x="466725" y="461963"/>
                        <a:ext cx="0" cy="390207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>
                      <a:xfrm flipH="1" flipV="1">
                        <a:off x="0" y="852488"/>
                        <a:ext cx="467052" cy="63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 flipH="1">
                      <a:off x="1643063" y="1590675"/>
                      <a:ext cx="4762" cy="852805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4705350" y="554672"/>
                    <a:ext cx="390525" cy="1245553"/>
                    <a:chOff x="0" y="97472"/>
                    <a:chExt cx="390525" cy="1245553"/>
                  </a:xfrm>
                </p:grpSpPr>
                <p:cxnSp>
                  <p:nvCxnSpPr>
                    <p:cNvPr id="46" name="Straight Arrow Connector 45"/>
                    <p:cNvCxnSpPr/>
                    <p:nvPr/>
                  </p:nvCxnSpPr>
                  <p:spPr>
                    <a:xfrm flipV="1">
                      <a:off x="200025" y="285750"/>
                      <a:ext cx="0" cy="1057275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0" y="809625"/>
                      <a:ext cx="390525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549" y="97472"/>
                      <a:ext cx="376976" cy="3333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NZ" sz="2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</a:p>
                  </p:txBody>
                </p:sp>
              </p:grp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638175" y="2047875"/>
                  <a:ext cx="3232064" cy="575927"/>
                  <a:chOff x="0" y="0"/>
                  <a:chExt cx="3232064" cy="575927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0" y="0"/>
                    <a:ext cx="3232064" cy="349250"/>
                    <a:chOff x="0" y="0"/>
                    <a:chExt cx="3232064" cy="349250"/>
                  </a:xfrm>
                </p:grpSpPr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H="1">
                      <a:off x="0" y="0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 flipH="1">
                      <a:off x="3228975" y="9525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Arrow Connector 42"/>
                    <p:cNvCxnSpPr/>
                    <p:nvPr/>
                  </p:nvCxnSpPr>
                  <p:spPr>
                    <a:xfrm>
                      <a:off x="0" y="209550"/>
                      <a:ext cx="3232064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65709" y="297162"/>
                    <a:ext cx="767192" cy="2787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 hangingPunct="0">
                      <a:lnSpc>
                        <a:spcPts val="12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en-NZ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rPr>
                      <a:t>5.4m</a:t>
                    </a:r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-213523" y="104775"/>
                  <a:ext cx="838998" cy="1934845"/>
                  <a:chOff x="-213523" y="0"/>
                  <a:chExt cx="838998" cy="1934845"/>
                </a:xfrm>
              </p:grpSpPr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285750" y="0"/>
                    <a:ext cx="339725" cy="1934845"/>
                    <a:chOff x="0" y="0"/>
                    <a:chExt cx="339725" cy="1935161"/>
                  </a:xfrm>
                </p:grpSpPr>
                <p:cxnSp>
                  <p:nvCxnSpPr>
                    <p:cNvPr id="36" name="Straight Arrow Connector 35"/>
                    <p:cNvCxnSpPr/>
                    <p:nvPr/>
                  </p:nvCxnSpPr>
                  <p:spPr>
                    <a:xfrm flipV="1">
                      <a:off x="131763" y="1587"/>
                      <a:ext cx="1" cy="193357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 rot="5400000" flipH="1">
                      <a:off x="169863" y="1763712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 rot="5400000" flipH="1">
                      <a:off x="169863" y="-169863"/>
                      <a:ext cx="0" cy="33972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13523" y="828471"/>
                    <a:ext cx="706902" cy="2787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 hangingPunct="0">
                      <a:lnSpc>
                        <a:spcPts val="1200"/>
                      </a:lnSpc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en-NZ" sz="24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rPr>
                      <a:t>3.2m</a:t>
                    </a:r>
                  </a:p>
                </p:txBody>
              </p:sp>
            </p:grpSp>
          </p:grpSp>
          <p:cxnSp>
            <p:nvCxnSpPr>
              <p:cNvPr id="29" name="Straight Arrow Connector 28"/>
              <p:cNvCxnSpPr/>
              <p:nvPr/>
            </p:nvCxnSpPr>
            <p:spPr>
              <a:xfrm>
                <a:off x="638175" y="914400"/>
                <a:ext cx="3892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 Box 2"/>
              <p:cNvSpPr txBox="1">
                <a:spLocks noChangeArrowheads="1"/>
              </p:cNvSpPr>
              <p:nvPr/>
            </p:nvSpPr>
            <p:spPr bwMode="auto">
              <a:xfrm>
                <a:off x="506172" y="1002986"/>
                <a:ext cx="862800" cy="278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hangingPunct="0">
                  <a:lnSpc>
                    <a:spcPts val="12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NZ" sz="2400" dirty="0">
                    <a:effectLst/>
                    <a:latin typeface="Arial" pitchFamily="34" charset="0"/>
                    <a:ea typeface="Times New Roman"/>
                    <a:cs typeface="Arial" pitchFamily="34" charset="0"/>
                  </a:rPr>
                  <a:t>0.65m</a:t>
                </a:r>
              </a:p>
            </p:txBody>
          </p:sp>
        </p:grp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923925" y="1456352"/>
              <a:ext cx="447675" cy="247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1123950" y="1456352"/>
              <a:ext cx="447675" cy="23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1323975" y="1456352"/>
              <a:ext cx="447675" cy="232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FC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3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876300" y="173214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2800350" y="173214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1838325" y="15185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3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2800350" y="15185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4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1628775" y="131442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BS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2095500" y="131442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BS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3076575" y="766630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MD</a:t>
              </a:r>
              <a:r>
                <a:rPr lang="en-NZ" sz="2400" b="1" baseline="-250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  <a:endPara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3076575" y="976178"/>
              <a:ext cx="447675" cy="119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b="1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MD</a:t>
              </a:r>
              <a:r>
                <a:rPr lang="en-NZ" sz="2400" b="1" baseline="-250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  <a:endParaRPr lang="en-NZ" sz="24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4649017" y="2175885"/>
            <a:ext cx="3127102" cy="3201056"/>
          </a:xfrm>
          <a:prstGeom prst="ellipse">
            <a:avLst/>
          </a:prstGeom>
          <a:solidFill>
            <a:srgbClr val="92D050">
              <a:alpha val="61000"/>
            </a:srgbClr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ultiply 1"/>
          <p:cNvSpPr/>
          <p:nvPr/>
        </p:nvSpPr>
        <p:spPr>
          <a:xfrm>
            <a:off x="6064889" y="3561932"/>
            <a:ext cx="304800" cy="276077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/>
          <p:cNvSpPr txBox="1"/>
          <p:nvPr/>
        </p:nvSpPr>
        <p:spPr>
          <a:xfrm>
            <a:off x="4483959" y="3388753"/>
            <a:ext cx="160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2400" dirty="0" smtClean="0">
                <a:latin typeface="Arial" pitchFamily="34" charset="0"/>
                <a:cs typeface="Arial" pitchFamily="34" charset="0"/>
              </a:rPr>
              <a:t>Occupant Location</a:t>
            </a:r>
            <a:endParaRPr lang="en-N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1520" y="4157576"/>
            <a:ext cx="2420480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Occupant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Fall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Zone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278789" y="4514652"/>
            <a:ext cx="1131411" cy="495649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4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0" y="76200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STEP 3 – ASSESS INJURY SOURCE</a:t>
            </a:r>
          </a:p>
          <a:p>
            <a:endParaRPr lang="en-US" sz="1600" dirty="0"/>
          </a:p>
        </p:txBody>
      </p:sp>
      <p:sp>
        <p:nvSpPr>
          <p:cNvPr id="109" name="Rectangle 108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0356" y="1568043"/>
            <a:ext cx="4103319" cy="414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Pie 76"/>
          <p:cNvSpPr/>
          <p:nvPr/>
        </p:nvSpPr>
        <p:spPr>
          <a:xfrm rot="13260394">
            <a:off x="2615673" y="1708639"/>
            <a:ext cx="3803284" cy="3842568"/>
          </a:xfrm>
          <a:prstGeom prst="pie">
            <a:avLst>
              <a:gd name="adj1" fmla="val 21141339"/>
              <a:gd name="adj2" fmla="val 14905193"/>
            </a:avLst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812913" y="1676400"/>
            <a:ext cx="45087" cy="391117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826887" y="3200400"/>
            <a:ext cx="125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3.4m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956233" y="3303200"/>
            <a:ext cx="555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 pitchFamily="34" charset="0"/>
                <a:cs typeface="Arial" pitchFamily="34" charset="0"/>
              </a:rPr>
              <a:t>θ</a:t>
            </a:r>
            <a:r>
              <a:rPr lang="en-NZ" sz="2400" baseline="-25000" dirty="0" smtClean="0">
                <a:latin typeface="Arial" pitchFamily="34" charset="0"/>
                <a:cs typeface="Arial" pitchFamily="34" charset="0"/>
              </a:rPr>
              <a:t>1</a:t>
            </a:r>
            <a:endParaRPr lang="en-NZ" sz="24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88812" y="3542772"/>
            <a:ext cx="555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 pitchFamily="34" charset="0"/>
                <a:cs typeface="Arial" pitchFamily="34" charset="0"/>
              </a:rPr>
              <a:t>θ</a:t>
            </a:r>
            <a:r>
              <a:rPr lang="en-NZ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NZ" sz="24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95325" y="5867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θ</a:t>
            </a:r>
            <a:r>
              <a:rPr lang="en-NZ" sz="2400" b="1" i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NZ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100</a:t>
            </a:r>
            <a:r>
              <a:rPr lang="en-NZ" sz="2400" b="1" i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NZ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θ</a:t>
            </a:r>
            <a:r>
              <a:rPr lang="en-NZ" sz="2400" b="1" i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NZ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NZ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NZ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260</a:t>
            </a:r>
            <a:r>
              <a:rPr lang="en-NZ" sz="2400" b="1" i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endParaRPr lang="en-NZ" sz="2400" b="1" i="1" u="sng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" y="4035107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Fall to floor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362200" y="3618542"/>
            <a:ext cx="1192325" cy="4088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60915" y="1223054"/>
            <a:ext cx="308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Fall onto content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715000" y="1732711"/>
            <a:ext cx="685800" cy="10212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76200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STEP 3 – ASSESS INJURY SOURCE</a:t>
            </a:r>
          </a:p>
          <a:p>
            <a:endParaRPr lang="en-US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79" grpId="0"/>
      <p:bldP spid="82" grpId="0"/>
      <p:bldP spid="3" grpId="0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54734"/>
              </p:ext>
            </p:extLst>
          </p:nvPr>
        </p:nvGraphicFramePr>
        <p:xfrm>
          <a:off x="609600" y="1861403"/>
          <a:ext cx="77724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/>
                <a:gridCol w="1943100"/>
                <a:gridCol w="1943100"/>
                <a:gridCol w="1943100"/>
              </a:tblGrid>
              <a:tr h="96520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Source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Angle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Probability based on</a:t>
                      </a:r>
                      <a:r>
                        <a:rPr lang="en-NZ" sz="2400" baseline="0" dirty="0" smtClean="0">
                          <a:latin typeface="Arial" pitchFamily="34" charset="0"/>
                          <a:cs typeface="Arial" pitchFamily="34" charset="0"/>
                        </a:rPr>
                        <a:t> angle ratio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Cumulative</a:t>
                      </a:r>
                      <a:r>
                        <a:rPr lang="en-NZ" sz="2400" baseline="0" dirty="0" smtClean="0">
                          <a:latin typeface="Arial" pitchFamily="34" charset="0"/>
                          <a:cs typeface="Arial" pitchFamily="34" charset="0"/>
                        </a:rPr>
                        <a:t> probability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Falling to floor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lang="en-NZ" sz="2400" baseline="30000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en-NZ" sz="24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27.8%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27.8%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Falling onto</a:t>
                      </a:r>
                      <a:r>
                        <a:rPr lang="en-NZ" sz="2400" baseline="0" dirty="0" smtClean="0">
                          <a:latin typeface="Arial" pitchFamily="34" charset="0"/>
                          <a:cs typeface="Arial" pitchFamily="34" charset="0"/>
                        </a:rPr>
                        <a:t> obstacles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260</a:t>
                      </a:r>
                      <a:r>
                        <a:rPr lang="en-NZ" sz="2400" baseline="30000" dirty="0" smtClean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endParaRPr lang="en-NZ" sz="24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72.2%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95325" y="5036403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latin typeface="Arial" pitchFamily="34" charset="0"/>
                <a:cs typeface="Arial" pitchFamily="34" charset="0"/>
              </a:rPr>
              <a:t>e.g. Random number generator gives = 0.877</a:t>
            </a:r>
            <a:endParaRPr lang="en-NZ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NZ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Occupant lost balance and fell onto content</a:t>
            </a:r>
            <a:endParaRPr lang="en-NZ" sz="2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139584" y="4274403"/>
            <a:ext cx="1752600" cy="990600"/>
            <a:chOff x="7324725" y="3886200"/>
            <a:chExt cx="1219200" cy="1609725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7934325" y="3895725"/>
              <a:ext cx="600076" cy="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515350" y="3886200"/>
              <a:ext cx="0" cy="160020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324725" y="5495925"/>
              <a:ext cx="121920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2000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STEP 3 – ASSESS INJURY SOURCE</a:t>
            </a:r>
          </a:p>
          <a:p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858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STEP 4 – ASSESS INJURY SEVERITY</a:t>
            </a:r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831165"/>
              </p:ext>
            </p:extLst>
          </p:nvPr>
        </p:nvGraphicFramePr>
        <p:xfrm>
          <a:off x="1524000" y="1549400"/>
          <a:ext cx="6096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Severity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Value of Injury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Serious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$325,000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Minor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$17,000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Insignificant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$1000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None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$0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4419600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Fragility curves to link source of injury to severity in development. Currently assume falling onto content corresponds to minor injury.</a:t>
            </a:r>
          </a:p>
          <a:p>
            <a:pPr algn="ctr"/>
            <a:endParaRPr lang="en-NZ" sz="2800" b="1" i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NZ" sz="28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$17,000 loss for single occupant</a:t>
            </a:r>
            <a:endParaRPr lang="en-NZ" sz="28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114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i="1" u="sng" dirty="0" smtClean="0"/>
              <a:t>NZTA (2010)</a:t>
            </a:r>
            <a:endParaRPr lang="en-NZ" i="1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13888" y="996404"/>
            <a:ext cx="2305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(Yeow </a:t>
            </a:r>
            <a:r>
              <a:rPr lang="en-NZ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NZSEE 2013)</a:t>
            </a:r>
            <a:endParaRPr lang="en-N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2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9525" y="9906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STEP 5 – SUM UP TOTAL LOSSES</a:t>
            </a:r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440310"/>
              </p:ext>
            </p:extLst>
          </p:nvPr>
        </p:nvGraphicFramePr>
        <p:xfrm>
          <a:off x="723900" y="2945487"/>
          <a:ext cx="76962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3124200"/>
                <a:gridCol w="228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Occupant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Injury Source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NZ" sz="2800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Fall onto obstacle</a:t>
                      </a:r>
                      <a:endParaRPr lang="en-NZ" sz="2800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i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$17,000</a:t>
                      </a:r>
                      <a:endParaRPr lang="en-NZ" sz="2800" i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Hit by bookshelf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$325,000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None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Fall onto</a:t>
                      </a:r>
                      <a:r>
                        <a:rPr lang="en-NZ" sz="2800" baseline="0" dirty="0" smtClean="0">
                          <a:latin typeface="Arial" pitchFamily="34" charset="0"/>
                          <a:cs typeface="Arial" pitchFamily="34" charset="0"/>
                        </a:rPr>
                        <a:t> obstacle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dirty="0" smtClean="0">
                          <a:latin typeface="Arial" pitchFamily="34" charset="0"/>
                          <a:cs typeface="Arial" pitchFamily="34" charset="0"/>
                        </a:rPr>
                        <a:t>$17,000</a:t>
                      </a:r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NZ" sz="2800" b="1" u="sng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NZ" sz="2800" b="1" u="sng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NZ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800" b="1" u="sng" dirty="0" smtClean="0">
                          <a:latin typeface="Arial" pitchFamily="34" charset="0"/>
                          <a:cs typeface="Arial" pitchFamily="34" charset="0"/>
                        </a:rPr>
                        <a:t>$359,000</a:t>
                      </a:r>
                      <a:endParaRPr lang="en-NZ" sz="2800" b="1" u="sng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7675" y="199138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Repeat steps 2 – 4 for other 3 occupants present in room</a:t>
            </a:r>
          </a:p>
          <a:p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258580"/>
            <a:ext cx="853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this trial, total cost due to injury is $359,000</a:t>
            </a:r>
            <a:endParaRPr lang="en-NZ" sz="28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886" y="936512"/>
            <a:ext cx="9144000" cy="11387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CASE STUDY FINDINGS 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FOR ROOM CONSIDERED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7" y="2209800"/>
            <a:ext cx="6096000" cy="45669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9600" y="2057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 smtClean="0">
                <a:latin typeface="Arial" pitchFamily="34" charset="0"/>
                <a:cs typeface="Arial" pitchFamily="34" charset="0"/>
              </a:rPr>
              <a:t>Injury cost distribution (100,000 trials)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b="1" dirty="0" smtClean="0">
                <a:solidFill>
                  <a:srgbClr val="0070C0"/>
                </a:solidFill>
              </a:rPr>
              <a:t>8) </a:t>
            </a:r>
            <a:r>
              <a:rPr lang="en-GB" sz="4000" b="1" dirty="0">
                <a:solidFill>
                  <a:srgbClr val="0070C0"/>
                </a:solidFill>
              </a:rPr>
              <a:t>R</a:t>
            </a:r>
            <a:r>
              <a:rPr lang="en-GB" sz="4000" b="1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4824"/>
            <a:ext cx="9144000" cy="47371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a) Slab Sliding Effects</a:t>
            </a:r>
            <a:r>
              <a:rPr lang="en-GB" sz="3600" b="1" dirty="0" smtClean="0"/>
              <a:t> </a:t>
            </a:r>
            <a:r>
              <a:rPr lang="en-GB" sz="2000" dirty="0" smtClean="0">
                <a:solidFill>
                  <a:srgbClr val="92D050"/>
                </a:solidFill>
              </a:rPr>
              <a:t>(</a:t>
            </a:r>
            <a:r>
              <a:rPr lang="en-GB" sz="2000" dirty="0" err="1" smtClean="0">
                <a:solidFill>
                  <a:srgbClr val="92D050"/>
                </a:solidFill>
              </a:rPr>
              <a:t>Iihoshi</a:t>
            </a:r>
            <a:r>
              <a:rPr lang="en-GB" sz="2000" dirty="0" smtClean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, Chase Rodgers, 2015)</a:t>
            </a:r>
            <a:endParaRPr lang="en-GB" sz="2000" dirty="0">
              <a:solidFill>
                <a:srgbClr val="92D05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644465"/>
            <a:ext cx="7162143" cy="491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590800" y="2057400"/>
            <a:ext cx="4648200" cy="47036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600"/>
          </a:p>
        </p:txBody>
      </p:sp>
    </p:spTree>
    <p:extLst>
      <p:ext uri="{BB962C8B-B14F-4D97-AF65-F5344CB8AC3E}">
        <p14:creationId xmlns:p14="http://schemas.microsoft.com/office/powerpoint/2010/main" val="310343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Greg\Dropbox\!mac_supp\Photos\2011\2011_02_GAM_EQ6 28_Feb\P1050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-1672" y="1130300"/>
            <a:ext cx="9144000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 smtClean="0">
                <a:solidFill>
                  <a:srgbClr val="92D050"/>
                </a:solidFill>
              </a:rPr>
              <a:t>(</a:t>
            </a:r>
            <a:r>
              <a:rPr lang="en-GB" sz="2000" dirty="0" err="1" smtClean="0">
                <a:solidFill>
                  <a:srgbClr val="92D050"/>
                </a:solidFill>
              </a:rPr>
              <a:t>Bruyere</a:t>
            </a:r>
            <a:r>
              <a:rPr lang="en-GB" sz="2000" dirty="0" smtClean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1672" y="1600200"/>
            <a:ext cx="5792872" cy="1447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NZ" sz="2800" b="1" dirty="0">
                <a:solidFill>
                  <a:srgbClr val="0070C0"/>
                </a:solidFill>
              </a:rPr>
              <a:t>Impetus Questions: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NZ" sz="2400" dirty="0">
                <a:solidFill>
                  <a:srgbClr val="0070C0"/>
                </a:solidFill>
              </a:rPr>
              <a:t>  - If a brick lays a certain distance from a  </a:t>
            </a:r>
            <a:endParaRPr lang="en-NZ" sz="240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NZ" sz="2400" dirty="0">
                <a:solidFill>
                  <a:srgbClr val="0070C0"/>
                </a:solidFill>
              </a:rPr>
              <a:t> </a:t>
            </a:r>
            <a:r>
              <a:rPr lang="en-NZ" sz="2400" dirty="0" smtClean="0">
                <a:solidFill>
                  <a:srgbClr val="0070C0"/>
                </a:solidFill>
              </a:rPr>
              <a:t>   building</a:t>
            </a:r>
            <a:r>
              <a:rPr lang="en-NZ" sz="2400" dirty="0">
                <a:solidFill>
                  <a:srgbClr val="0070C0"/>
                </a:solidFill>
              </a:rPr>
              <a:t>, </a:t>
            </a:r>
            <a:r>
              <a:rPr lang="en-NZ" sz="2400" dirty="0" smtClean="0">
                <a:solidFill>
                  <a:srgbClr val="0070C0"/>
                </a:solidFill>
              </a:rPr>
              <a:t>what </a:t>
            </a:r>
            <a:r>
              <a:rPr lang="en-NZ" sz="2400" dirty="0">
                <a:solidFill>
                  <a:srgbClr val="0070C0"/>
                </a:solidFill>
              </a:rPr>
              <a:t>was the shaking intensity?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NZ" sz="2400" dirty="0">
                <a:solidFill>
                  <a:srgbClr val="0070C0"/>
                </a:solidFill>
              </a:rPr>
              <a:t>  - Where should a cordon be </a:t>
            </a:r>
            <a:r>
              <a:rPr lang="en-NZ" sz="2400" dirty="0" smtClean="0">
                <a:solidFill>
                  <a:srgbClr val="0070C0"/>
                </a:solidFill>
              </a:rPr>
              <a:t>placed?</a:t>
            </a:r>
            <a:endParaRPr lang="en-NZ" sz="2400" dirty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NZ" sz="2400" dirty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NZ" sz="2400" dirty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sz="200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sz="1800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sz="1800" dirty="0" smtClean="0">
              <a:solidFill>
                <a:srgbClr val="0070C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671271" y="6495142"/>
            <a:ext cx="2438400" cy="349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, Feb 2011)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1303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</a:t>
            </a:r>
            <a:r>
              <a:rPr lang="en-GB" sz="2000" dirty="0" err="1">
                <a:solidFill>
                  <a:srgbClr val="92D050"/>
                </a:solidFill>
              </a:rPr>
              <a:t>Bruyere</a:t>
            </a:r>
            <a:r>
              <a:rPr lang="en-GB" sz="2000" dirty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</a:t>
            </a:r>
            <a:r>
              <a:rPr lang="en-GB" sz="2000" dirty="0">
                <a:solidFill>
                  <a:srgbClr val="92D050"/>
                </a:solidFill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/>
          <a:stretch/>
        </p:blipFill>
        <p:spPr bwMode="auto">
          <a:xfrm>
            <a:off x="-3810" y="2667000"/>
            <a:ext cx="914232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4038600"/>
            <a:ext cx="990600" cy="28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88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4824"/>
            <a:ext cx="9144000" cy="47371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Acceleration Estimation </a:t>
            </a:r>
            <a:r>
              <a:rPr lang="en-GB" sz="2400" dirty="0" smtClean="0">
                <a:solidFill>
                  <a:srgbClr val="92D050"/>
                </a:solidFill>
              </a:rPr>
              <a:t>(</a:t>
            </a:r>
            <a:r>
              <a:rPr lang="en-GB" sz="2400" dirty="0" err="1" smtClean="0">
                <a:solidFill>
                  <a:srgbClr val="92D050"/>
                </a:solidFill>
              </a:rPr>
              <a:t>Dantanarayana</a:t>
            </a:r>
            <a:r>
              <a:rPr lang="en-GB" sz="2400" dirty="0" smtClean="0">
                <a:solidFill>
                  <a:srgbClr val="92D050"/>
                </a:solidFill>
              </a:rPr>
              <a:t> et al. 2011</a:t>
            </a:r>
            <a:r>
              <a:rPr lang="en-GB" sz="2400" dirty="0">
                <a:solidFill>
                  <a:srgbClr val="92D050"/>
                </a:solidFill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Impetus: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  NZS1170.5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>
                <a:solidFill>
                  <a:srgbClr val="FF6600"/>
                </a:solidFill>
              </a:rPr>
              <a:t> </a:t>
            </a:r>
            <a:r>
              <a:rPr lang="en-GB" dirty="0" smtClean="0">
                <a:solidFill>
                  <a:srgbClr val="FF6600"/>
                </a:solidFill>
              </a:rPr>
              <a:t> from Shelton</a:t>
            </a: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4959282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1. DEMAND STUDY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1303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</a:t>
            </a:r>
            <a:r>
              <a:rPr lang="en-GB" sz="2000" dirty="0" err="1">
                <a:solidFill>
                  <a:srgbClr val="92D050"/>
                </a:solidFill>
              </a:rPr>
              <a:t>Bruyere</a:t>
            </a:r>
            <a:r>
              <a:rPr lang="en-GB" sz="2000" dirty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</a:t>
            </a:r>
            <a:r>
              <a:rPr lang="en-GB" sz="2000" dirty="0">
                <a:solidFill>
                  <a:srgbClr val="92D050"/>
                </a:solidFill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0250"/>
            <a:ext cx="620363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6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1303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</a:t>
            </a:r>
            <a:r>
              <a:rPr lang="en-GB" sz="2000" dirty="0" err="1">
                <a:solidFill>
                  <a:srgbClr val="92D050"/>
                </a:solidFill>
              </a:rPr>
              <a:t>Bruyere</a:t>
            </a:r>
            <a:r>
              <a:rPr lang="en-GB" sz="2000" dirty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</a:t>
            </a:r>
            <a:r>
              <a:rPr lang="en-GB" sz="2000" dirty="0">
                <a:solidFill>
                  <a:srgbClr val="92D050"/>
                </a:solidFill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lvl="1" indent="0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8810"/>
            <a:ext cx="727578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6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4824"/>
            <a:ext cx="9144000" cy="4737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1" y="1600200"/>
            <a:ext cx="8308458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1672" y="1130300"/>
            <a:ext cx="9144000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 smtClean="0">
                <a:solidFill>
                  <a:srgbClr val="92D050"/>
                </a:solidFill>
              </a:rPr>
              <a:t>(</a:t>
            </a:r>
            <a:r>
              <a:rPr lang="en-GB" sz="2000" dirty="0" err="1" smtClean="0">
                <a:solidFill>
                  <a:srgbClr val="92D050"/>
                </a:solidFill>
              </a:rPr>
              <a:t>Bruyere</a:t>
            </a:r>
            <a:r>
              <a:rPr lang="en-GB" sz="2000" dirty="0" smtClean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1303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</a:t>
            </a:r>
            <a:r>
              <a:rPr lang="en-GB" sz="2000" dirty="0" err="1">
                <a:solidFill>
                  <a:srgbClr val="92D050"/>
                </a:solidFill>
              </a:rPr>
              <a:t>Bruyere</a:t>
            </a:r>
            <a:r>
              <a:rPr lang="en-GB" sz="2000" dirty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</a:t>
            </a:r>
            <a:r>
              <a:rPr lang="en-GB" sz="2000" dirty="0">
                <a:solidFill>
                  <a:srgbClr val="92D050"/>
                </a:solidFill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644203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3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1303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</a:t>
            </a:r>
            <a:r>
              <a:rPr lang="en-GB" sz="2000" dirty="0" err="1">
                <a:solidFill>
                  <a:srgbClr val="92D050"/>
                </a:solidFill>
              </a:rPr>
              <a:t>Bruyere</a:t>
            </a:r>
            <a:r>
              <a:rPr lang="en-GB" sz="2000" dirty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</a:t>
            </a:r>
            <a:r>
              <a:rPr lang="en-GB" sz="2000" dirty="0">
                <a:solidFill>
                  <a:srgbClr val="92D050"/>
                </a:solidFill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17" y="1661160"/>
            <a:ext cx="651227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3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</a:t>
            </a:r>
            <a:r>
              <a:rPr lang="en-GB" sz="4000" dirty="0">
                <a:solidFill>
                  <a:srgbClr val="0070C0"/>
                </a:solidFill>
              </a:rPr>
              <a:t>Hysteretic behaviour considerations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34824"/>
            <a:ext cx="9144000" cy="5746976"/>
          </a:xfrm>
        </p:spPr>
        <p:txBody>
          <a:bodyPr>
            <a:normAutofit fontScale="40000" lnSpcReduction="20000"/>
          </a:bodyPr>
          <a:lstStyle/>
          <a:p>
            <a:pPr marL="0" lvl="1" indent="0" eaLnBrk="1" hangingPunct="1">
              <a:lnSpc>
                <a:spcPct val="120000"/>
              </a:lnSpc>
              <a:spcBef>
                <a:spcPts val="0"/>
              </a:spcBef>
              <a:spcAft>
                <a:spcPts val="960"/>
              </a:spcAft>
              <a:buNone/>
            </a:pP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Studies on contents sliding during earthquake shaking conducted at UC are described. It is shown that: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1) Acceleration demands may be estimated using simple models.</a:t>
            </a:r>
            <a:endParaRPr lang="en-GB" sz="6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    2) The mechanics of sliding on a SDOF elastic structure under impulse 	and free vibration can be explained and equations modelling it 	were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developed. T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otal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velocity, as well as acceleration, gives a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	much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better indication of sliding displacement.</a:t>
            </a:r>
            <a:endParaRPr lang="en-GB" sz="6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3)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During earthquake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shaking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          - contents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sliding movements could be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approximated by the </a:t>
            </a:r>
            <a:r>
              <a:rPr lang="en-GB" sz="6000" i="1" dirty="0" smtClean="0">
                <a:solidFill>
                  <a:schemeClr val="accent3">
                    <a:lumMod val="75000"/>
                  </a:schemeClr>
                </a:solidFill>
              </a:rPr>
              <a:t>first 	excursion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sliding displacement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from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free vibration after impulse.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           - during one-way sliding, sliding increased by 2-3 times on average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4) </a:t>
            </a: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Structures with increase in stiffness at high velocity had greater 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6000" dirty="0">
                <a:solidFill>
                  <a:schemeClr val="accent3">
                    <a:lumMod val="75000"/>
                  </a:schemeClr>
                </a:solidFill>
              </a:rPr>
              <a:t>          sliding </a:t>
            </a:r>
            <a:r>
              <a:rPr lang="en-GB" sz="6000" dirty="0" smtClean="0">
                <a:solidFill>
                  <a:schemeClr val="accent3">
                    <a:lumMod val="75000"/>
                  </a:schemeClr>
                </a:solidFill>
              </a:rPr>
              <a:t>displacements</a:t>
            </a:r>
            <a:endParaRPr lang="en-GB" sz="6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CONCLUSIONS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9050" y="1034824"/>
            <a:ext cx="9144000" cy="6394450"/>
          </a:xfrm>
        </p:spPr>
        <p:txBody>
          <a:bodyPr/>
          <a:lstStyle/>
          <a:p>
            <a:pPr marL="0" indent="-457200"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    5) 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A 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Coulomb model can approximate 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contents’ experimental 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sliding 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        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    6) Stiffer </a:t>
            </a:r>
            <a:r>
              <a:rPr lang="en-GB" sz="2400" dirty="0">
                <a:solidFill>
                  <a:schemeClr val="accent3">
                    <a:lumMod val="75000"/>
                  </a:schemeClr>
                </a:solidFill>
              </a:rPr>
              <a:t>buildings generally had lower sliding </a:t>
            </a: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displacements</a:t>
            </a:r>
            <a:endParaRPr lang="en-GB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     7) Injury modelling, due to things falling on people, or people falling 	on things, was conducted considering contents effects.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     8) Research related to sliding of contents was described including slab 	sliding and projectile motion of items</a:t>
            </a:r>
          </a:p>
          <a:p>
            <a:pPr marL="0" indent="0" eaLnBrk="1" hangingPunct="1">
              <a:spcBef>
                <a:spcPts val="0"/>
              </a:spcBef>
              <a:spcAft>
                <a:spcPts val="300"/>
              </a:spcAft>
              <a:buNone/>
            </a:pPr>
            <a:endParaRPr lang="en-GB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2400" dirty="0" smtClean="0">
                <a:solidFill>
                  <a:schemeClr val="accent3">
                    <a:lumMod val="75000"/>
                  </a:schemeClr>
                </a:solidFill>
              </a:rPr>
              <a:t>References are provided in abstract. Most of these are online. </a:t>
            </a:r>
          </a:p>
          <a:p>
            <a:pPr marL="0" indent="0" eaLnBrk="1" hangingPunct="1">
              <a:spcBef>
                <a:spcPts val="0"/>
              </a:spcBef>
              <a:spcAft>
                <a:spcPts val="300"/>
              </a:spcAft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CONCLUSIONS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150055" y="1138773"/>
            <a:ext cx="8839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Undergraduate Students (</a:t>
            </a:r>
            <a:r>
              <a:rPr lang="en-N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Dantanarayana</a:t>
            </a:r>
            <a:r>
              <a:rPr lang="en-N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English, Cain, Riley, </a:t>
            </a:r>
            <a:r>
              <a:rPr lang="en-N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Bruyere</a:t>
            </a:r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NZ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Post-doctoral researchers (Lin, </a:t>
            </a:r>
            <a:r>
              <a:rPr lang="en-N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Iihoshi</a:t>
            </a:r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N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UC Doctoral Scholarship/NZSEE Research </a:t>
            </a:r>
            <a:r>
              <a:rPr lang="en-NZ" sz="2000" b="1" dirty="0">
                <a:latin typeface="Arial" panose="020B0604020202020204" pitchFamily="34" charset="0"/>
                <a:cs typeface="Arial" panose="020B0604020202020204" pitchFamily="34" charset="0"/>
              </a:rPr>
              <a:t>Scholarship (2012</a:t>
            </a:r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)/EQC  </a:t>
            </a:r>
            <a:r>
              <a:rPr lang="en-N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Funding assistance for Yeow</a:t>
            </a:r>
          </a:p>
          <a:p>
            <a:endParaRPr lang="en-N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Technical Staff: John </a:t>
            </a:r>
            <a:r>
              <a:rPr lang="en-N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Maley</a:t>
            </a:r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Alan </a:t>
            </a:r>
            <a:r>
              <a:rPr lang="en-N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Poynter</a:t>
            </a:r>
            <a:r>
              <a:rPr lang="en-N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and other lab techs - </a:t>
            </a:r>
            <a:r>
              <a:rPr lang="en-N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Assistance in setting up and running table</a:t>
            </a:r>
          </a:p>
          <a:p>
            <a:endParaRPr lang="en-N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N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Quake Centre </a:t>
            </a:r>
            <a:r>
              <a:rPr lang="en-N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 sponsoring the workshop</a:t>
            </a:r>
          </a:p>
          <a:p>
            <a:endParaRPr lang="en-N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ACKNOWLEDGEMENTS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bcdn-sphotos-f-a.akamaihd.net/hphotos-ak-frc3/t31/s720x720/478771_10151346423056568_301119776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2" y="762000"/>
            <a:ext cx="913813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2778125"/>
            <a:ext cx="93059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Aft>
                <a:spcPct val="40000"/>
              </a:spcAft>
              <a:buFont typeface="Wingdings" pitchFamily="2" charset="2"/>
              <a:buNone/>
            </a:pPr>
            <a:r>
              <a:rPr lang="en-GB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Questions?</a:t>
            </a:r>
          </a:p>
          <a:p>
            <a:pPr marL="342900" indent="-342900" algn="ctr">
              <a:spcAft>
                <a:spcPct val="40000"/>
              </a:spcAft>
              <a:buFont typeface="Wingdings" pitchFamily="2" charset="2"/>
              <a:buNone/>
            </a:pPr>
            <a:endParaRPr lang="en-GB" sz="4400" b="0" i="1" dirty="0" smtClean="0">
              <a:solidFill>
                <a:schemeClr val="accent1"/>
              </a:solidFill>
              <a:latin typeface="Arial" pitchFamily="34" charset="0"/>
            </a:endParaRPr>
          </a:p>
          <a:p>
            <a:pPr marL="342900" indent="-342900" algn="ctr">
              <a:spcAft>
                <a:spcPct val="40000"/>
              </a:spcAft>
              <a:buFont typeface="Wingdings" pitchFamily="2" charset="2"/>
              <a:buNone/>
            </a:pPr>
            <a:endParaRPr lang="en-GB" sz="4400" b="0" i="1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0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034824"/>
            <a:ext cx="9144000" cy="1098776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Modelling: - Regular Shear Structures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1. DEMAND STUDY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0" y="1034824"/>
            <a:ext cx="9144000" cy="6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sz="4000" b="1" dirty="0" smtClean="0"/>
              <a:t>Acceleration Estimation </a:t>
            </a:r>
            <a:r>
              <a:rPr lang="en-GB" sz="2400" dirty="0" smtClean="0">
                <a:solidFill>
                  <a:srgbClr val="92D050"/>
                </a:solidFill>
              </a:rPr>
              <a:t>(</a:t>
            </a:r>
            <a:r>
              <a:rPr lang="en-GB" sz="2400" dirty="0" err="1" smtClean="0">
                <a:solidFill>
                  <a:srgbClr val="92D050"/>
                </a:solidFill>
              </a:rPr>
              <a:t>Dantanarayana</a:t>
            </a:r>
            <a:r>
              <a:rPr lang="en-GB" sz="2400" dirty="0" smtClean="0">
                <a:solidFill>
                  <a:srgbClr val="92D050"/>
                </a:solidFill>
              </a:rPr>
              <a:t> et al. 2011)</a:t>
            </a: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3883" y="5987219"/>
            <a:ext cx="91588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 models calibrated to represent the performance of more realistic shear and flexural frames are used    	</a:t>
            </a:r>
          </a:p>
          <a:p>
            <a:r>
              <a:rPr lang="en-GB" sz="16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Tagawa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2005, </a:t>
            </a:r>
            <a:r>
              <a:rPr lang="en-GB" sz="16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Sadashiva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(2009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389" name="Group 16388"/>
          <p:cNvGrpSpPr/>
          <p:nvPr/>
        </p:nvGrpSpPr>
        <p:grpSpPr>
          <a:xfrm>
            <a:off x="239486" y="2705018"/>
            <a:ext cx="3037114" cy="1714582"/>
            <a:chOff x="239486" y="2705018"/>
            <a:chExt cx="3037114" cy="1714582"/>
          </a:xfrm>
        </p:grpSpPr>
        <p:sp>
          <p:nvSpPr>
            <p:cNvPr id="8" name="Rectangle 7"/>
            <p:cNvSpPr/>
            <p:nvPr/>
          </p:nvSpPr>
          <p:spPr>
            <a:xfrm>
              <a:off x="391886" y="2743200"/>
              <a:ext cx="2286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1886" y="3276600"/>
              <a:ext cx="22860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1886" y="2743200"/>
              <a:ext cx="762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39486" y="4267200"/>
              <a:ext cx="3037114" cy="152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53886" y="2743200"/>
              <a:ext cx="762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26772" y="2743200"/>
              <a:ext cx="762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124200" y="2743200"/>
              <a:ext cx="0" cy="152400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88772" y="27432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688772" y="32766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688772" y="38100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2688773" y="27050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3042559" y="27050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688772" y="32766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688773" y="32384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3042559" y="32384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688772" y="38100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2688773" y="37718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3042559" y="37718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3086100" y="4190836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3080659" y="3162054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086100" y="3695454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16388" name="Group 16387"/>
          <p:cNvGrpSpPr/>
          <p:nvPr/>
        </p:nvGrpSpPr>
        <p:grpSpPr>
          <a:xfrm>
            <a:off x="3497796" y="2705018"/>
            <a:ext cx="3436404" cy="1714582"/>
            <a:chOff x="3497796" y="2705018"/>
            <a:chExt cx="3436404" cy="1714582"/>
          </a:xfrm>
        </p:grpSpPr>
        <p:sp>
          <p:nvSpPr>
            <p:cNvPr id="59" name="Rectangle 58"/>
            <p:cNvSpPr/>
            <p:nvPr/>
          </p:nvSpPr>
          <p:spPr>
            <a:xfrm>
              <a:off x="3650196" y="2743200"/>
              <a:ext cx="2286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50196" y="3276600"/>
              <a:ext cx="22860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650196" y="2743200"/>
              <a:ext cx="762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97796" y="4267200"/>
              <a:ext cx="3436404" cy="152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412196" y="2743200"/>
              <a:ext cx="762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185082" y="2743200"/>
              <a:ext cx="762000" cy="1524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6382510" y="2743200"/>
              <a:ext cx="0" cy="152400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947082" y="27432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947082" y="32766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947082" y="38100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5947083" y="27050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6300869" y="27050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5947082" y="32766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5947083" y="32384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6300869" y="32384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5947082" y="38100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5947083" y="37718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300869" y="37718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6344410" y="4190836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810536" y="2743200"/>
              <a:ext cx="0" cy="152400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375108" y="27432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375108" y="32766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375108" y="38100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6375109" y="27050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728895" y="27050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6375108" y="32766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6375109" y="32384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6728895" y="32384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6375108" y="3810000"/>
              <a:ext cx="4354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6375109" y="37718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6728895" y="3771818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6772436" y="4190836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6766995" y="3162054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6772436" y="3695454"/>
              <a:ext cx="76200" cy="763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3612096" y="4011468"/>
              <a:ext cx="76200" cy="76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374096" y="4011468"/>
              <a:ext cx="76200" cy="76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5154165" y="4011468"/>
              <a:ext cx="76200" cy="76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898096" y="4011468"/>
              <a:ext cx="76200" cy="763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16386" name="Group 16385"/>
            <p:cNvGrpSpPr/>
            <p:nvPr/>
          </p:nvGrpSpPr>
          <p:grpSpPr>
            <a:xfrm>
              <a:off x="3617539" y="3505200"/>
              <a:ext cx="2362200" cy="76364"/>
              <a:chOff x="3581400" y="3505200"/>
              <a:chExt cx="2362200" cy="76364"/>
            </a:xfrm>
          </p:grpSpPr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3581400" y="35052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4343400" y="35052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5123469" y="35052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09" name="Oval 108"/>
              <p:cNvSpPr>
                <a:spLocks noChangeAspect="1"/>
              </p:cNvSpPr>
              <p:nvPr/>
            </p:nvSpPr>
            <p:spPr>
              <a:xfrm>
                <a:off x="5867400" y="35052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grpSp>
          <p:nvGrpSpPr>
            <p:cNvPr id="16385" name="Group 16384"/>
            <p:cNvGrpSpPr/>
            <p:nvPr/>
          </p:nvGrpSpPr>
          <p:grpSpPr>
            <a:xfrm>
              <a:off x="3612096" y="2955389"/>
              <a:ext cx="2362200" cy="76364"/>
              <a:chOff x="3657600" y="2971800"/>
              <a:chExt cx="2362200" cy="76364"/>
            </a:xfrm>
          </p:grpSpPr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3657600" y="29718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11" name="Oval 110"/>
              <p:cNvSpPr>
                <a:spLocks noChangeAspect="1"/>
              </p:cNvSpPr>
              <p:nvPr/>
            </p:nvSpPr>
            <p:spPr>
              <a:xfrm>
                <a:off x="4419600" y="29718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12" name="Oval 111"/>
              <p:cNvSpPr>
                <a:spLocks noChangeAspect="1"/>
              </p:cNvSpPr>
              <p:nvPr/>
            </p:nvSpPr>
            <p:spPr>
              <a:xfrm>
                <a:off x="5199669" y="29718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13" name="Oval 112"/>
              <p:cNvSpPr>
                <a:spLocks noChangeAspect="1"/>
              </p:cNvSpPr>
              <p:nvPr/>
            </p:nvSpPr>
            <p:spPr>
              <a:xfrm>
                <a:off x="5943600" y="2971800"/>
                <a:ext cx="76200" cy="7636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</p:grpSp>
      <p:sp>
        <p:nvSpPr>
          <p:cNvPr id="16394" name="Rounded Rectangle 16393"/>
          <p:cNvSpPr/>
          <p:nvPr/>
        </p:nvSpPr>
        <p:spPr>
          <a:xfrm>
            <a:off x="3497797" y="2993571"/>
            <a:ext cx="2598204" cy="549811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6400" name="Group 16399"/>
          <p:cNvGrpSpPr/>
          <p:nvPr/>
        </p:nvGrpSpPr>
        <p:grpSpPr>
          <a:xfrm>
            <a:off x="6247485" y="2667000"/>
            <a:ext cx="2939582" cy="2932331"/>
            <a:chOff x="6247485" y="2667000"/>
            <a:chExt cx="2939582" cy="2932331"/>
          </a:xfrm>
        </p:grpSpPr>
        <p:grpSp>
          <p:nvGrpSpPr>
            <p:cNvPr id="16395" name="Group 16394"/>
            <p:cNvGrpSpPr/>
            <p:nvPr/>
          </p:nvGrpSpPr>
          <p:grpSpPr>
            <a:xfrm>
              <a:off x="7363710" y="2667000"/>
              <a:ext cx="1122969" cy="1752600"/>
              <a:chOff x="7363710" y="2667000"/>
              <a:chExt cx="1122969" cy="1752600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7363710" y="4267200"/>
                <a:ext cx="1122969" cy="1524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48" name="Straight Connector 147"/>
              <p:cNvCxnSpPr/>
              <p:nvPr/>
            </p:nvCxnSpPr>
            <p:spPr>
              <a:xfrm>
                <a:off x="7934990" y="2743200"/>
                <a:ext cx="0" cy="1524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7499562" y="27432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499562" y="32766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7499562" y="38100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Oval 151"/>
              <p:cNvSpPr>
                <a:spLocks noChangeAspect="1"/>
              </p:cNvSpPr>
              <p:nvPr/>
            </p:nvSpPr>
            <p:spPr>
              <a:xfrm>
                <a:off x="7499563" y="27050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53" name="Oval 152"/>
              <p:cNvSpPr>
                <a:spLocks noChangeAspect="1"/>
              </p:cNvSpPr>
              <p:nvPr/>
            </p:nvSpPr>
            <p:spPr>
              <a:xfrm>
                <a:off x="7853349" y="27050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54" name="Straight Connector 153"/>
              <p:cNvCxnSpPr/>
              <p:nvPr/>
            </p:nvCxnSpPr>
            <p:spPr>
              <a:xfrm>
                <a:off x="7499562" y="32766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/>
              <p:cNvSpPr>
                <a:spLocks noChangeAspect="1"/>
              </p:cNvSpPr>
              <p:nvPr/>
            </p:nvSpPr>
            <p:spPr>
              <a:xfrm>
                <a:off x="7499563" y="32384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56" name="Oval 155"/>
              <p:cNvSpPr>
                <a:spLocks noChangeAspect="1"/>
              </p:cNvSpPr>
              <p:nvPr/>
            </p:nvSpPr>
            <p:spPr>
              <a:xfrm>
                <a:off x="7853349" y="32384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>
                <a:off x="7499562" y="38100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>
                <a:spLocks noChangeAspect="1"/>
              </p:cNvSpPr>
              <p:nvPr/>
            </p:nvSpPr>
            <p:spPr>
              <a:xfrm>
                <a:off x="7499563" y="37718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59" name="Oval 158"/>
              <p:cNvSpPr>
                <a:spLocks noChangeAspect="1"/>
              </p:cNvSpPr>
              <p:nvPr/>
            </p:nvSpPr>
            <p:spPr>
              <a:xfrm>
                <a:off x="7853349" y="37718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60" name="Oval 159"/>
              <p:cNvSpPr>
                <a:spLocks noChangeAspect="1"/>
              </p:cNvSpPr>
              <p:nvPr/>
            </p:nvSpPr>
            <p:spPr>
              <a:xfrm>
                <a:off x="7896890" y="4190836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61" name="Straight Connector 160"/>
              <p:cNvCxnSpPr/>
              <p:nvPr/>
            </p:nvCxnSpPr>
            <p:spPr>
              <a:xfrm>
                <a:off x="8363016" y="2743200"/>
                <a:ext cx="0" cy="152400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7927588" y="27432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7927588" y="32766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7927588" y="38100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7927589" y="27050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8281375" y="27050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67" name="Straight Connector 166"/>
              <p:cNvCxnSpPr/>
              <p:nvPr/>
            </p:nvCxnSpPr>
            <p:spPr>
              <a:xfrm>
                <a:off x="7927588" y="32766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/>
              <p:cNvSpPr>
                <a:spLocks noChangeAspect="1"/>
              </p:cNvSpPr>
              <p:nvPr/>
            </p:nvSpPr>
            <p:spPr>
              <a:xfrm>
                <a:off x="7927589" y="32384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8281375" y="32384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>
                <a:off x="7927588" y="3810000"/>
                <a:ext cx="4354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/>
              <p:cNvSpPr>
                <a:spLocks noChangeAspect="1"/>
              </p:cNvSpPr>
              <p:nvPr/>
            </p:nvSpPr>
            <p:spPr>
              <a:xfrm>
                <a:off x="7927589" y="37718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8281375" y="3771818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8324916" y="4190836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8319475" y="3162054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75" name="Oval 174"/>
              <p:cNvSpPr>
                <a:spLocks noChangeAspect="1"/>
              </p:cNvSpPr>
              <p:nvPr/>
            </p:nvSpPr>
            <p:spPr>
              <a:xfrm>
                <a:off x="8324916" y="3695454"/>
                <a:ext cx="76200" cy="763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6391" name="Straight Connector 16390"/>
              <p:cNvCxnSpPr>
                <a:stCxn id="152" idx="2"/>
              </p:cNvCxnSpPr>
              <p:nvPr/>
            </p:nvCxnSpPr>
            <p:spPr>
              <a:xfrm>
                <a:off x="7499563" y="2743200"/>
                <a:ext cx="0" cy="152400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93" name="Straight Arrow Connector 16392"/>
              <p:cNvCxnSpPr/>
              <p:nvPr/>
            </p:nvCxnSpPr>
            <p:spPr>
              <a:xfrm>
                <a:off x="7379820" y="2667000"/>
                <a:ext cx="31568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>
                <a:off x="7363710" y="3178465"/>
                <a:ext cx="31568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>
                <a:off x="7363710" y="3695454"/>
                <a:ext cx="31568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8" name="Rectangle 197"/>
            <p:cNvSpPr/>
            <p:nvPr/>
          </p:nvSpPr>
          <p:spPr>
            <a:xfrm>
              <a:off x="6247485" y="4953000"/>
              <a:ext cx="29395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  </a:t>
              </a:r>
              <a:r>
                <a:rPr lang="en-GB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</a:t>
              </a:r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GB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</a:t>
              </a:r>
            </a:p>
            <a:p>
              <a:r>
                <a: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Column</a:t>
              </a:r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GB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Column</a:t>
              </a:r>
              <a:r>
                <a:rPr lang="en-GB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GB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Column</a:t>
              </a:r>
              <a:endPara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397" name="Straight Arrow Connector 16396"/>
            <p:cNvCxnSpPr/>
            <p:nvPr/>
          </p:nvCxnSpPr>
          <p:spPr>
            <a:xfrm flipV="1">
              <a:off x="6728895" y="4495800"/>
              <a:ext cx="650925" cy="45720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>
              <a:stCxn id="198" idx="0"/>
            </p:cNvCxnSpPr>
            <p:nvPr/>
          </p:nvCxnSpPr>
          <p:spPr>
            <a:xfrm flipV="1">
              <a:off x="7717276" y="4495800"/>
              <a:ext cx="207918" cy="4572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 flipH="1" flipV="1">
              <a:off x="8385334" y="4495800"/>
              <a:ext cx="225266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16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0" y="-161925"/>
            <a:ext cx="9305925" cy="7019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38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7684"/>
            <a:ext cx="9144000" cy="54864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1) Structure acceleration demands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2) Simple loading sliding mechanics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3) Earthquake shaking sliding estimation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4) Experimental Studies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5) Building stiffness considerations</a:t>
            </a:r>
            <a:endParaRPr lang="en-GB" sz="4000" dirty="0">
              <a:solidFill>
                <a:srgbClr val="0070C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6) Hysteretic behaviour considerations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7) Injury estimation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8) Contents </a:t>
            </a:r>
            <a:r>
              <a:rPr lang="en-GB" sz="4000" dirty="0">
                <a:solidFill>
                  <a:srgbClr val="0070C0"/>
                </a:solidFill>
              </a:rPr>
              <a:t>anchorage </a:t>
            </a:r>
            <a:r>
              <a:rPr lang="en-GB" sz="4000" dirty="0" smtClean="0">
                <a:solidFill>
                  <a:srgbClr val="0070C0"/>
                </a:solidFill>
              </a:rPr>
              <a:t>benefit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sz="4000" dirty="0" smtClean="0">
                <a:solidFill>
                  <a:srgbClr val="0070C0"/>
                </a:solidFill>
              </a:rPr>
              <a:t>9) </a:t>
            </a:r>
            <a:r>
              <a:rPr lang="en-GB" sz="4000" dirty="0">
                <a:solidFill>
                  <a:srgbClr val="0070C0"/>
                </a:solidFill>
              </a:rPr>
              <a:t>R</a:t>
            </a:r>
            <a:r>
              <a:rPr lang="en-GB" sz="4000" dirty="0" smtClean="0">
                <a:solidFill>
                  <a:srgbClr val="0070C0"/>
                </a:solidFill>
              </a:rPr>
              <a:t>elated work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1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8448" y="1143000"/>
            <a:ext cx="9144000" cy="4737100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 smtClean="0">
                <a:solidFill>
                  <a:srgbClr val="FF6600"/>
                </a:solidFill>
              </a:rPr>
              <a:t>1) Questions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 smtClean="0">
                <a:solidFill>
                  <a:srgbClr val="FF6600"/>
                </a:solidFill>
              </a:rPr>
              <a:t>2) Demand </a:t>
            </a:r>
            <a:r>
              <a:rPr lang="en-GB" sz="11200" dirty="0">
                <a:solidFill>
                  <a:srgbClr val="FF6600"/>
                </a:solidFill>
              </a:rPr>
              <a:t>Study - </a:t>
            </a:r>
            <a:r>
              <a:rPr lang="en-GB" sz="11200" dirty="0" smtClean="0">
                <a:solidFill>
                  <a:srgbClr val="FF6600"/>
                </a:solidFill>
              </a:rPr>
              <a:t>Accelerations </a:t>
            </a:r>
            <a:r>
              <a:rPr lang="en-GB" sz="11200" dirty="0" smtClean="0">
                <a:solidFill>
                  <a:srgbClr val="92D050"/>
                </a:solidFill>
              </a:rPr>
              <a:t>(</a:t>
            </a:r>
            <a:r>
              <a:rPr lang="en-GB" sz="11200" dirty="0" err="1" smtClean="0">
                <a:solidFill>
                  <a:srgbClr val="92D050"/>
                </a:solidFill>
              </a:rPr>
              <a:t>Dant</a:t>
            </a:r>
            <a:r>
              <a:rPr lang="en-GB" sz="11200" dirty="0" smtClean="0">
                <a:solidFill>
                  <a:srgbClr val="92D050"/>
                </a:solidFill>
              </a:rPr>
              <a:t>., 2011)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 smtClean="0">
                <a:solidFill>
                  <a:srgbClr val="FF6600"/>
                </a:solidFill>
              </a:rPr>
              <a:t>3) Contents Response Numerical Studies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>
                <a:solidFill>
                  <a:srgbClr val="FF6600"/>
                </a:solidFill>
              </a:rPr>
              <a:t>	</a:t>
            </a:r>
            <a:r>
              <a:rPr lang="en-GB" sz="11200" dirty="0" smtClean="0">
                <a:solidFill>
                  <a:srgbClr val="92D050"/>
                </a:solidFill>
              </a:rPr>
              <a:t>English et al. (2011), Lin et al. (2013), Cain et al. (2013)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 smtClean="0">
                <a:solidFill>
                  <a:srgbClr val="FF6600"/>
                </a:solidFill>
              </a:rPr>
              <a:t>4) Contents </a:t>
            </a:r>
            <a:r>
              <a:rPr lang="en-GB" sz="11200" dirty="0">
                <a:solidFill>
                  <a:srgbClr val="FF6600"/>
                </a:solidFill>
              </a:rPr>
              <a:t>Response </a:t>
            </a:r>
            <a:r>
              <a:rPr lang="en-GB" sz="11200" dirty="0" smtClean="0">
                <a:solidFill>
                  <a:srgbClr val="FF6600"/>
                </a:solidFill>
              </a:rPr>
              <a:t>Experimental Studies </a:t>
            </a:r>
            <a:r>
              <a:rPr lang="en-GB" sz="11200" dirty="0" smtClean="0">
                <a:solidFill>
                  <a:srgbClr val="92D050"/>
                </a:solidFill>
              </a:rPr>
              <a:t>(Yeow, 2014)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 smtClean="0">
                <a:solidFill>
                  <a:srgbClr val="FF6600"/>
                </a:solidFill>
              </a:rPr>
              <a:t>5) Using </a:t>
            </a:r>
            <a:r>
              <a:rPr lang="en-GB" sz="11200" dirty="0">
                <a:solidFill>
                  <a:srgbClr val="FF6600"/>
                </a:solidFill>
              </a:rPr>
              <a:t>Contents Information </a:t>
            </a:r>
            <a:r>
              <a:rPr lang="en-GB" sz="11200" dirty="0">
                <a:solidFill>
                  <a:srgbClr val="92D050"/>
                </a:solidFill>
              </a:rPr>
              <a:t>- Yeow (2013-2016)</a:t>
            </a:r>
            <a:endParaRPr lang="en-GB" sz="11200" dirty="0" smtClean="0">
              <a:solidFill>
                <a:srgbClr val="92D050"/>
              </a:solidFill>
            </a:endParaRP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GB" sz="11200" dirty="0" smtClean="0">
                <a:solidFill>
                  <a:srgbClr val="FF6600"/>
                </a:solidFill>
              </a:rPr>
              <a:t>Contents in loss estimation 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GB" sz="11200" dirty="0" smtClean="0">
                <a:solidFill>
                  <a:srgbClr val="FF6600"/>
                </a:solidFill>
              </a:rPr>
              <a:t>Contents in injury prediction 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 smtClean="0">
                <a:solidFill>
                  <a:srgbClr val="FF6600"/>
                </a:solidFill>
              </a:rPr>
              <a:t>6) Related Studies 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GB" sz="11200" dirty="0" smtClean="0">
                <a:solidFill>
                  <a:srgbClr val="FF6600"/>
                </a:solidFill>
              </a:rPr>
              <a:t>Slab Sliding </a:t>
            </a:r>
            <a:r>
              <a:rPr lang="en-GB" sz="11200" dirty="0" smtClean="0">
                <a:solidFill>
                  <a:srgbClr val="92D050"/>
                </a:solidFill>
              </a:rPr>
              <a:t>(</a:t>
            </a:r>
            <a:r>
              <a:rPr lang="en-GB" sz="11200" dirty="0" err="1" smtClean="0">
                <a:solidFill>
                  <a:srgbClr val="92D050"/>
                </a:solidFill>
              </a:rPr>
              <a:t>Iihoshi</a:t>
            </a:r>
            <a:r>
              <a:rPr lang="en-GB" sz="11200" dirty="0" smtClean="0">
                <a:solidFill>
                  <a:srgbClr val="92D050"/>
                </a:solidFill>
              </a:rPr>
              <a:t>, 2013)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GB" sz="11200" dirty="0" smtClean="0">
                <a:solidFill>
                  <a:srgbClr val="FF6600"/>
                </a:solidFill>
              </a:rPr>
              <a:t>Projectile motion </a:t>
            </a:r>
            <a:r>
              <a:rPr lang="en-GB" sz="11200" dirty="0" smtClean="0">
                <a:solidFill>
                  <a:srgbClr val="92D050"/>
                </a:solidFill>
              </a:rPr>
              <a:t>(</a:t>
            </a:r>
            <a:r>
              <a:rPr lang="en-NZ" sz="11200" dirty="0" err="1">
                <a:solidFill>
                  <a:srgbClr val="92D050"/>
                </a:solidFill>
              </a:rPr>
              <a:t>Bruyere</a:t>
            </a:r>
            <a:r>
              <a:rPr lang="en-GB" sz="11200" dirty="0" smtClean="0">
                <a:solidFill>
                  <a:srgbClr val="92D050"/>
                </a:solidFill>
              </a:rPr>
              <a:t>, 2014)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1200" dirty="0" smtClean="0">
                <a:solidFill>
                  <a:srgbClr val="FF6600"/>
                </a:solidFill>
              </a:rPr>
              <a:t>7) Conclusions</a:t>
            </a:r>
            <a:endParaRPr lang="en-GB" sz="11200" dirty="0">
              <a:solidFill>
                <a:srgbClr val="FF66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pic>
        <p:nvPicPr>
          <p:cNvPr id="9" name="Picture 2" descr="top b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7" b="20054"/>
          <a:stretch/>
        </p:blipFill>
        <p:spPr bwMode="auto">
          <a:xfrm>
            <a:off x="0" y="340"/>
            <a:ext cx="9142328" cy="93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1" name="Picture 2" descr="top b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3"/>
          <a:stretch/>
        </p:blipFill>
        <p:spPr bwMode="auto">
          <a:xfrm>
            <a:off x="0" y="838200"/>
            <a:ext cx="9144000" cy="19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top b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6" r="2321" b="58038"/>
          <a:stretch/>
        </p:blipFill>
        <p:spPr bwMode="auto">
          <a:xfrm>
            <a:off x="7574785" y="340"/>
            <a:ext cx="1567543" cy="6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6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1169634"/>
            <a:ext cx="6781800" cy="5035361"/>
            <a:chOff x="-38155" y="1568931"/>
            <a:chExt cx="4697065" cy="3408553"/>
          </a:xfrm>
        </p:grpSpPr>
        <p:pic>
          <p:nvPicPr>
            <p:cNvPr id="17" name="Picture 1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55" y="1568931"/>
              <a:ext cx="4697065" cy="3408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347362" y="1694541"/>
              <a:ext cx="803173" cy="450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NZ" b="1" dirty="0" smtClean="0"/>
                <a:t>Increasing</a:t>
              </a:r>
            </a:p>
            <a:p>
              <a:pPr algn="ctr"/>
              <a:r>
                <a:rPr lang="en-NZ" b="1" dirty="0" smtClean="0"/>
                <a:t>Mass</a:t>
              </a:r>
              <a:endParaRPr lang="en-NZ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FRICTIONAL BEHAVIOUR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6" name="TextBox 5"/>
          <p:cNvSpPr txBox="1"/>
          <p:nvPr/>
        </p:nvSpPr>
        <p:spPr>
          <a:xfrm>
            <a:off x="990600" y="6173035"/>
            <a:ext cx="7397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Carpet Flooring – Varying Displacement Rate</a:t>
            </a:r>
            <a:endParaRPr lang="en-N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0174" y="3962400"/>
            <a:ext cx="2226785" cy="151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5963" y="1676400"/>
            <a:ext cx="224099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25964" y="1295400"/>
            <a:ext cx="224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Static Test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5735" y="3510352"/>
            <a:ext cx="224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Kinetic Test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6233" y="5105400"/>
            <a:ext cx="661313" cy="2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888137" y="1772205"/>
            <a:ext cx="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5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Why is Content Sliding Important?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Mechanics of content sliding/Objectives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Experimental Setup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Frictional Behavior</a:t>
            </a:r>
          </a:p>
          <a:p>
            <a:r>
              <a:rPr lang="en-US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Sliding Behavior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Comparison against Analytical Methods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OUTLINE OF PRESENTATION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453683" y="609600"/>
            <a:ext cx="8156917" cy="6255338"/>
            <a:chOff x="453683" y="609600"/>
            <a:chExt cx="8156917" cy="6255338"/>
          </a:xfrm>
        </p:grpSpPr>
        <p:grpSp>
          <p:nvGrpSpPr>
            <p:cNvPr id="21" name="Group 70"/>
            <p:cNvGrpSpPr>
              <a:grpSpLocks/>
            </p:cNvGrpSpPr>
            <p:nvPr/>
          </p:nvGrpSpPr>
          <p:grpSpPr bwMode="auto">
            <a:xfrm>
              <a:off x="457200" y="609600"/>
              <a:ext cx="8153400" cy="6255338"/>
              <a:chOff x="0" y="0"/>
              <a:chExt cx="57544" cy="44695"/>
            </a:xfrm>
          </p:grpSpPr>
          <p:pic>
            <p:nvPicPr>
              <p:cNvPr id="27" name="Picture 9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544" cy="10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0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416"/>
                <a:ext cx="57544" cy="11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0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09"/>
                <a:ext cx="57544" cy="13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6" name="Picture 55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83" y="2065103"/>
              <a:ext cx="8153400" cy="14011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cxnSp>
        <p:nvCxnSpPr>
          <p:cNvPr id="18" name="Straight Connector 17"/>
          <p:cNvCxnSpPr>
            <a:stCxn id="97" idx="2"/>
          </p:cNvCxnSpPr>
          <p:nvPr/>
        </p:nvCxnSpPr>
        <p:spPr>
          <a:xfrm flipH="1">
            <a:off x="4419600" y="521732"/>
            <a:ext cx="4994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1" idx="2"/>
          </p:cNvCxnSpPr>
          <p:nvPr/>
        </p:nvCxnSpPr>
        <p:spPr>
          <a:xfrm>
            <a:off x="4809478" y="521732"/>
            <a:ext cx="0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cxnSp>
        <p:nvCxnSpPr>
          <p:cNvPr id="38" name="Straight Connector 37"/>
          <p:cNvCxnSpPr>
            <a:stCxn id="42" idx="2"/>
          </p:cNvCxnSpPr>
          <p:nvPr/>
        </p:nvCxnSpPr>
        <p:spPr>
          <a:xfrm flipH="1">
            <a:off x="5298488" y="521732"/>
            <a:ext cx="3699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6" idx="2"/>
          </p:cNvCxnSpPr>
          <p:nvPr/>
        </p:nvCxnSpPr>
        <p:spPr>
          <a:xfrm>
            <a:off x="5749213" y="521732"/>
            <a:ext cx="24231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253144" y="152400"/>
            <a:ext cx="3429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38028" y="152400"/>
            <a:ext cx="3429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2</a:t>
            </a:r>
            <a:endParaRPr lang="en-NZ" dirty="0"/>
          </a:p>
        </p:txBody>
      </p:sp>
      <p:sp>
        <p:nvSpPr>
          <p:cNvPr id="42" name="TextBox 41"/>
          <p:cNvSpPr txBox="1"/>
          <p:nvPr/>
        </p:nvSpPr>
        <p:spPr>
          <a:xfrm>
            <a:off x="5130737" y="152400"/>
            <a:ext cx="3429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3</a:t>
            </a:r>
            <a:endParaRPr lang="en-NZ" dirty="0"/>
          </a:p>
        </p:txBody>
      </p:sp>
      <p:sp>
        <p:nvSpPr>
          <p:cNvPr id="46" name="TextBox 45"/>
          <p:cNvSpPr txBox="1"/>
          <p:nvPr/>
        </p:nvSpPr>
        <p:spPr>
          <a:xfrm>
            <a:off x="5577763" y="152400"/>
            <a:ext cx="3429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4</a:t>
            </a:r>
            <a:endParaRPr lang="en-NZ" dirty="0"/>
          </a:p>
        </p:txBody>
      </p:sp>
      <p:sp>
        <p:nvSpPr>
          <p:cNvPr id="113" name="TextBox 112"/>
          <p:cNvSpPr txBox="1"/>
          <p:nvPr/>
        </p:nvSpPr>
        <p:spPr>
          <a:xfrm>
            <a:off x="0" y="579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2.0 Hz, </a:t>
            </a:r>
            <a:r>
              <a:rPr lang="en-NZ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NZ" sz="24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en-N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60 mm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6212580" y="511726"/>
            <a:ext cx="32251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670088" y="511848"/>
            <a:ext cx="32251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145044" y="513297"/>
            <a:ext cx="32251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611122" y="514066"/>
            <a:ext cx="32251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59444" y="521732"/>
            <a:ext cx="32251" cy="5981459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047166" y="152400"/>
            <a:ext cx="23348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Subsequent Reversals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292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41" grpId="0" animBg="1"/>
      <p:bldP spid="42" grpId="0" animBg="1"/>
      <p:bldP spid="46" grpId="0" animBg="1"/>
      <p:bldP spid="6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Why is Content Sliding Important?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Mechanics of content sliding/Objectives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Experimental Setup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Frictional Behavior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Sliding Behavior</a:t>
            </a:r>
          </a:p>
          <a:p>
            <a:r>
              <a:rPr lang="en-US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Comparison against Analytical Methods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OUTLINE OF PRESENTATION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513316" y="1655931"/>
            <a:ext cx="5375035" cy="3869197"/>
            <a:chOff x="0" y="0"/>
            <a:chExt cx="2168199" cy="1511405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0"/>
              <a:ext cx="2168199" cy="1511405"/>
              <a:chOff x="0" y="0"/>
              <a:chExt cx="4338320" cy="2771775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0" y="0"/>
                <a:ext cx="4338320" cy="2771775"/>
                <a:chOff x="0" y="0"/>
                <a:chExt cx="4338320" cy="2771775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233363" y="0"/>
                  <a:ext cx="4104957" cy="2571432"/>
                  <a:chOff x="0" y="0"/>
                  <a:chExt cx="4104957" cy="2571432"/>
                </a:xfrm>
              </p:grpSpPr>
              <p:sp>
                <p:nvSpPr>
                  <p:cNvPr id="89" name="Rectangle 88"/>
                  <p:cNvSpPr/>
                  <p:nvPr/>
                </p:nvSpPr>
                <p:spPr>
                  <a:xfrm>
                    <a:off x="0" y="952"/>
                    <a:ext cx="128587" cy="16097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 rot="5400000">
                    <a:off x="2014537" y="-1961198"/>
                    <a:ext cx="128270" cy="405066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 rot="5400000">
                    <a:off x="1962150" y="481964"/>
                    <a:ext cx="128270" cy="405066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0" y="2186939"/>
                    <a:ext cx="128270" cy="38354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3976687" y="952"/>
                    <a:ext cx="128270" cy="256952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361950" y="128587"/>
                  <a:ext cx="1270952" cy="852170"/>
                  <a:chOff x="0" y="0"/>
                  <a:chExt cx="1270952" cy="852170"/>
                </a:xfrm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bg1"/>
                  </a:bgClr>
                </a:pattFill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0" y="0"/>
                    <a:ext cx="461973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 rot="5400000">
                    <a:off x="614362" y="-195262"/>
                    <a:ext cx="461010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 rot="10800000">
                  <a:off x="2938462" y="1590675"/>
                  <a:ext cx="1270636" cy="852170"/>
                  <a:chOff x="0" y="0"/>
                  <a:chExt cx="1270952" cy="852170"/>
                </a:xfrm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bg1"/>
                  </a:bgClr>
                </a:pattFill>
              </p:grpSpPr>
              <p:sp>
                <p:nvSpPr>
                  <p:cNvPr id="85" name="Rectangle 84"/>
                  <p:cNvSpPr/>
                  <p:nvPr/>
                </p:nvSpPr>
                <p:spPr>
                  <a:xfrm>
                    <a:off x="0" y="0"/>
                    <a:ext cx="461973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 rot="5400000">
                    <a:off x="614362" y="-195262"/>
                    <a:ext cx="461010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3" name="Group 42"/>
                <p:cNvGrpSpPr/>
                <p:nvPr/>
              </p:nvGrpSpPr>
              <p:grpSpPr>
                <a:xfrm rot="10800000" flipH="1">
                  <a:off x="1647825" y="1590675"/>
                  <a:ext cx="1270636" cy="852170"/>
                  <a:chOff x="0" y="0"/>
                  <a:chExt cx="1270952" cy="852170"/>
                </a:xfrm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bg1"/>
                  </a:bgClr>
                </a:pattFill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0" y="0"/>
                    <a:ext cx="461973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 rot="5400000">
                    <a:off x="614362" y="-195262"/>
                    <a:ext cx="461010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 rot="10800000" flipV="1">
                  <a:off x="2938462" y="128587"/>
                  <a:ext cx="1270636" cy="852170"/>
                  <a:chOff x="0" y="0"/>
                  <a:chExt cx="1270952" cy="852170"/>
                </a:xfrm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bg1"/>
                  </a:bgClr>
                </a:pattFill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0" y="0"/>
                    <a:ext cx="461973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 rot="5400000">
                    <a:off x="614362" y="-195262"/>
                    <a:ext cx="461010" cy="8521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NZ" sz="24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33363" y="2185987"/>
                  <a:ext cx="48822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Arc 45"/>
                <p:cNvSpPr/>
                <p:nvPr/>
              </p:nvSpPr>
              <p:spPr>
                <a:xfrm>
                  <a:off x="0" y="1609725"/>
                  <a:ext cx="722948" cy="116205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1647825" y="128587"/>
                  <a:ext cx="628650" cy="238125"/>
                </a:xfrm>
                <a:prstGeom prst="rect">
                  <a:avLst/>
                </a:prstGeom>
                <a:blipFill>
                  <a:blip r:embed="rId2" cstate="print"/>
                  <a:tile tx="0" ty="0" sx="100000" sy="100000" flip="none" algn="tl"/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2290763" y="128587"/>
                  <a:ext cx="628650" cy="238125"/>
                </a:xfrm>
                <a:prstGeom prst="rect">
                  <a:avLst/>
                </a:prstGeom>
                <a:blipFill>
                  <a:blip r:embed="rId2" cstate="print"/>
                  <a:tile tx="0" ty="0" sx="100000" sy="100000" flip="none" algn="tl"/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743325" y="995362"/>
                  <a:ext cx="462280" cy="27622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743325" y="1295400"/>
                  <a:ext cx="462280" cy="27622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366838" y="1966912"/>
                  <a:ext cx="271780" cy="4711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7001">
                      <a:srgbClr val="E6E6E6"/>
                    </a:gs>
                    <a:gs pos="0">
                      <a:srgbClr val="7D8496"/>
                    </a:gs>
                    <a:gs pos="47000">
                      <a:srgbClr val="E6E6E6"/>
                    </a:gs>
                    <a:gs pos="980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  <a:tileRect/>
                </a:gra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1095375" y="1966912"/>
                  <a:ext cx="271780" cy="4711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7001">
                      <a:srgbClr val="E6E6E6"/>
                    </a:gs>
                    <a:gs pos="0">
                      <a:srgbClr val="7D8496"/>
                    </a:gs>
                    <a:gs pos="47000">
                      <a:srgbClr val="E6E6E6"/>
                    </a:gs>
                    <a:gs pos="980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  <a:tileRect/>
                </a:gra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19150" y="1966912"/>
                  <a:ext cx="271780" cy="4711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7001">
                      <a:srgbClr val="E6E6E6"/>
                    </a:gs>
                    <a:gs pos="0">
                      <a:srgbClr val="7D8496"/>
                    </a:gs>
                    <a:gs pos="47000">
                      <a:srgbClr val="E6E6E6"/>
                    </a:gs>
                    <a:gs pos="980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  <a:tileRect/>
                </a:gra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4210050" y="280987"/>
                  <a:ext cx="122144" cy="4571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4210050" y="2143125"/>
                  <a:ext cx="121920" cy="4508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4224338" y="328612"/>
                  <a:ext cx="102870" cy="18145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4248150" y="323850"/>
                  <a:ext cx="52070" cy="4508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4248150" y="2100262"/>
                  <a:ext cx="52070" cy="4508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276725" y="366712"/>
                  <a:ext cx="0" cy="173132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59"/>
                <p:cNvGrpSpPr/>
                <p:nvPr/>
              </p:nvGrpSpPr>
              <p:grpSpPr>
                <a:xfrm>
                  <a:off x="361950" y="128587"/>
                  <a:ext cx="1281112" cy="853123"/>
                  <a:chOff x="0" y="0"/>
                  <a:chExt cx="1281112" cy="853123"/>
                </a:xfrm>
              </p:grpSpPr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1276350" y="0"/>
                    <a:ext cx="0" cy="46132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>
                    <a:off x="466725" y="461963"/>
                    <a:ext cx="81438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466725" y="461963"/>
                    <a:ext cx="0" cy="39020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H="1" flipV="1">
                    <a:off x="0" y="852488"/>
                    <a:ext cx="467052" cy="6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/>
                <p:cNvGrpSpPr/>
                <p:nvPr/>
              </p:nvGrpSpPr>
              <p:grpSpPr>
                <a:xfrm flipH="1">
                  <a:off x="2928938" y="119062"/>
                  <a:ext cx="1281112" cy="853123"/>
                  <a:chOff x="0" y="0"/>
                  <a:chExt cx="1281112" cy="853123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1276350" y="0"/>
                    <a:ext cx="0" cy="46132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466725" y="461963"/>
                    <a:ext cx="81438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466725" y="461963"/>
                    <a:ext cx="0" cy="39020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H="1" flipV="1">
                    <a:off x="0" y="852488"/>
                    <a:ext cx="467052" cy="6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" name="Group 61"/>
                <p:cNvGrpSpPr/>
                <p:nvPr/>
              </p:nvGrpSpPr>
              <p:grpSpPr>
                <a:xfrm rot="10800000">
                  <a:off x="2928621" y="1590674"/>
                  <a:ext cx="1281112" cy="852806"/>
                  <a:chOff x="0" y="0"/>
                  <a:chExt cx="1281112" cy="853123"/>
                </a:xfrm>
              </p:grpSpPr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276350" y="0"/>
                    <a:ext cx="0" cy="46132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466725" y="461963"/>
                    <a:ext cx="81438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466725" y="461963"/>
                    <a:ext cx="0" cy="39020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flipH="1" flipV="1">
                    <a:off x="0" y="852488"/>
                    <a:ext cx="467052" cy="6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 62"/>
                <p:cNvGrpSpPr/>
                <p:nvPr/>
              </p:nvGrpSpPr>
              <p:grpSpPr>
                <a:xfrm flipV="1">
                  <a:off x="1647825" y="1590674"/>
                  <a:ext cx="1281112" cy="852806"/>
                  <a:chOff x="0" y="0"/>
                  <a:chExt cx="1281112" cy="853123"/>
                </a:xfrm>
              </p:grpSpPr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276350" y="0"/>
                    <a:ext cx="0" cy="46132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466725" y="461963"/>
                    <a:ext cx="81438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466725" y="461963"/>
                    <a:ext cx="0" cy="39020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 flipH="1" flipV="1">
                    <a:off x="0" y="852488"/>
                    <a:ext cx="467052" cy="6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Straight Connector 63"/>
                <p:cNvCxnSpPr/>
                <p:nvPr/>
              </p:nvCxnSpPr>
              <p:spPr>
                <a:xfrm flipH="1">
                  <a:off x="1643063" y="1590675"/>
                  <a:ext cx="4762" cy="85280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Rectangle 31"/>
              <p:cNvSpPr/>
              <p:nvPr/>
            </p:nvSpPr>
            <p:spPr>
              <a:xfrm>
                <a:off x="362737" y="982413"/>
                <a:ext cx="461186" cy="1456372"/>
              </a:xfrm>
              <a:prstGeom prst="rect">
                <a:avLst/>
              </a:prstGeom>
              <a:solidFill>
                <a:srgbClr val="FF0000">
                  <a:alpha val="33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38830" y="982413"/>
                <a:ext cx="799465" cy="984250"/>
              </a:xfrm>
              <a:prstGeom prst="rect">
                <a:avLst/>
              </a:prstGeom>
              <a:solidFill>
                <a:srgbClr val="00B0F0">
                  <a:alpha val="33000"/>
                </a:srgbClr>
              </a:solidFill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647431" y="385408"/>
                <a:ext cx="1286267" cy="1201331"/>
              </a:xfrm>
              <a:prstGeom prst="rect">
                <a:avLst/>
              </a:prstGeom>
              <a:solidFill>
                <a:srgbClr val="00B050">
                  <a:alpha val="33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939683" y="997527"/>
                <a:ext cx="788035" cy="589915"/>
              </a:xfrm>
              <a:prstGeom prst="rect">
                <a:avLst/>
              </a:prstGeom>
              <a:solidFill>
                <a:srgbClr val="7030A0">
                  <a:alpha val="33000"/>
                </a:srgbClr>
              </a:solidFill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138638" y="1594532"/>
                <a:ext cx="788035" cy="379788"/>
              </a:xfrm>
              <a:prstGeom prst="rect">
                <a:avLst/>
              </a:prstGeom>
              <a:solidFill>
                <a:srgbClr val="FFC000">
                  <a:alpha val="33000"/>
                </a:srgbClr>
              </a:solidFill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46387" y="604562"/>
                <a:ext cx="788035" cy="379730"/>
              </a:xfrm>
              <a:prstGeom prst="rect">
                <a:avLst/>
              </a:prstGeom>
              <a:solidFill>
                <a:schemeClr val="accent6">
                  <a:lumMod val="50000"/>
                  <a:alpha val="33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947240" y="604562"/>
                <a:ext cx="788035" cy="379788"/>
              </a:xfrm>
              <a:prstGeom prst="rect">
                <a:avLst/>
              </a:prstGeom>
              <a:solidFill>
                <a:schemeClr val="tx2">
                  <a:lumMod val="75000"/>
                  <a:alpha val="33000"/>
                </a:schemeClr>
              </a:solid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939683" y="1594532"/>
                <a:ext cx="788035" cy="379730"/>
              </a:xfrm>
              <a:prstGeom prst="rect">
                <a:avLst/>
              </a:prstGeom>
              <a:solidFill>
                <a:schemeClr val="accent2">
                  <a:lumMod val="50000"/>
                  <a:alpha val="33000"/>
                </a:schemeClr>
              </a:solidFill>
              <a:ln w="127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62055" y="709367"/>
              <a:ext cx="257174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1</a:t>
              </a:r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498693" y="414333"/>
              <a:ext cx="256539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2</a:t>
              </a: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498693" y="715269"/>
              <a:ext cx="256539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3</a:t>
              </a: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1017456" y="478208"/>
              <a:ext cx="256539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4</a:t>
              </a: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1133392" y="938833"/>
              <a:ext cx="257174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5</a:t>
              </a: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1533857" y="394766"/>
              <a:ext cx="257174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6</a:t>
              </a: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1526301" y="659243"/>
              <a:ext cx="257174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7</a:t>
              </a: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1533857" y="938833"/>
              <a:ext cx="257174" cy="337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hangingPunct="0"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NZ" sz="24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8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188012" y="5486400"/>
            <a:ext cx="872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NZ" sz="2400" dirty="0" smtClean="0">
                <a:latin typeface="Arial" pitchFamily="34" charset="0"/>
                <a:cs typeface="Arial" pitchFamily="34" charset="0"/>
              </a:rPr>
              <a:t>Assumed occupant has 70% probability to be seated at a desk (sub-area 2, 5, 6 and 8).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NZ" sz="2400" dirty="0" smtClean="0">
                <a:latin typeface="Arial" pitchFamily="34" charset="0"/>
                <a:cs typeface="Arial" pitchFamily="34" charset="0"/>
              </a:rPr>
              <a:t>Probabilities further divided proportional to ratio of areas</a:t>
            </a:r>
            <a:endParaRPr lang="en-N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514545" y="4490488"/>
            <a:ext cx="8800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 hangingPunct="0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en-NZ" sz="2400" dirty="0">
                <a:effectLst/>
                <a:latin typeface="Arial" pitchFamily="34" charset="0"/>
                <a:ea typeface="Times New Roman"/>
                <a:cs typeface="Arial" pitchFamily="34" charset="0"/>
              </a:rPr>
              <a:t>(0,0)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7353300" y="3037841"/>
            <a:ext cx="0" cy="3429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7353300" y="3380821"/>
            <a:ext cx="342900" cy="6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7012428" y="2791620"/>
            <a:ext cx="12933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 hangingPunct="0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en-NZ" sz="2800" dirty="0">
                <a:effectLst/>
                <a:latin typeface="Times New Roman"/>
                <a:ea typeface="Times New Roman"/>
              </a:rPr>
              <a:t>S-N (</a:t>
            </a:r>
            <a:r>
              <a:rPr lang="en-NZ" sz="2800" i="1" dirty="0">
                <a:effectLst/>
                <a:latin typeface="Times New Roman"/>
                <a:ea typeface="Times New Roman"/>
              </a:rPr>
              <a:t>y</a:t>
            </a:r>
            <a:r>
              <a:rPr lang="en-NZ" sz="2800" dirty="0">
                <a:effectLst/>
                <a:latin typeface="Times New Roman"/>
                <a:ea typeface="Times New Roman"/>
              </a:rPr>
              <a:t>)</a:t>
            </a:r>
          </a:p>
        </p:txBody>
      </p:sp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7446062" y="3581046"/>
            <a:ext cx="14693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 hangingPunct="0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en-NZ" sz="2800" dirty="0">
                <a:effectLst/>
                <a:latin typeface="Times New Roman"/>
                <a:ea typeface="Times New Roman"/>
              </a:rPr>
              <a:t>W-E (</a:t>
            </a:r>
            <a:r>
              <a:rPr lang="en-NZ" sz="2800" i="1" dirty="0">
                <a:effectLst/>
                <a:latin typeface="Times New Roman"/>
                <a:ea typeface="Times New Roman"/>
              </a:rPr>
              <a:t>x</a:t>
            </a:r>
            <a:r>
              <a:rPr lang="en-NZ" sz="2800" dirty="0">
                <a:effectLst/>
                <a:latin typeface="Times New Roman"/>
                <a:ea typeface="Times New Roman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149897"/>
            <a:ext cx="80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u="sng" dirty="0" smtClean="0">
                <a:latin typeface="Arial" pitchFamily="34" charset="0"/>
                <a:cs typeface="Arial" pitchFamily="34" charset="0"/>
              </a:rPr>
              <a:t>Step 2 - Obtain occupant location</a:t>
            </a:r>
            <a:endParaRPr lang="en-NZ" sz="2400" b="1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514971" y="1636253"/>
            <a:ext cx="5375035" cy="3869197"/>
            <a:chOff x="0" y="0"/>
            <a:chExt cx="4338320" cy="2771775"/>
          </a:xfrm>
        </p:grpSpPr>
        <p:grpSp>
          <p:nvGrpSpPr>
            <p:cNvPr id="111" name="Group 110"/>
            <p:cNvGrpSpPr/>
            <p:nvPr/>
          </p:nvGrpSpPr>
          <p:grpSpPr>
            <a:xfrm>
              <a:off x="0" y="0"/>
              <a:ext cx="4338320" cy="2771775"/>
              <a:chOff x="0" y="0"/>
              <a:chExt cx="4338320" cy="2771775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233363" y="0"/>
                <a:ext cx="4104957" cy="2587063"/>
                <a:chOff x="0" y="0"/>
                <a:chExt cx="4104957" cy="2587063"/>
              </a:xfrm>
            </p:grpSpPr>
            <p:sp>
              <p:nvSpPr>
                <p:cNvPr id="169" name="Rectangle 168"/>
                <p:cNvSpPr/>
                <p:nvPr/>
              </p:nvSpPr>
              <p:spPr>
                <a:xfrm>
                  <a:off x="0" y="952"/>
                  <a:ext cx="128587" cy="16097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 rot="5400000">
                  <a:off x="2014537" y="-1961198"/>
                  <a:ext cx="128270" cy="405066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 rot="5400000">
                  <a:off x="1962150" y="497595"/>
                  <a:ext cx="128270" cy="405066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0" y="2186939"/>
                  <a:ext cx="128270" cy="3835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976687" y="14598"/>
                  <a:ext cx="128270" cy="25695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>
                <a:off x="361950" y="128587"/>
                <a:ext cx="1270952" cy="852170"/>
                <a:chOff x="0" y="0"/>
                <a:chExt cx="1270952" cy="852170"/>
              </a:xfrm>
              <a:pattFill prst="dk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</p:grpSpPr>
            <p:sp>
              <p:nvSpPr>
                <p:cNvPr id="167" name="Rectangle 166"/>
                <p:cNvSpPr/>
                <p:nvPr/>
              </p:nvSpPr>
              <p:spPr>
                <a:xfrm>
                  <a:off x="0" y="0"/>
                  <a:ext cx="461973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 rot="5400000">
                  <a:off x="614362" y="-195262"/>
                  <a:ext cx="461010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 rot="10800000">
                <a:off x="2938462" y="1590675"/>
                <a:ext cx="1270636" cy="852170"/>
                <a:chOff x="0" y="0"/>
                <a:chExt cx="1270952" cy="852170"/>
              </a:xfrm>
              <a:pattFill prst="dk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</p:grpSpPr>
            <p:sp>
              <p:nvSpPr>
                <p:cNvPr id="165" name="Rectangle 164"/>
                <p:cNvSpPr/>
                <p:nvPr/>
              </p:nvSpPr>
              <p:spPr>
                <a:xfrm>
                  <a:off x="0" y="0"/>
                  <a:ext cx="461973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 rot="5400000">
                  <a:off x="614362" y="-195262"/>
                  <a:ext cx="461010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 rot="10800000" flipH="1">
                <a:off x="1647825" y="1590675"/>
                <a:ext cx="1270636" cy="852170"/>
                <a:chOff x="0" y="0"/>
                <a:chExt cx="1270952" cy="852170"/>
              </a:xfrm>
              <a:pattFill prst="dk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</p:grpSpPr>
            <p:sp>
              <p:nvSpPr>
                <p:cNvPr id="163" name="Rectangle 162"/>
                <p:cNvSpPr/>
                <p:nvPr/>
              </p:nvSpPr>
              <p:spPr>
                <a:xfrm>
                  <a:off x="0" y="0"/>
                  <a:ext cx="461973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 rot="5400000">
                  <a:off x="614362" y="-195262"/>
                  <a:ext cx="461010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4" name="Group 123"/>
              <p:cNvGrpSpPr/>
              <p:nvPr/>
            </p:nvGrpSpPr>
            <p:grpSpPr>
              <a:xfrm rot="10800000" flipV="1">
                <a:off x="2938462" y="128587"/>
                <a:ext cx="1270636" cy="852170"/>
                <a:chOff x="0" y="0"/>
                <a:chExt cx="1270952" cy="852170"/>
              </a:xfrm>
              <a:pattFill prst="dk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0" y="0"/>
                  <a:ext cx="461973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 rot="5400000">
                  <a:off x="614362" y="-195262"/>
                  <a:ext cx="461010" cy="8521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sz="24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125" name="Straight Connector 124"/>
              <p:cNvCxnSpPr/>
              <p:nvPr/>
            </p:nvCxnSpPr>
            <p:spPr>
              <a:xfrm>
                <a:off x="233363" y="2185987"/>
                <a:ext cx="48822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Arc 125"/>
              <p:cNvSpPr/>
              <p:nvPr/>
            </p:nvSpPr>
            <p:spPr>
              <a:xfrm>
                <a:off x="0" y="1609725"/>
                <a:ext cx="722948" cy="116205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1647825" y="128587"/>
                <a:ext cx="628650" cy="238125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2290763" y="128587"/>
                <a:ext cx="628650" cy="238125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3743325" y="995362"/>
                <a:ext cx="462280" cy="27622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3743325" y="1295400"/>
                <a:ext cx="462280" cy="27622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366838" y="1966912"/>
                <a:ext cx="271780" cy="47117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1">
                    <a:srgbClr val="E6E6E6"/>
                  </a:gs>
                  <a:gs pos="0">
                    <a:srgbClr val="7D8496"/>
                  </a:gs>
                  <a:gs pos="47000">
                    <a:srgbClr val="E6E6E6"/>
                  </a:gs>
                  <a:gs pos="98000">
                    <a:srgbClr val="7D8496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1095375" y="1966912"/>
                <a:ext cx="271780" cy="47117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1">
                    <a:srgbClr val="E6E6E6"/>
                  </a:gs>
                  <a:gs pos="0">
                    <a:srgbClr val="7D8496"/>
                  </a:gs>
                  <a:gs pos="47000">
                    <a:srgbClr val="E6E6E6"/>
                  </a:gs>
                  <a:gs pos="98000">
                    <a:srgbClr val="7D8496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819150" y="1966912"/>
                <a:ext cx="271780" cy="47117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1">
                    <a:srgbClr val="E6E6E6"/>
                  </a:gs>
                  <a:gs pos="0">
                    <a:srgbClr val="7D8496"/>
                  </a:gs>
                  <a:gs pos="47000">
                    <a:srgbClr val="E6E6E6"/>
                  </a:gs>
                  <a:gs pos="98000">
                    <a:srgbClr val="7D8496"/>
                  </a:gs>
                  <a:gs pos="100000">
                    <a:srgbClr val="E6E6E6"/>
                  </a:gs>
                </a:gsLst>
                <a:lin ang="27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4210050" y="280987"/>
                <a:ext cx="122144" cy="457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4210050" y="2143125"/>
                <a:ext cx="121920" cy="4508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4224338" y="328612"/>
                <a:ext cx="102870" cy="18145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248150" y="323850"/>
                <a:ext cx="52070" cy="4508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248150" y="2100262"/>
                <a:ext cx="52070" cy="4508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240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4276725" y="366712"/>
                <a:ext cx="0" cy="17313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" name="Group 139"/>
              <p:cNvGrpSpPr/>
              <p:nvPr/>
            </p:nvGrpSpPr>
            <p:grpSpPr>
              <a:xfrm>
                <a:off x="361950" y="128587"/>
                <a:ext cx="1281112" cy="853123"/>
                <a:chOff x="0" y="0"/>
                <a:chExt cx="1281112" cy="85312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1276350" y="0"/>
                  <a:ext cx="0" cy="46132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466725" y="461963"/>
                  <a:ext cx="8143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466725" y="461963"/>
                  <a:ext cx="0" cy="3902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H="1" flipV="1">
                  <a:off x="0" y="852488"/>
                  <a:ext cx="467052" cy="6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Group 140"/>
              <p:cNvGrpSpPr/>
              <p:nvPr/>
            </p:nvGrpSpPr>
            <p:grpSpPr>
              <a:xfrm flipH="1">
                <a:off x="2928938" y="119062"/>
                <a:ext cx="1281112" cy="853123"/>
                <a:chOff x="0" y="0"/>
                <a:chExt cx="1281112" cy="853123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1276350" y="0"/>
                  <a:ext cx="0" cy="46132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466725" y="461963"/>
                  <a:ext cx="8143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466725" y="461963"/>
                  <a:ext cx="0" cy="3902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 flipV="1">
                  <a:off x="0" y="852488"/>
                  <a:ext cx="467052" cy="6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" name="Group 141"/>
              <p:cNvGrpSpPr/>
              <p:nvPr/>
            </p:nvGrpSpPr>
            <p:grpSpPr>
              <a:xfrm rot="10800000">
                <a:off x="2928621" y="1590674"/>
                <a:ext cx="1281112" cy="852806"/>
                <a:chOff x="0" y="0"/>
                <a:chExt cx="1281112" cy="853123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276350" y="0"/>
                  <a:ext cx="0" cy="46132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466725" y="461963"/>
                  <a:ext cx="8143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466725" y="461963"/>
                  <a:ext cx="0" cy="3902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 flipV="1">
                  <a:off x="0" y="852488"/>
                  <a:ext cx="467052" cy="6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" name="Group 142"/>
              <p:cNvGrpSpPr/>
              <p:nvPr/>
            </p:nvGrpSpPr>
            <p:grpSpPr>
              <a:xfrm flipV="1">
                <a:off x="1647825" y="1590674"/>
                <a:ext cx="1281112" cy="852806"/>
                <a:chOff x="0" y="0"/>
                <a:chExt cx="1281112" cy="853123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1276350" y="0"/>
                  <a:ext cx="0" cy="46132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466725" y="461963"/>
                  <a:ext cx="81438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466725" y="461963"/>
                  <a:ext cx="0" cy="39020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H="1" flipV="1">
                  <a:off x="0" y="852488"/>
                  <a:ext cx="467052" cy="6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4" name="Straight Connector 143"/>
              <p:cNvCxnSpPr/>
              <p:nvPr/>
            </p:nvCxnSpPr>
            <p:spPr>
              <a:xfrm flipH="1">
                <a:off x="1643063" y="1590675"/>
                <a:ext cx="4762" cy="852805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Rectangle 111"/>
            <p:cNvSpPr/>
            <p:nvPr/>
          </p:nvSpPr>
          <p:spPr>
            <a:xfrm>
              <a:off x="362737" y="982413"/>
              <a:ext cx="461186" cy="1456372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29003" y="982413"/>
              <a:ext cx="809294" cy="98425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647824" y="385408"/>
              <a:ext cx="1285874" cy="1201331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939683" y="997527"/>
              <a:ext cx="788035" cy="58991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138638" y="1594532"/>
              <a:ext cx="788035" cy="379788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22587" y="604562"/>
              <a:ext cx="968284" cy="37973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917126" y="604562"/>
              <a:ext cx="818149" cy="4655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939683" y="1594532"/>
              <a:ext cx="788035" cy="37973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240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5" name="Straight Arrow Connector 94"/>
          <p:cNvCxnSpPr/>
          <p:nvPr/>
        </p:nvCxnSpPr>
        <p:spPr>
          <a:xfrm>
            <a:off x="1364563" y="4623637"/>
            <a:ext cx="598172" cy="43016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V="1">
            <a:off x="1956016" y="4695360"/>
            <a:ext cx="465168" cy="1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Arc 238"/>
          <p:cNvSpPr/>
          <p:nvPr/>
        </p:nvSpPr>
        <p:spPr>
          <a:xfrm>
            <a:off x="1495425" y="3904320"/>
            <a:ext cx="925759" cy="158208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sz="24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75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8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8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321356"/>
              </p:ext>
            </p:extLst>
          </p:nvPr>
        </p:nvGraphicFramePr>
        <p:xfrm>
          <a:off x="842282" y="1686238"/>
          <a:ext cx="7229475" cy="4148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835"/>
                <a:gridCol w="1260183"/>
                <a:gridCol w="2321391"/>
                <a:gridCol w="2255066"/>
              </a:tblGrid>
              <a:tr h="762969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Sub-area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Area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Probability</a:t>
                      </a:r>
                      <a:r>
                        <a:rPr lang="en-NZ" sz="2200" baseline="0" dirty="0" smtClean="0">
                          <a:latin typeface="Arial" pitchFamily="34" charset="0"/>
                          <a:cs typeface="Arial" pitchFamily="34" charset="0"/>
                        </a:rPr>
                        <a:t> of occupancy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Cumulative</a:t>
                      </a:r>
                      <a:r>
                        <a:rPr lang="en-NZ" sz="2200" baseline="0" dirty="0" smtClean="0">
                          <a:latin typeface="Arial" pitchFamily="34" charset="0"/>
                          <a:cs typeface="Arial" pitchFamily="34" charset="0"/>
                        </a:rPr>
                        <a:t> probability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1.3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0.058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0.058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0.63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0.175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0.233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1.55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0.069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0.302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2.97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0.132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0.434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0.63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0.175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0.609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0.63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0.175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0.784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0.92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0.041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0.825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  <a:tr h="423192"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0.63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0.175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200" dirty="0" smtClean="0">
                          <a:latin typeface="Arial" pitchFamily="34" charset="0"/>
                          <a:cs typeface="Arial" pitchFamily="34" charset="0"/>
                        </a:rPr>
                        <a:t>1.000</a:t>
                      </a:r>
                      <a:endParaRPr lang="en-NZ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417" marR="83417" marT="41708" marB="41708"/>
                </a:tc>
              </a:tr>
            </a:tbl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695325" y="58674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latin typeface="Arial" pitchFamily="34" charset="0"/>
                <a:cs typeface="Arial" pitchFamily="34" charset="0"/>
              </a:rPr>
              <a:t>e.g. Random number generator gives = 0.675</a:t>
            </a:r>
            <a:endParaRPr lang="en-NZ" sz="2400" dirty="0">
              <a:latin typeface="Arial" pitchFamily="34" charset="0"/>
              <a:cs typeface="Arial" pitchFamily="34" charset="0"/>
            </a:endParaRPr>
          </a:p>
          <a:p>
            <a:r>
              <a:rPr lang="en-NZ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NZ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Occupant located in sub-area 6</a:t>
            </a:r>
            <a:endParaRPr lang="en-NZ" sz="2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7162800" y="4572000"/>
            <a:ext cx="1752600" cy="1533525"/>
            <a:chOff x="7324725" y="3886200"/>
            <a:chExt cx="1219200" cy="1609725"/>
          </a:xfrm>
        </p:grpSpPr>
        <p:cxnSp>
          <p:nvCxnSpPr>
            <p:cNvPr id="96" name="Straight Arrow Connector 95"/>
            <p:cNvCxnSpPr/>
            <p:nvPr/>
          </p:nvCxnSpPr>
          <p:spPr>
            <a:xfrm flipH="1">
              <a:off x="7934325" y="3895725"/>
              <a:ext cx="600076" cy="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8515350" y="3886200"/>
              <a:ext cx="0" cy="160020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324725" y="5495925"/>
              <a:ext cx="121920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1149897"/>
            <a:ext cx="80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u="sng" dirty="0" smtClean="0">
                <a:latin typeface="Arial" pitchFamily="34" charset="0"/>
                <a:cs typeface="Arial" pitchFamily="34" charset="0"/>
              </a:rPr>
              <a:t>Step 2 - Obtain occupant location</a:t>
            </a:r>
            <a:endParaRPr lang="en-NZ" sz="2400" b="1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>
            <a:off x="2019300" y="1981200"/>
            <a:ext cx="5105400" cy="2772230"/>
          </a:xfrm>
          <a:prstGeom prst="rect">
            <a:avLst/>
          </a:prstGeom>
          <a:solidFill>
            <a:schemeClr val="tx2">
              <a:lumMod val="75000"/>
              <a:alpha val="33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2819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800" b="1" dirty="0" smtClean="0"/>
              <a:t>SUB-AREA 6</a:t>
            </a:r>
            <a:endParaRPr lang="en-NZ" sz="4800" b="1" dirty="0"/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1695082" y="4782719"/>
            <a:ext cx="324218" cy="41426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 Box 2"/>
          <p:cNvSpPr txBox="1">
            <a:spLocks noChangeArrowheads="1"/>
          </p:cNvSpPr>
          <p:nvPr/>
        </p:nvSpPr>
        <p:spPr bwMode="auto">
          <a:xfrm>
            <a:off x="-76200" y="5309622"/>
            <a:ext cx="2362200" cy="28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 hangingPunct="0">
              <a:lnSpc>
                <a:spcPts val="1200"/>
              </a:lnSpc>
              <a:spcBef>
                <a:spcPts val="600"/>
              </a:spcBef>
              <a:spcAft>
                <a:spcPts val="0"/>
              </a:spcAft>
            </a:pPr>
            <a:r>
              <a:rPr lang="en-NZ" sz="28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(3.6 m, 2 m)</a:t>
            </a:r>
            <a:endParaRPr lang="en-NZ" sz="28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019300" y="4920604"/>
            <a:ext cx="5105400" cy="0"/>
          </a:xfrm>
          <a:prstGeom prst="straightConnector1">
            <a:avLst/>
          </a:prstGeom>
          <a:ln w="349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7277100" y="1981200"/>
            <a:ext cx="0" cy="2772230"/>
          </a:xfrm>
          <a:prstGeom prst="straightConnector1">
            <a:avLst/>
          </a:prstGeom>
          <a:ln w="349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29000" y="493537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 smtClean="0">
                <a:latin typeface="Arial" pitchFamily="34" charset="0"/>
                <a:cs typeface="Arial" pitchFamily="34" charset="0"/>
              </a:rPr>
              <a:t>1.15 m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934200" y="3105705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 smtClean="0">
                <a:latin typeface="Arial" pitchFamily="34" charset="0"/>
                <a:cs typeface="Arial" pitchFamily="34" charset="0"/>
              </a:rPr>
              <a:t>0.55 m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43100" y="4675606"/>
            <a:ext cx="152400" cy="1345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TextBox 13"/>
          <p:cNvSpPr txBox="1"/>
          <p:nvPr/>
        </p:nvSpPr>
        <p:spPr>
          <a:xfrm>
            <a:off x="0" y="1145194"/>
            <a:ext cx="80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latin typeface="Arial" pitchFamily="34" charset="0"/>
                <a:cs typeface="Arial" pitchFamily="34" charset="0"/>
              </a:rPr>
              <a:t>Step 2 - Obtain occupant location more precisely</a:t>
            </a:r>
            <a:endParaRPr lang="en-NZ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top ban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top ban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034824"/>
            <a:ext cx="9144000" cy="1098776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Modelling: - Regular Structures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 bwMode="auto">
          <a:xfrm>
            <a:off x="-3921" y="2203789"/>
            <a:ext cx="6030416" cy="291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3239" y="4980445"/>
            <a:ext cx="2661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1</a:t>
            </a:r>
          </a:p>
          <a:p>
            <a:pPr algn="ctr"/>
            <a:r>
              <a:rPr lang="en-GB" sz="1600" b="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Stiffness Varies with Height</a:t>
            </a:r>
            <a:endParaRPr lang="en-NZ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99723" y="4980445"/>
            <a:ext cx="970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Flexural </a:t>
            </a:r>
            <a:endParaRPr lang="en-NZ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0350" y="4977825"/>
            <a:ext cx="1870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2</a:t>
            </a:r>
          </a:p>
          <a:p>
            <a:pPr algn="ctr"/>
            <a:r>
              <a:rPr lang="en-GB" sz="1600" b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stiffness </a:t>
            </a:r>
            <a:endParaRPr lang="en-NZ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095585" y="2472393"/>
            <a:ext cx="34290" cy="237744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6854079" y="4849833"/>
            <a:ext cx="548640" cy="127668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7960621" y="2469153"/>
            <a:ext cx="419706" cy="2366010"/>
          </a:xfrm>
          <a:custGeom>
            <a:avLst/>
            <a:gdLst>
              <a:gd name="connsiteX0" fmla="*/ 0 w 285750"/>
              <a:gd name="connsiteY0" fmla="*/ 2366010 h 2366010"/>
              <a:gd name="connsiteX1" fmla="*/ 34290 w 285750"/>
              <a:gd name="connsiteY1" fmla="*/ 1794510 h 2366010"/>
              <a:gd name="connsiteX2" fmla="*/ 80010 w 285750"/>
              <a:gd name="connsiteY2" fmla="*/ 982980 h 2366010"/>
              <a:gd name="connsiteX3" fmla="*/ 285750 w 285750"/>
              <a:gd name="connsiteY3" fmla="*/ 0 h 23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2366010">
                <a:moveTo>
                  <a:pt x="0" y="2366010"/>
                </a:moveTo>
                <a:cubicBezTo>
                  <a:pt x="10477" y="2195512"/>
                  <a:pt x="20955" y="2025015"/>
                  <a:pt x="34290" y="1794510"/>
                </a:cubicBezTo>
                <a:cubicBezTo>
                  <a:pt x="47625" y="1564005"/>
                  <a:pt x="38100" y="1282065"/>
                  <a:pt x="80010" y="982980"/>
                </a:cubicBezTo>
                <a:cubicBezTo>
                  <a:pt x="121920" y="683895"/>
                  <a:pt x="203835" y="341947"/>
                  <a:pt x="285750" y="0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Symbol" pitchFamily="18" charset="2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7960621" y="2472393"/>
            <a:ext cx="0" cy="237744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1. DEMAND STUDY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sz="4000" b="1" dirty="0" smtClean="0"/>
              <a:t>Acceleration Estimation </a:t>
            </a:r>
            <a:r>
              <a:rPr lang="en-GB" sz="2400" dirty="0" smtClean="0">
                <a:solidFill>
                  <a:srgbClr val="92D050"/>
                </a:solidFill>
              </a:rPr>
              <a:t>(</a:t>
            </a:r>
            <a:r>
              <a:rPr lang="en-GB" sz="2400" dirty="0" err="1" smtClean="0">
                <a:solidFill>
                  <a:srgbClr val="92D050"/>
                </a:solidFill>
              </a:rPr>
              <a:t>Dantanarayana</a:t>
            </a:r>
            <a:r>
              <a:rPr lang="en-GB" sz="2400" dirty="0" smtClean="0">
                <a:solidFill>
                  <a:srgbClr val="92D050"/>
                </a:solidFill>
              </a:rPr>
              <a:t> et al. 2011)</a:t>
            </a: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07737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</a:t>
            </a:r>
            <a:r>
              <a:rPr lang="en-GB" sz="16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Sadashiva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(2009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2203789"/>
            <a:ext cx="7391400" cy="335848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Rectangle 19"/>
          <p:cNvSpPr/>
          <p:nvPr/>
        </p:nvSpPr>
        <p:spPr>
          <a:xfrm>
            <a:off x="4114801" y="2206733"/>
            <a:ext cx="2429080" cy="335848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02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711152"/>
              </p:ext>
            </p:extLst>
          </p:nvPr>
        </p:nvGraphicFramePr>
        <p:xfrm>
          <a:off x="990600" y="1981200"/>
          <a:ext cx="7162800" cy="3815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0400"/>
                <a:gridCol w="1981200"/>
                <a:gridCol w="1981200"/>
              </a:tblGrid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Number of Occupants (n)</a:t>
                      </a:r>
                      <a:endParaRPr lang="en-NZ" sz="2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P (number = n)</a:t>
                      </a:r>
                      <a:endParaRPr lang="en-NZ" sz="2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P (number </a:t>
                      </a:r>
                      <a:r>
                        <a:rPr lang="en-NZ" sz="2000" u="sng">
                          <a:effectLst/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 n)</a:t>
                      </a:r>
                      <a:endParaRPr lang="en-NZ" sz="20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0.03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0.53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0.1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0.63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0.07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0.7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0.25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0.95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0.03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0.98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6949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>
                          <a:effectLst/>
                          <a:latin typeface="Arial" pitchFamily="34" charset="0"/>
                          <a:cs typeface="Arial" pitchFamily="34" charset="0"/>
                        </a:rPr>
                        <a:t>0.02</a:t>
                      </a:r>
                      <a:endParaRPr lang="en-NZ" sz="2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NZ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NZ" sz="2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5943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latin typeface="Arial" pitchFamily="34" charset="0"/>
                <a:cs typeface="Arial" pitchFamily="34" charset="0"/>
              </a:rPr>
              <a:t>e.g. Random number generator gives = 0.713</a:t>
            </a:r>
            <a:endParaRPr lang="en-NZ" sz="2400" dirty="0">
              <a:latin typeface="Arial" pitchFamily="34" charset="0"/>
              <a:cs typeface="Arial" pitchFamily="34" charset="0"/>
            </a:endParaRPr>
          </a:p>
          <a:p>
            <a:r>
              <a:rPr lang="en-NZ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NZ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people present in room</a:t>
            </a:r>
            <a:endParaRPr lang="en-NZ" sz="2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7324725" y="4572000"/>
            <a:ext cx="1219200" cy="1609725"/>
            <a:chOff x="7324725" y="3886200"/>
            <a:chExt cx="1219200" cy="1609725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7696200" y="3895725"/>
              <a:ext cx="838200" cy="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515350" y="3886200"/>
              <a:ext cx="0" cy="160020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324725" y="5495925"/>
              <a:ext cx="1219200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034824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STEP 1 – OBTAIN NUMBER OF OCCUPANTS</a:t>
            </a:r>
          </a:p>
        </p:txBody>
      </p:sp>
    </p:spTree>
    <p:extLst>
      <p:ext uri="{BB962C8B-B14F-4D97-AF65-F5344CB8AC3E}">
        <p14:creationId xmlns:p14="http://schemas.microsoft.com/office/powerpoint/2010/main" val="30394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STEP 2 – OBTAIN OCCUPANT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26368"/>
              </p:ext>
            </p:extLst>
          </p:nvPr>
        </p:nvGraphicFramePr>
        <p:xfrm>
          <a:off x="419100" y="1696641"/>
          <a:ext cx="83058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95500"/>
                <a:gridCol w="2076450"/>
                <a:gridCol w="20764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Sub-area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SW coordinate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W-E length (m)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S-N length (m)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(3.6, 2)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1.15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>
                          <a:latin typeface="Arial" pitchFamily="34" charset="0"/>
                          <a:cs typeface="Arial" pitchFamily="34" charset="0"/>
                        </a:rPr>
                        <a:t>0.55</a:t>
                      </a:r>
                      <a:endParaRPr lang="en-NZ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6750" y="3144439"/>
                <a:ext cx="76854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400" b="1" i="1">
                              <a:latin typeface="Cambria Math"/>
                            </a:rPr>
                            <m:t>𝑪𝒐𝒐𝒓𝒅𝒊𝒏𝒂𝒕𝒆</m:t>
                          </m:r>
                        </m:e>
                        <m:sub>
                          <m:r>
                            <a:rPr lang="en-NZ" sz="2400" b="1" i="1">
                              <a:latin typeface="Cambria Math"/>
                            </a:rPr>
                            <m:t>𝒙</m:t>
                          </m:r>
                        </m:sub>
                      </m:sSub>
                      <m:r>
                        <a:rPr lang="en-NZ" sz="24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NZ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400" b="1" i="1" smtClean="0">
                              <a:latin typeface="Cambria Math"/>
                            </a:rPr>
                            <m:t>𝒓𝒂𝒏𝒅</m:t>
                          </m:r>
                        </m:e>
                        <m:sub>
                          <m:r>
                            <a:rPr lang="en-NZ" sz="2400" b="1" i="1" smtClean="0">
                              <a:latin typeface="Cambria Math"/>
                            </a:rPr>
                            <m:t>𝒙</m:t>
                          </m:r>
                        </m:sub>
                      </m:sSub>
                      <m:r>
                        <a:rPr lang="en-NZ" sz="2400" b="1" i="1" smtClean="0">
                          <a:latin typeface="Cambria Math"/>
                        </a:rPr>
                        <m:t> </m:t>
                      </m:r>
                      <m:r>
                        <a:rPr lang="en-NZ" sz="2400" b="1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NZ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400" b="1" i="1" smtClean="0">
                              <a:latin typeface="Cambria Math"/>
                            </a:rPr>
                            <m:t>𝒍𝒆𝒏𝒈𝒕𝒉</m:t>
                          </m:r>
                        </m:e>
                        <m:sub>
                          <m:r>
                            <a:rPr lang="en-NZ" sz="2400" b="1" i="1" smtClean="0">
                              <a:latin typeface="Cambria Math"/>
                            </a:rPr>
                            <m:t>𝒙</m:t>
                          </m:r>
                        </m:sub>
                      </m:sSub>
                      <m:r>
                        <a:rPr lang="en-NZ" sz="2400" b="1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NZ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2400" b="1" i="1" smtClean="0">
                              <a:latin typeface="Cambria Math"/>
                            </a:rPr>
                            <m:t>𝑺𝑾</m:t>
                          </m:r>
                          <m:r>
                            <a:rPr lang="en-NZ" sz="2400" b="1" i="1">
                              <a:latin typeface="Cambria Math"/>
                            </a:rPr>
                            <m:t>𝑪𝒐𝒐𝒓𝒅𝒊𝒏𝒂𝒕𝒆</m:t>
                          </m:r>
                        </m:e>
                        <m:sub>
                          <m:r>
                            <a:rPr lang="en-NZ" sz="2400" b="1" i="1">
                              <a:latin typeface="Cambria Math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NZ" sz="24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50" y="3144439"/>
                <a:ext cx="7685437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66750" y="3830241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latin typeface="Arial" pitchFamily="34" charset="0"/>
                <a:cs typeface="Arial" pitchFamily="34" charset="0"/>
              </a:rPr>
              <a:t>e.g. </a:t>
            </a:r>
            <a:r>
              <a:rPr lang="en-NZ" sz="2400" i="1" dirty="0" err="1" smtClean="0">
                <a:latin typeface="Arial" pitchFamily="34" charset="0"/>
                <a:cs typeface="Arial" pitchFamily="34" charset="0"/>
              </a:rPr>
              <a:t>rand</a:t>
            </a:r>
            <a:r>
              <a:rPr lang="en-NZ" sz="2400" i="1" baseline="-25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NZ" sz="2400" dirty="0" smtClean="0">
                <a:latin typeface="Arial" pitchFamily="34" charset="0"/>
                <a:cs typeface="Arial" pitchFamily="34" charset="0"/>
              </a:rPr>
              <a:t> = 0.475, </a:t>
            </a:r>
            <a:r>
              <a:rPr lang="en-NZ" sz="2400" i="1" dirty="0" smtClean="0">
                <a:latin typeface="Arial" pitchFamily="34" charset="0"/>
                <a:cs typeface="Arial" pitchFamily="34" charset="0"/>
              </a:rPr>
              <a:t>rand</a:t>
            </a:r>
            <a:r>
              <a:rPr lang="en-NZ" sz="2400" i="1" baseline="-25000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en-NZ" sz="2400" dirty="0" smtClean="0">
                <a:latin typeface="Arial" pitchFamily="34" charset="0"/>
                <a:cs typeface="Arial" pitchFamily="34" charset="0"/>
              </a:rPr>
              <a:t> = 0.0392</a:t>
            </a:r>
            <a:endParaRPr lang="en-NZ" sz="2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66750" y="4287441"/>
            <a:ext cx="4858125" cy="835372"/>
            <a:chOff x="762000" y="3886200"/>
            <a:chExt cx="4858125" cy="8353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62000" y="3886200"/>
                  <a:ext cx="48581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NZ" sz="2400" b="0" i="1">
                                <a:latin typeface="Cambria Math"/>
                              </a:rPr>
                              <m:t>𝐶𝑜𝑜𝑟𝑑𝑖𝑛𝑎𝑡𝑒</m:t>
                            </m:r>
                          </m:e>
                          <m:sub>
                            <m:r>
                              <a:rPr lang="en-NZ" sz="2400" b="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NZ" sz="2400" b="0" i="1" smtClean="0">
                            <a:latin typeface="Cambria Math"/>
                          </a:rPr>
                          <m:t>=0.475</m:t>
                        </m:r>
                        <m:r>
                          <a:rPr lang="en-NZ" sz="2400" b="0" i="1" smtClean="0">
                            <a:latin typeface="Cambria Math"/>
                            <a:ea typeface="Cambria Math"/>
                          </a:rPr>
                          <m:t>×1.15+3.6 </m:t>
                        </m:r>
                      </m:oMath>
                    </m:oMathPara>
                  </a14:m>
                  <a:endParaRPr lang="en-NZ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3886200"/>
                  <a:ext cx="4858125" cy="461665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62000" y="4259907"/>
                  <a:ext cx="31870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NZ" sz="2400" b="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𝐶𝑜𝑜𝑟𝑑𝑖𝑛𝑎𝑡𝑒</m:t>
                            </m:r>
                          </m:e>
                          <m:sub>
                            <m:r>
                              <a:rPr lang="en-NZ" sz="2400" b="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NZ" sz="2400" b="0" i="1" smtClean="0">
                            <a:latin typeface="Cambria Math"/>
                          </a:rPr>
                          <m:t>=4.15</m:t>
                        </m:r>
                        <m:r>
                          <a:rPr lang="en-NZ" sz="2400" b="0" i="1" smtClean="0">
                            <a:latin typeface="Cambria Math"/>
                          </a:rPr>
                          <m:t>𝑚</m:t>
                        </m:r>
                      </m:oMath>
                    </m:oMathPara>
                  </a14:m>
                  <a:endParaRPr lang="en-NZ" sz="24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4259907"/>
                  <a:ext cx="3187090" cy="461665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66750" y="5260628"/>
            <a:ext cx="4737322" cy="835372"/>
            <a:chOff x="762000" y="4859387"/>
            <a:chExt cx="4737322" cy="8353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62000" y="4859387"/>
                  <a:ext cx="4737322" cy="490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NZ" sz="2400" b="0" i="1">
                                <a:latin typeface="Cambria Math"/>
                              </a:rPr>
                              <m:t>𝐶𝑜𝑜𝑟𝑑𝑖𝑛𝑎𝑡𝑒</m:t>
                            </m:r>
                          </m:e>
                          <m:sub>
                            <m:r>
                              <a:rPr lang="en-NZ" sz="24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NZ" sz="2400" b="0" i="1" smtClean="0">
                            <a:latin typeface="Cambria Math"/>
                          </a:rPr>
                          <m:t>=0.0392</m:t>
                        </m:r>
                        <m:r>
                          <a:rPr lang="en-NZ" sz="2400" b="0" i="1" smtClean="0">
                            <a:latin typeface="Cambria Math"/>
                            <a:ea typeface="Cambria Math"/>
                          </a:rPr>
                          <m:t>×0.55+2</m:t>
                        </m:r>
                      </m:oMath>
                    </m:oMathPara>
                  </a14:m>
                  <a:endParaRPr lang="en-NZ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4859387"/>
                  <a:ext cx="4737322" cy="490840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62000" y="5233094"/>
                  <a:ext cx="31870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NZ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NZ" sz="2400" b="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𝐶𝑜𝑜𝑟𝑑𝑖𝑛𝑎𝑡𝑒</m:t>
                            </m:r>
                          </m:e>
                          <m:sub>
                            <m:r>
                              <a:rPr lang="en-NZ" sz="2400" b="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NZ" sz="2400" b="0" i="1" smtClean="0">
                            <a:latin typeface="Cambria Math"/>
                          </a:rPr>
                          <m:t>=2.02</m:t>
                        </m:r>
                        <m:r>
                          <a:rPr lang="en-NZ" sz="2400" b="0" i="1" smtClean="0">
                            <a:latin typeface="Cambria Math"/>
                          </a:rPr>
                          <m:t>𝑚</m:t>
                        </m:r>
                      </m:oMath>
                    </m:oMathPara>
                  </a14:m>
                  <a:endParaRPr lang="en-NZ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5233094"/>
                  <a:ext cx="3187090" cy="461665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Z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/>
          <p:cNvSpPr txBox="1"/>
          <p:nvPr/>
        </p:nvSpPr>
        <p:spPr>
          <a:xfrm>
            <a:off x="695325" y="6027003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Occupant located at coordinates </a:t>
            </a:r>
          </a:p>
          <a:p>
            <a:pPr algn="ctr"/>
            <a:r>
              <a:rPr lang="en-NZ" sz="24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(4.15m, 2.02m)</a:t>
            </a:r>
            <a:endParaRPr lang="en-NZ" sz="2400" b="1" i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45194"/>
            <a:ext cx="809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latin typeface="Arial" pitchFamily="34" charset="0"/>
                <a:cs typeface="Arial" pitchFamily="34" charset="0"/>
              </a:rPr>
              <a:t>Step 2 - Obtain occupant location more precisely</a:t>
            </a:r>
            <a:endParaRPr lang="en-NZ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5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21971"/>
            <a:ext cx="8372313" cy="45502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34329" y="1981200"/>
            <a:ext cx="9144000" cy="4737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b="1" dirty="0" smtClean="0"/>
              <a:t>Obstructed Sliding Effect </a:t>
            </a:r>
            <a:r>
              <a:rPr lang="en-GB" dirty="0" smtClean="0">
                <a:solidFill>
                  <a:srgbClr val="92D050"/>
                </a:solidFill>
              </a:rPr>
              <a:t>(Cain </a:t>
            </a:r>
            <a:r>
              <a:rPr lang="en-GB" dirty="0">
                <a:solidFill>
                  <a:srgbClr val="92D050"/>
                </a:solidFill>
              </a:rPr>
              <a:t>et </a:t>
            </a:r>
            <a:r>
              <a:rPr lang="en-GB" dirty="0" smtClean="0">
                <a:solidFill>
                  <a:srgbClr val="92D050"/>
                </a:solidFill>
              </a:rPr>
              <a:t>al., 2013</a:t>
            </a:r>
            <a:r>
              <a:rPr lang="en-GB" dirty="0">
                <a:solidFill>
                  <a:srgbClr val="92D05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800" y="4876800"/>
            <a:ext cx="3120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NZ" sz="1600" dirty="0" smtClean="0"/>
              <a:t>5</a:t>
            </a:r>
            <a:r>
              <a:rPr lang="en-NZ" sz="1600" dirty="0"/>
              <a:t>% </a:t>
            </a:r>
            <a:r>
              <a:rPr lang="en-NZ" sz="1600" dirty="0" smtClean="0"/>
              <a:t>damping, La10in50 suite</a:t>
            </a:r>
          </a:p>
          <a:p>
            <a:pPr algn="r"/>
            <a:r>
              <a:rPr lang="en-NZ" sz="1600" dirty="0" smtClean="0"/>
              <a:t> </a:t>
            </a:r>
            <a:r>
              <a:rPr lang="en-NZ" sz="1600" dirty="0" smtClean="0">
                <a:latin typeface="Symbol" panose="05050102010706020507" pitchFamily="18" charset="2"/>
              </a:rPr>
              <a:t>m</a:t>
            </a:r>
            <a:r>
              <a:rPr lang="en-NZ" sz="1600" baseline="-25000" dirty="0" smtClean="0"/>
              <a:t> </a:t>
            </a:r>
            <a:r>
              <a:rPr lang="en-NZ" sz="1600" dirty="0"/>
              <a:t>= </a:t>
            </a:r>
            <a:r>
              <a:rPr lang="en-NZ" sz="1600" dirty="0" smtClean="0"/>
              <a:t>0.25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19545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34329" y="1981200"/>
            <a:ext cx="9144000" cy="47371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6600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>
              <a:solidFill>
                <a:srgbClr val="FF6600"/>
              </a:solidFill>
              <a:latin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3200" dirty="0" smtClean="0">
              <a:solidFill>
                <a:srgbClr val="FF6600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grpSp>
        <p:nvGrpSpPr>
          <p:cNvPr id="5" name="Group 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3. SLIDING RESPONSE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b="1" dirty="0" smtClean="0"/>
              <a:t>Obstructed Sliding Effect </a:t>
            </a:r>
            <a:r>
              <a:rPr lang="en-GB" dirty="0" smtClean="0">
                <a:solidFill>
                  <a:srgbClr val="92D050"/>
                </a:solidFill>
              </a:rPr>
              <a:t>(Cain </a:t>
            </a:r>
            <a:r>
              <a:rPr lang="en-GB" dirty="0">
                <a:solidFill>
                  <a:srgbClr val="92D050"/>
                </a:solidFill>
              </a:rPr>
              <a:t>et </a:t>
            </a:r>
            <a:r>
              <a:rPr lang="en-GB" dirty="0" smtClean="0">
                <a:solidFill>
                  <a:srgbClr val="92D050"/>
                </a:solidFill>
              </a:rPr>
              <a:t>al., 2013</a:t>
            </a:r>
            <a:r>
              <a:rPr lang="en-GB" dirty="0">
                <a:solidFill>
                  <a:srgbClr val="92D050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68286" y="2209800"/>
                <a:ext cx="4419600" cy="719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2400" i="1">
                          <a:latin typeface="Cambria Math"/>
                        </a:rPr>
                        <m:t>𝑀𝑃𝑇𝐹𝑉</m:t>
                      </m:r>
                      <m:r>
                        <a:rPr lang="en-NZ" sz="2400" i="1">
                          <a:latin typeface="Cambria Math"/>
                        </a:rPr>
                        <m:t>=</m:t>
                      </m:r>
                      <m:r>
                        <a:rPr lang="en-NZ" sz="2400" i="1">
                          <a:latin typeface="Cambria Math"/>
                        </a:rPr>
                        <m:t>𝑃𝑇𝐹𝑉</m:t>
                      </m:r>
                      <m:d>
                        <m:dPr>
                          <m:begChr m:val="〈"/>
                          <m:endChr m:val="〉"/>
                          <m:ctrlPr>
                            <a:rPr lang="en-NZ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NZ" sz="2400" i="1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NZ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NZ" sz="2400" i="1">
                                  <a:latin typeface="Cambria Math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NZ" sz="2400" i="1">
                                  <a:latin typeface="Cambria Math"/>
                                </a:rPr>
                                <m:t>𝑃𝑇𝐹𝐴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NZ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286" y="2209800"/>
                <a:ext cx="4419600" cy="7199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24200"/>
            <a:ext cx="8953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324600" y="2412804"/>
            <a:ext cx="191969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dirty="0" smtClean="0">
                <a:solidFill>
                  <a:srgbClr val="92D050"/>
                </a:solidFill>
              </a:rPr>
              <a:t>(Yeow </a:t>
            </a:r>
            <a:r>
              <a:rPr lang="en-GB" dirty="0">
                <a:solidFill>
                  <a:srgbClr val="92D050"/>
                </a:solidFill>
              </a:rPr>
              <a:t>et al., 2013)</a:t>
            </a:r>
          </a:p>
        </p:txBody>
      </p:sp>
    </p:spTree>
    <p:extLst>
      <p:ext uri="{BB962C8B-B14F-4D97-AF65-F5344CB8AC3E}">
        <p14:creationId xmlns:p14="http://schemas.microsoft.com/office/powerpoint/2010/main" val="320904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8" y="1558751"/>
            <a:ext cx="7939060" cy="48440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6604" y="6402770"/>
            <a:ext cx="777488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eaLnBrk="1" hangingPunct="1">
              <a:lnSpc>
                <a:spcPct val="80000"/>
              </a:lnSpc>
              <a:buNone/>
            </a:pPr>
            <a:r>
              <a:rPr lang="en-GB" sz="2800" dirty="0" smtClean="0">
                <a:solidFill>
                  <a:srgbClr val="FF6600"/>
                </a:solidFill>
                <a:latin typeface="Arial" panose="020B0604020202020204" pitchFamily="34" charset="0"/>
              </a:rPr>
              <a:t>Contents </a:t>
            </a:r>
            <a:r>
              <a:rPr lang="en-GB" sz="2800" dirty="0">
                <a:solidFill>
                  <a:srgbClr val="FF6600"/>
                </a:solidFill>
                <a:latin typeface="Arial" panose="020B0604020202020204" pitchFamily="34" charset="0"/>
              </a:rPr>
              <a:t>Sliding </a:t>
            </a:r>
            <a:r>
              <a:rPr lang="en-GB" sz="2800" dirty="0" smtClean="0">
                <a:solidFill>
                  <a:srgbClr val="FF6600"/>
                </a:solidFill>
                <a:latin typeface="Arial" panose="020B0604020202020204" pitchFamily="34" charset="0"/>
              </a:rPr>
              <a:t>Spectra LA10in50 records</a:t>
            </a:r>
            <a:endParaRPr lang="en-GB" sz="28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9769" y="4045694"/>
            <a:ext cx="26434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Contents Sliding (m)</a:t>
            </a:r>
            <a:endParaRPr lang="en-N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1400" y="5410200"/>
            <a:ext cx="4489147" cy="437043"/>
          </a:xfrm>
          <a:prstGeom prst="rect">
            <a:avLst/>
          </a:prstGeom>
          <a:ln>
            <a:solidFill>
              <a:srgbClr val="669900"/>
            </a:solidFill>
          </a:ln>
        </p:spPr>
        <p:txBody>
          <a:bodyPr wrap="square">
            <a:spAutoFit/>
          </a:bodyPr>
          <a:lstStyle/>
          <a:p>
            <a:pPr marL="0" lvl="1" indent="0" eaLnBrk="1" hangingPunct="1">
              <a:lnSpc>
                <a:spcPct val="80000"/>
              </a:lnSpc>
              <a:buNone/>
            </a:pPr>
            <a:r>
              <a:rPr lang="en-GB" sz="2800" i="1" dirty="0" smtClean="0">
                <a:solidFill>
                  <a:srgbClr val="00B050"/>
                </a:solidFill>
                <a:latin typeface="Arial" panose="020B0604020202020204" pitchFamily="34" charset="0"/>
              </a:rPr>
              <a:t>R</a:t>
            </a:r>
            <a:r>
              <a:rPr lang="en-GB" sz="2800" dirty="0" smtClean="0">
                <a:solidFill>
                  <a:srgbClr val="00B050"/>
                </a:solidFill>
                <a:latin typeface="Arial" panose="020B0604020202020204" pitchFamily="34" charset="0"/>
              </a:rPr>
              <a:t> = 4, </a:t>
            </a:r>
            <a:r>
              <a:rPr lang="en-GB" sz="2800" dirty="0" smtClean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en-GB" sz="2800" dirty="0" smtClean="0">
                <a:solidFill>
                  <a:srgbClr val="00B050"/>
                </a:solidFill>
                <a:latin typeface="Arial" panose="020B0604020202020204" pitchFamily="34" charset="0"/>
              </a:rPr>
              <a:t>  = 0.25, </a:t>
            </a:r>
            <a:r>
              <a:rPr lang="en-GB" sz="2800" dirty="0" smtClean="0">
                <a:solidFill>
                  <a:srgbClr val="00B050"/>
                </a:solidFill>
                <a:latin typeface="Symbol" panose="05050102010706020507" pitchFamily="18" charset="2"/>
              </a:rPr>
              <a:t>z</a:t>
            </a:r>
            <a:r>
              <a:rPr lang="en-GB" sz="2800" dirty="0" smtClean="0">
                <a:solidFill>
                  <a:srgbClr val="00B050"/>
                </a:solidFill>
                <a:latin typeface="Arial" panose="020B0604020202020204" pitchFamily="34" charset="0"/>
              </a:rPr>
              <a:t> = 5% </a:t>
            </a:r>
            <a:endParaRPr lang="en-GB" sz="28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b="1" dirty="0" smtClean="0"/>
              <a:t>Sliding Dependence on Hysteresis Loop </a:t>
            </a:r>
            <a:r>
              <a:rPr lang="en-GB" dirty="0" smtClean="0">
                <a:solidFill>
                  <a:srgbClr val="92D050"/>
                </a:solidFill>
              </a:rPr>
              <a:t>(English; Lin) </a:t>
            </a: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HYSTERESIS EFFECT 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3" y="1143000"/>
            <a:ext cx="8770991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2743200"/>
            <a:ext cx="17526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 smtClean="0">
                <a:latin typeface="Arial" pitchFamily="34" charset="0"/>
                <a:cs typeface="Arial" pitchFamily="34" charset="0"/>
              </a:rPr>
              <a:t>1 in 500 year shaking</a:t>
            </a:r>
            <a:endParaRPr lang="en-N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4919077" cy="320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568575"/>
            <a:ext cx="43370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248400" y="4267200"/>
            <a:ext cx="0" cy="45720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991225" y="3533775"/>
            <a:ext cx="38100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896225" y="2438400"/>
            <a:ext cx="304800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696200" y="2819400"/>
            <a:ext cx="0" cy="1905000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48400" y="4343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H/3</a:t>
            </a:r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7391400" y="35814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H</a:t>
            </a:r>
            <a:endParaRPr lang="en-NZ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21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CONTENT SLIDING MECHANICS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grpSp>
        <p:nvGrpSpPr>
          <p:cNvPr id="16" name="Group 15"/>
          <p:cNvGrpSpPr/>
          <p:nvPr/>
        </p:nvGrpSpPr>
        <p:grpSpPr>
          <a:xfrm>
            <a:off x="3505200" y="1219200"/>
            <a:ext cx="5636010" cy="5486400"/>
            <a:chOff x="2743200" y="1219200"/>
            <a:chExt cx="6398010" cy="5486400"/>
          </a:xfrm>
        </p:grpSpPr>
        <p:grpSp>
          <p:nvGrpSpPr>
            <p:cNvPr id="75" name="Group 74"/>
            <p:cNvGrpSpPr/>
            <p:nvPr/>
          </p:nvGrpSpPr>
          <p:grpSpPr>
            <a:xfrm>
              <a:off x="2895599" y="1371600"/>
              <a:ext cx="6245611" cy="4959938"/>
              <a:chOff x="453683" y="609600"/>
              <a:chExt cx="8156917" cy="6255338"/>
            </a:xfrm>
          </p:grpSpPr>
          <p:grpSp>
            <p:nvGrpSpPr>
              <p:cNvPr id="76" name="Group 70"/>
              <p:cNvGrpSpPr>
                <a:grpSpLocks/>
              </p:cNvGrpSpPr>
              <p:nvPr/>
            </p:nvGrpSpPr>
            <p:grpSpPr bwMode="auto">
              <a:xfrm>
                <a:off x="457200" y="609600"/>
                <a:ext cx="8153400" cy="6255338"/>
                <a:chOff x="0" y="0"/>
                <a:chExt cx="57544" cy="44695"/>
              </a:xfrm>
            </p:grpSpPr>
            <p:pic>
              <p:nvPicPr>
                <p:cNvPr id="78" name="Picture 9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57544" cy="10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10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0416"/>
                  <a:ext cx="57544" cy="111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Picture 10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1609"/>
                  <a:ext cx="57544" cy="130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7" name="Picture 76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83" y="2065103"/>
                <a:ext cx="8153400" cy="14011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2743200" y="1219200"/>
              <a:ext cx="533400" cy="533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895600" y="6096000"/>
              <a:ext cx="6172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657850" y="633153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Time (s)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029200" y="6047552"/>
            <a:ext cx="533400" cy="37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267450" y="6045787"/>
            <a:ext cx="533400" cy="37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512050" y="6047552"/>
            <a:ext cx="533400" cy="37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724900" y="6047552"/>
            <a:ext cx="533400" cy="37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784600" y="6043201"/>
            <a:ext cx="533400" cy="37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16200000">
            <a:off x="3107108" y="5164507"/>
            <a:ext cx="1216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Content Slide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 rot="16200000">
            <a:off x="3258235" y="3944034"/>
            <a:ext cx="91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3268422" y="2757996"/>
            <a:ext cx="89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</a:p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>
            <a:off x="3268422" y="1625771"/>
            <a:ext cx="89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</a:p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3276600" y="1261646"/>
            <a:ext cx="2990850" cy="338554"/>
            <a:chOff x="3505200" y="1261646"/>
            <a:chExt cx="2990850" cy="338554"/>
          </a:xfrm>
        </p:grpSpPr>
        <p:sp>
          <p:nvSpPr>
            <p:cNvPr id="93" name="TextBox 92"/>
            <p:cNvSpPr txBox="1"/>
            <p:nvPr/>
          </p:nvSpPr>
          <p:spPr>
            <a:xfrm>
              <a:off x="3505200" y="1261646"/>
              <a:ext cx="2990850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tabLst>
                  <a:tab pos="342900" algn="l"/>
                  <a:tab pos="2057400" algn="l"/>
                  <a:tab pos="2114550" algn="l"/>
                </a:tabLst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Shake Table 	Content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3634947" y="1430923"/>
              <a:ext cx="25125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334000" y="1430923"/>
              <a:ext cx="251253" cy="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Picture 9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" y="1565953"/>
            <a:ext cx="3095623" cy="2320247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1295399" y="3520134"/>
            <a:ext cx="189547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(Yeow et al., 2014)</a:t>
            </a:r>
            <a:endParaRPr lang="en-N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177021" y="1371600"/>
            <a:ext cx="452379" cy="474077"/>
          </a:xfrm>
          <a:prstGeom prst="ellipse">
            <a:avLst/>
          </a:prstGeom>
          <a:solidFill>
            <a:srgbClr val="92D050">
              <a:alpha val="2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0" y="4031622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Initiation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Total floor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&gt;µ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840" y="494978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Termination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Content’s velocity relative to floor is zero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6296025" y="1565953"/>
            <a:ext cx="0" cy="4377647"/>
          </a:xfrm>
          <a:prstGeom prst="line">
            <a:avLst/>
          </a:prstGeom>
          <a:ln w="317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7334250" y="3081162"/>
            <a:ext cx="444500" cy="400872"/>
          </a:xfrm>
          <a:prstGeom prst="ellipse">
            <a:avLst/>
          </a:prstGeom>
          <a:solidFill>
            <a:srgbClr val="92D050">
              <a:alpha val="34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>
            <a:off x="7543800" y="1571625"/>
            <a:ext cx="0" cy="4334962"/>
          </a:xfrm>
          <a:prstGeom prst="line">
            <a:avLst/>
          </a:prstGeom>
          <a:ln w="317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5943600" y="1646738"/>
            <a:ext cx="3132944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743825" y="1148060"/>
            <a:ext cx="6032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13" y="6150114"/>
            <a:ext cx="404948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</a:t>
            </a:r>
            <a:r>
              <a:rPr lang="en-N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not be more severe in </a:t>
            </a:r>
            <a:r>
              <a:rPr lang="en-N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stiff/strong buildings!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72639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/>
      <p:bldP spid="102" grpId="0"/>
      <p:bldP spid="110" grpId="0" animBg="1"/>
      <p:bldP spid="119" grpId="0" animBg="1"/>
      <p:bldP spid="3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8872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600" y="2743200"/>
            <a:ext cx="17526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 smtClean="0">
                <a:latin typeface="Arial" pitchFamily="34" charset="0"/>
                <a:cs typeface="Arial" pitchFamily="34" charset="0"/>
              </a:rPr>
              <a:t>1 in 500 year shaking</a:t>
            </a:r>
            <a:endParaRPr lang="en-N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9050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5400" dirty="0" smtClean="0">
                <a:latin typeface="Arial" pitchFamily="34" charset="0"/>
                <a:cs typeface="Arial" pitchFamily="34" charset="0"/>
              </a:rPr>
              <a:t>Scenario Loss Assessment </a:t>
            </a:r>
          </a:p>
          <a:p>
            <a:pPr algn="ctr"/>
            <a:r>
              <a:rPr lang="en-NZ" sz="5400" dirty="0" smtClean="0">
                <a:latin typeface="Arial" pitchFamily="34" charset="0"/>
                <a:cs typeface="Arial" pitchFamily="34" charset="0"/>
              </a:rPr>
              <a:t>(1 in 500 year shaking)</a:t>
            </a:r>
            <a:endParaRPr lang="en-NZ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546112"/>
            <a:ext cx="9144000" cy="565376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NZ" dirty="0" smtClean="0">
                <a:solidFill>
                  <a:srgbClr val="FF6600"/>
                </a:solidFill>
              </a:rPr>
              <a:t>At </a:t>
            </a:r>
            <a:r>
              <a:rPr lang="en-NZ" dirty="0">
                <a:solidFill>
                  <a:srgbClr val="FF6600"/>
                </a:solidFill>
              </a:rPr>
              <a:t>the push of a button</a:t>
            </a:r>
            <a:r>
              <a:rPr lang="en-GB" dirty="0" smtClean="0">
                <a:solidFill>
                  <a:srgbClr val="FF6600"/>
                </a:solidFill>
              </a:rPr>
              <a:t>: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637" y="2286000"/>
            <a:ext cx="888492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400" b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uildings are </a:t>
            </a:r>
            <a:r>
              <a:rPr lang="en-GB" sz="2400" b="0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en-GB" sz="2400" b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for </a:t>
            </a:r>
          </a:p>
          <a:p>
            <a:r>
              <a:rPr lang="en-GB" sz="2400" b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specific location with different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heights, </a:t>
            </a:r>
            <a:r>
              <a:rPr lang="en-GB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r>
              <a:rPr lang="en-GB" sz="24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lateral force reduction factors, </a:t>
            </a:r>
            <a:r>
              <a:rPr lang="en-GB" sz="24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400" b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stiffness/strength distributions over height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(shear type and flexural)</a:t>
            </a:r>
          </a:p>
          <a:p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target peak drifts</a:t>
            </a:r>
          </a:p>
          <a:p>
            <a:endParaRPr lang="en-GB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then </a:t>
            </a:r>
            <a:r>
              <a:rPr lang="en-GB" sz="2400" i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analyzed</a:t>
            </a:r>
            <a:r>
              <a:rPr lang="en-GB" sz="2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suite of ground motions</a:t>
            </a:r>
          </a:p>
          <a:p>
            <a:endParaRPr lang="en-GB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are </a:t>
            </a:r>
            <a:r>
              <a:rPr lang="en-GB" sz="2400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extracted</a:t>
            </a:r>
            <a:r>
              <a:rPr lang="en-GB" sz="2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i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plotted</a:t>
            </a:r>
            <a:r>
              <a:rPr lang="en-GB" sz="2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useful form</a:t>
            </a:r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Details are given by </a:t>
            </a:r>
            <a:r>
              <a:rPr lang="en-GB" sz="2000" dirty="0" err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Sadashiva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(2009)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2400" b="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1. DEMAND STUDY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1034824"/>
            <a:ext cx="9144000" cy="7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GB" sz="4000" b="1" dirty="0" smtClean="0"/>
              <a:t>Acceleration Estimation </a:t>
            </a:r>
            <a:r>
              <a:rPr lang="en-GB" sz="2400" dirty="0" smtClean="0">
                <a:solidFill>
                  <a:srgbClr val="92D050"/>
                </a:solidFill>
              </a:rPr>
              <a:t>(</a:t>
            </a:r>
            <a:r>
              <a:rPr lang="en-GB" sz="2400" dirty="0" err="1" smtClean="0">
                <a:solidFill>
                  <a:srgbClr val="92D050"/>
                </a:solidFill>
              </a:rPr>
              <a:t>Dantanarayana</a:t>
            </a:r>
            <a:r>
              <a:rPr lang="en-GB" sz="2400" dirty="0" smtClean="0">
                <a:solidFill>
                  <a:srgbClr val="92D050"/>
                </a:solidFill>
              </a:rPr>
              <a:t> et al. 2011)</a:t>
            </a:r>
            <a:endParaRPr lang="en-GB" dirty="0" smtClean="0">
              <a:solidFill>
                <a:srgbClr val="FF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7"/>
          <a:stretch/>
        </p:blipFill>
        <p:spPr bwMode="auto">
          <a:xfrm>
            <a:off x="6024932" y="1643743"/>
            <a:ext cx="3095625" cy="197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6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47570"/>
            <a:ext cx="8001000" cy="521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38" y="1138773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800" b="1" u="sng" dirty="0" smtClean="0">
                <a:latin typeface="Arial" pitchFamily="34" charset="0"/>
                <a:cs typeface="Arial" pitchFamily="34" charset="0"/>
              </a:rPr>
              <a:t>Acceleration Sensitive Components</a:t>
            </a:r>
            <a:endParaRPr lang="en-NZ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2057400"/>
            <a:ext cx="2438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latin typeface="Arial" pitchFamily="34" charset="0"/>
                <a:cs typeface="Arial" pitchFamily="34" charset="0"/>
              </a:rPr>
              <a:t>1 in 500 year shaking</a:t>
            </a:r>
            <a:endParaRPr lang="en-N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6324600"/>
            <a:ext cx="6324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Median Direct Repair Cost (% of initial)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895600"/>
            <a:ext cx="2300176" cy="150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13234"/>
            <a:ext cx="8039100" cy="523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8800" y="2057400"/>
            <a:ext cx="2438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latin typeface="Arial" pitchFamily="34" charset="0"/>
                <a:cs typeface="Arial" pitchFamily="34" charset="0"/>
              </a:rPr>
              <a:t>1 in 500 year shaking</a:t>
            </a:r>
            <a:endParaRPr lang="en-N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8" y="1138773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800" b="1" u="sng" dirty="0" smtClean="0">
                <a:latin typeface="Arial" pitchFamily="34" charset="0"/>
                <a:cs typeface="Arial" pitchFamily="34" charset="0"/>
              </a:rPr>
              <a:t>Drift Sensitive Components</a:t>
            </a:r>
            <a:endParaRPr lang="en-NZ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6324600"/>
            <a:ext cx="6324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Median Direct Repair Cost (% of initial)</a:t>
            </a:r>
            <a:endParaRPr lang="en-N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2838450"/>
            <a:ext cx="2362200" cy="15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4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top ban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1"/>
            <a:ext cx="807374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71800" y="5105400"/>
            <a:ext cx="7620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41.0%</a:t>
            </a:r>
            <a:endParaRPr lang="en-NZ" dirty="0"/>
          </a:p>
        </p:txBody>
      </p:sp>
      <p:sp>
        <p:nvSpPr>
          <p:cNvPr id="16" name="TextBox 15"/>
          <p:cNvSpPr txBox="1"/>
          <p:nvPr/>
        </p:nvSpPr>
        <p:spPr>
          <a:xfrm>
            <a:off x="2971800" y="3048000"/>
            <a:ext cx="7620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52.9%</a:t>
            </a:r>
            <a:endParaRPr lang="en-NZ" dirty="0"/>
          </a:p>
        </p:txBody>
      </p:sp>
      <p:sp>
        <p:nvSpPr>
          <p:cNvPr id="17" name="TextBox 16"/>
          <p:cNvSpPr txBox="1"/>
          <p:nvPr/>
        </p:nvSpPr>
        <p:spPr>
          <a:xfrm>
            <a:off x="4267200" y="1905000"/>
            <a:ext cx="7620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6.1%</a:t>
            </a:r>
            <a:endParaRPr lang="en-NZ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581400" y="2057400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00800" y="3962400"/>
            <a:ext cx="7620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49.0%</a:t>
            </a:r>
            <a:endParaRPr lang="en-NZ" dirty="0"/>
          </a:p>
        </p:txBody>
      </p:sp>
      <p:sp>
        <p:nvSpPr>
          <p:cNvPr id="26" name="TextBox 25"/>
          <p:cNvSpPr txBox="1"/>
          <p:nvPr/>
        </p:nvSpPr>
        <p:spPr>
          <a:xfrm>
            <a:off x="6400800" y="5829300"/>
            <a:ext cx="7620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16.8%</a:t>
            </a:r>
            <a:endParaRPr lang="en-NZ" dirty="0"/>
          </a:p>
        </p:txBody>
      </p:sp>
      <p:sp>
        <p:nvSpPr>
          <p:cNvPr id="27" name="TextBox 26"/>
          <p:cNvSpPr txBox="1"/>
          <p:nvPr/>
        </p:nvSpPr>
        <p:spPr>
          <a:xfrm>
            <a:off x="6400800" y="5105400"/>
            <a:ext cx="7620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34.2%</a:t>
            </a:r>
            <a:endParaRPr lang="en-NZ" dirty="0"/>
          </a:p>
        </p:txBody>
      </p:sp>
      <p:sp>
        <p:nvSpPr>
          <p:cNvPr id="13" name="TextBox 12"/>
          <p:cNvSpPr txBox="1"/>
          <p:nvPr/>
        </p:nvSpPr>
        <p:spPr>
          <a:xfrm>
            <a:off x="5705475" y="3019365"/>
            <a:ext cx="2667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>
                <a:latin typeface="Arial" pitchFamily="34" charset="0"/>
                <a:cs typeface="Arial" pitchFamily="34" charset="0"/>
              </a:rPr>
              <a:t>1 in 500 year shaking</a:t>
            </a:r>
            <a:endParaRPr lang="en-N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1773883" y="3674417"/>
            <a:ext cx="52196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Median Direct Repair Cost ($ Million)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8400" y="1167348"/>
            <a:ext cx="616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u="sng" dirty="0" smtClean="0">
                <a:latin typeface="Arial" pitchFamily="34" charset="0"/>
                <a:cs typeface="Arial" pitchFamily="34" charset="0"/>
              </a:rPr>
              <a:t>Total Repair Cost </a:t>
            </a:r>
            <a:r>
              <a:rPr lang="en-NZ" sz="2800" u="sng" dirty="0" err="1" smtClean="0">
                <a:latin typeface="Arial" pitchFamily="34" charset="0"/>
                <a:cs typeface="Arial" pitchFamily="34" charset="0"/>
              </a:rPr>
              <a:t>Deaggregation</a:t>
            </a:r>
            <a:endParaRPr lang="en-NZ" sz="28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21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4648200" y="1295400"/>
            <a:ext cx="4267200" cy="5029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09600" y="5279547"/>
            <a:ext cx="297180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(i) Ground </a:t>
            </a:r>
            <a:r>
              <a:rPr lang="en-NZ" sz="2800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Motion</a:t>
            </a:r>
            <a:endParaRPr lang="en-US" sz="2800" dirty="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66596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SEISMIC LOSS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ASSESSMENT FRAMEWORK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7411615">
            <a:off x="2503559" y="5270860"/>
            <a:ext cx="1835150" cy="1419225"/>
            <a:chOff x="1845" y="7200"/>
            <a:chExt cx="2890" cy="2235"/>
          </a:xfrm>
        </p:grpSpPr>
        <p:cxnSp>
          <p:nvCxnSpPr>
            <p:cNvPr id="52" name="AutoShape 415"/>
            <p:cNvCxnSpPr>
              <a:cxnSpLocks noChangeShapeType="1"/>
            </p:cNvCxnSpPr>
            <p:nvPr/>
          </p:nvCxnSpPr>
          <p:spPr bwMode="auto">
            <a:xfrm>
              <a:off x="1845" y="7200"/>
              <a:ext cx="375" cy="40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416"/>
            <p:cNvCxnSpPr>
              <a:cxnSpLocks noChangeShapeType="1"/>
            </p:cNvCxnSpPr>
            <p:nvPr/>
          </p:nvCxnSpPr>
          <p:spPr bwMode="auto">
            <a:xfrm>
              <a:off x="2220" y="7605"/>
              <a:ext cx="452" cy="22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417"/>
            <p:cNvCxnSpPr>
              <a:cxnSpLocks noChangeShapeType="1"/>
            </p:cNvCxnSpPr>
            <p:nvPr/>
          </p:nvCxnSpPr>
          <p:spPr bwMode="auto">
            <a:xfrm>
              <a:off x="2672" y="7830"/>
              <a:ext cx="211" cy="52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418"/>
            <p:cNvCxnSpPr>
              <a:cxnSpLocks noChangeShapeType="1"/>
            </p:cNvCxnSpPr>
            <p:nvPr/>
          </p:nvCxnSpPr>
          <p:spPr bwMode="auto">
            <a:xfrm>
              <a:off x="2883" y="8355"/>
              <a:ext cx="642" cy="28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419"/>
            <p:cNvCxnSpPr>
              <a:cxnSpLocks noChangeShapeType="1"/>
            </p:cNvCxnSpPr>
            <p:nvPr/>
          </p:nvCxnSpPr>
          <p:spPr bwMode="auto">
            <a:xfrm>
              <a:off x="3525" y="8640"/>
              <a:ext cx="195" cy="360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420"/>
            <p:cNvCxnSpPr>
              <a:cxnSpLocks noChangeShapeType="1"/>
            </p:cNvCxnSpPr>
            <p:nvPr/>
          </p:nvCxnSpPr>
          <p:spPr bwMode="auto">
            <a:xfrm>
              <a:off x="3720" y="9000"/>
              <a:ext cx="405" cy="120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421"/>
            <p:cNvCxnSpPr>
              <a:cxnSpLocks noChangeShapeType="1"/>
            </p:cNvCxnSpPr>
            <p:nvPr/>
          </p:nvCxnSpPr>
          <p:spPr bwMode="auto">
            <a:xfrm>
              <a:off x="4125" y="9120"/>
              <a:ext cx="180" cy="225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422"/>
            <p:cNvCxnSpPr>
              <a:cxnSpLocks noChangeShapeType="1"/>
            </p:cNvCxnSpPr>
            <p:nvPr/>
          </p:nvCxnSpPr>
          <p:spPr bwMode="auto">
            <a:xfrm>
              <a:off x="4305" y="9345"/>
              <a:ext cx="430" cy="90"/>
            </a:xfrm>
            <a:prstGeom prst="straightConnector1">
              <a:avLst/>
            </a:prstGeom>
            <a:noFill/>
            <a:ln w="25400">
              <a:solidFill>
                <a:schemeClr val="accent6">
                  <a:lumMod val="50000"/>
                </a:schemeClr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" name="AutoShape 424"/>
          <p:cNvCxnSpPr>
            <a:cxnSpLocks noChangeShapeType="1"/>
          </p:cNvCxnSpPr>
          <p:nvPr/>
        </p:nvCxnSpPr>
        <p:spPr bwMode="auto">
          <a:xfrm flipV="1">
            <a:off x="3048000" y="5638798"/>
            <a:ext cx="1447800" cy="11430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lgDash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81000" y="2155347"/>
            <a:ext cx="3573779" cy="3062863"/>
            <a:chOff x="1845" y="2581"/>
            <a:chExt cx="4335" cy="3857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845" y="2581"/>
              <a:ext cx="3330" cy="3857"/>
              <a:chOff x="1845" y="2581"/>
              <a:chExt cx="3330" cy="3857"/>
            </a:xfrm>
          </p:grpSpPr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2299" y="2581"/>
                <a:ext cx="2876" cy="3857"/>
                <a:chOff x="2299" y="2581"/>
                <a:chExt cx="2876" cy="3857"/>
              </a:xfrm>
            </p:grpSpPr>
            <p:grpSp>
              <p:nvGrpSpPr>
                <p:cNvPr id="9" name="Group 38"/>
                <p:cNvGrpSpPr>
                  <a:grpSpLocks/>
                </p:cNvGrpSpPr>
                <p:nvPr/>
              </p:nvGrpSpPr>
              <p:grpSpPr bwMode="auto">
                <a:xfrm>
                  <a:off x="2299" y="2581"/>
                  <a:ext cx="2869" cy="3857"/>
                  <a:chOff x="1950" y="2581"/>
                  <a:chExt cx="2446" cy="3284"/>
                </a:xfrm>
              </p:grpSpPr>
              <p:cxnSp>
                <p:nvCxnSpPr>
                  <p:cNvPr id="48" name="AutoShape 39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950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9" name="AutoShape 39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580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0" name="AutoShape 39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240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1" name="AutoShape 39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901" y="2581"/>
                    <a:ext cx="495" cy="32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B05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40" name="AutoShape 401"/>
                <p:cNvCxnSpPr>
                  <a:cxnSpLocks noChangeShapeType="1"/>
                </p:cNvCxnSpPr>
                <p:nvPr/>
              </p:nvCxnSpPr>
              <p:spPr bwMode="auto">
                <a:xfrm>
                  <a:off x="2883" y="2596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1" name="AutoShape 402"/>
                <p:cNvCxnSpPr>
                  <a:cxnSpLocks noChangeShapeType="1"/>
                </p:cNvCxnSpPr>
                <p:nvPr/>
              </p:nvCxnSpPr>
              <p:spPr bwMode="auto">
                <a:xfrm>
                  <a:off x="2813" y="3038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" name="AutoShape 403"/>
                <p:cNvCxnSpPr>
                  <a:cxnSpLocks noChangeShapeType="1"/>
                </p:cNvCxnSpPr>
                <p:nvPr/>
              </p:nvCxnSpPr>
              <p:spPr bwMode="auto">
                <a:xfrm>
                  <a:off x="2742" y="3514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" name="AutoShape 404"/>
                <p:cNvCxnSpPr>
                  <a:cxnSpLocks noChangeShapeType="1"/>
                </p:cNvCxnSpPr>
                <p:nvPr/>
              </p:nvCxnSpPr>
              <p:spPr bwMode="auto">
                <a:xfrm>
                  <a:off x="2672" y="3989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" name="AutoShape 405"/>
                <p:cNvCxnSpPr>
                  <a:cxnSpLocks noChangeShapeType="1"/>
                </p:cNvCxnSpPr>
                <p:nvPr/>
              </p:nvCxnSpPr>
              <p:spPr bwMode="auto">
                <a:xfrm>
                  <a:off x="2602" y="4465"/>
                  <a:ext cx="2291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5" name="AutoShape 406"/>
                <p:cNvCxnSpPr>
                  <a:cxnSpLocks noChangeShapeType="1"/>
                </p:cNvCxnSpPr>
                <p:nvPr/>
              </p:nvCxnSpPr>
              <p:spPr bwMode="auto">
                <a:xfrm>
                  <a:off x="2531" y="4958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" name="AutoShape 407"/>
                <p:cNvCxnSpPr>
                  <a:cxnSpLocks noChangeShapeType="1"/>
                </p:cNvCxnSpPr>
                <p:nvPr/>
              </p:nvCxnSpPr>
              <p:spPr bwMode="auto">
                <a:xfrm>
                  <a:off x="2443" y="5487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7" name="AutoShape 408"/>
                <p:cNvCxnSpPr>
                  <a:cxnSpLocks noChangeShapeType="1"/>
                </p:cNvCxnSpPr>
                <p:nvPr/>
              </p:nvCxnSpPr>
              <p:spPr bwMode="auto">
                <a:xfrm>
                  <a:off x="2372" y="5980"/>
                  <a:ext cx="2292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B05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4" name="AutoShape 382"/>
              <p:cNvCxnSpPr>
                <a:cxnSpLocks noChangeShapeType="1"/>
              </p:cNvCxnSpPr>
              <p:nvPr/>
            </p:nvCxnSpPr>
            <p:spPr bwMode="auto">
              <a:xfrm>
                <a:off x="1845" y="6438"/>
                <a:ext cx="3189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5" name="Group 24"/>
              <p:cNvGrpSpPr>
                <a:grpSpLocks/>
              </p:cNvGrpSpPr>
              <p:nvPr/>
            </p:nvGrpSpPr>
            <p:grpSpPr bwMode="auto">
              <a:xfrm>
                <a:off x="2302" y="2581"/>
                <a:ext cx="2301" cy="3857"/>
                <a:chOff x="2302" y="2581"/>
                <a:chExt cx="2301" cy="3857"/>
              </a:xfrm>
            </p:grpSpPr>
            <p:grpSp>
              <p:nvGrpSpPr>
                <p:cNvPr id="21" name="Group 25"/>
                <p:cNvGrpSpPr>
                  <a:grpSpLocks/>
                </p:cNvGrpSpPr>
                <p:nvPr/>
              </p:nvGrpSpPr>
              <p:grpSpPr bwMode="auto">
                <a:xfrm>
                  <a:off x="2321" y="2581"/>
                  <a:ext cx="2282" cy="3857"/>
                  <a:chOff x="2310" y="2581"/>
                  <a:chExt cx="2282" cy="3359"/>
                </a:xfrm>
              </p:grpSpPr>
              <p:cxnSp>
                <p:nvCxnSpPr>
                  <p:cNvPr id="35" name="AutoShape 3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310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6" name="AutoShape 38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024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7" name="AutoShape 3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10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8" name="AutoShape 38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592" y="2581"/>
                    <a:ext cx="0" cy="335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27" name="AutoShape 387"/>
                <p:cNvCxnSpPr>
                  <a:cxnSpLocks noChangeShapeType="1"/>
                </p:cNvCxnSpPr>
                <p:nvPr/>
              </p:nvCxnSpPr>
              <p:spPr bwMode="auto">
                <a:xfrm>
                  <a:off x="2302" y="2599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AutoShape 388"/>
                <p:cNvCxnSpPr>
                  <a:cxnSpLocks noChangeShapeType="1"/>
                </p:cNvCxnSpPr>
                <p:nvPr/>
              </p:nvCxnSpPr>
              <p:spPr bwMode="auto">
                <a:xfrm>
                  <a:off x="2302" y="3038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" name="AutoShape 389"/>
                <p:cNvCxnSpPr>
                  <a:cxnSpLocks noChangeShapeType="1"/>
                </p:cNvCxnSpPr>
                <p:nvPr/>
              </p:nvCxnSpPr>
              <p:spPr bwMode="auto">
                <a:xfrm>
                  <a:off x="2302" y="3514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" name="AutoShape 390"/>
                <p:cNvCxnSpPr>
                  <a:cxnSpLocks noChangeShapeType="1"/>
                </p:cNvCxnSpPr>
                <p:nvPr/>
              </p:nvCxnSpPr>
              <p:spPr bwMode="auto">
                <a:xfrm>
                  <a:off x="2302" y="3989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" name="AutoShape 391"/>
                <p:cNvCxnSpPr>
                  <a:cxnSpLocks noChangeShapeType="1"/>
                </p:cNvCxnSpPr>
                <p:nvPr/>
              </p:nvCxnSpPr>
              <p:spPr bwMode="auto">
                <a:xfrm>
                  <a:off x="2302" y="4465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2" name="AutoShape 392"/>
                <p:cNvCxnSpPr>
                  <a:cxnSpLocks noChangeShapeType="1"/>
                </p:cNvCxnSpPr>
                <p:nvPr/>
              </p:nvCxnSpPr>
              <p:spPr bwMode="auto">
                <a:xfrm>
                  <a:off x="2302" y="4958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" name="AutoShape 393"/>
                <p:cNvCxnSpPr>
                  <a:cxnSpLocks noChangeShapeType="1"/>
                </p:cNvCxnSpPr>
                <p:nvPr/>
              </p:nvCxnSpPr>
              <p:spPr bwMode="auto">
                <a:xfrm>
                  <a:off x="2302" y="5487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" name="AutoShape 394"/>
                <p:cNvCxnSpPr>
                  <a:cxnSpLocks noChangeShapeType="1"/>
                </p:cNvCxnSpPr>
                <p:nvPr/>
              </p:nvCxnSpPr>
              <p:spPr bwMode="auto">
                <a:xfrm>
                  <a:off x="2302" y="5980"/>
                  <a:ext cx="2292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cxnSp>
          <p:nvCxnSpPr>
            <p:cNvPr id="22" name="AutoShape 425"/>
            <p:cNvCxnSpPr>
              <a:cxnSpLocks noChangeShapeType="1"/>
            </p:cNvCxnSpPr>
            <p:nvPr/>
          </p:nvCxnSpPr>
          <p:spPr bwMode="auto">
            <a:xfrm>
              <a:off x="4593" y="6438"/>
              <a:ext cx="1587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29000" y="6324598"/>
            <a:ext cx="1447800" cy="48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400" dirty="0">
                <a:effectLst/>
                <a:latin typeface="Arial" pitchFamily="34" charset="0"/>
                <a:ea typeface="Calibri"/>
                <a:cs typeface="Arial" pitchFamily="34" charset="0"/>
              </a:rPr>
              <a:t>Rupture</a:t>
            </a:r>
            <a:endParaRPr lang="en-US" sz="24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95400" y="6248398"/>
            <a:ext cx="1409700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400" b="1" u="sng" dirty="0"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FAULT</a:t>
            </a:r>
            <a:endParaRPr lang="en-US" sz="24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24200" y="4746147"/>
            <a:ext cx="904875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400" b="1" u="sng" dirty="0">
                <a:solidFill>
                  <a:srgbClr val="FF000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SITE</a:t>
            </a:r>
            <a:endParaRPr lang="en-US" sz="2400" dirty="0"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19200" y="1624634"/>
            <a:ext cx="2971800" cy="5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(ii) </a:t>
            </a:r>
            <a:r>
              <a:rPr lang="en-NZ" sz="2800" dirty="0" smtClean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Response</a:t>
            </a:r>
            <a:endParaRPr lang="en-US" sz="2800" dirty="0">
              <a:solidFill>
                <a:srgbClr val="0070C0"/>
              </a:solidFill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477000" y="1371600"/>
            <a:ext cx="2514600" cy="5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(iii) </a:t>
            </a:r>
            <a:r>
              <a:rPr lang="en-NZ" sz="2800" dirty="0" smtClean="0">
                <a:solidFill>
                  <a:srgbClr val="0070C0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Damage</a:t>
            </a:r>
            <a:endParaRPr lang="en-US" sz="2800" dirty="0">
              <a:solidFill>
                <a:srgbClr val="0070C0"/>
              </a:solidFill>
              <a:effectLst/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6705600" y="4343400"/>
            <a:ext cx="2590800" cy="228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2800" dirty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(iv) Losses</a:t>
            </a:r>
            <a:endParaRPr lang="en-US" sz="2800" dirty="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400" dirty="0" smtClean="0">
                <a:effectLst/>
                <a:latin typeface="Arial"/>
                <a:ea typeface="Calibri"/>
                <a:cs typeface="Times New Roman"/>
              </a:rPr>
              <a:t>Damage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400" dirty="0" smtClean="0">
                <a:latin typeface="Arial"/>
                <a:ea typeface="Calibri"/>
                <a:cs typeface="Times New Roman"/>
              </a:rPr>
              <a:t>Death/Injury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NZ" sz="2400" dirty="0" smtClean="0">
                <a:latin typeface="Arial"/>
                <a:ea typeface="Calibri"/>
                <a:cs typeface="Times New Roman"/>
              </a:rPr>
              <a:t>Downtime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3886200" y="1539014"/>
            <a:ext cx="2743200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Right Arrow 70"/>
          <p:cNvSpPr/>
          <p:nvPr/>
        </p:nvSpPr>
        <p:spPr>
          <a:xfrm rot="5400000">
            <a:off x="7146176" y="3031376"/>
            <a:ext cx="247164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2" name="Right Arrow 71"/>
          <p:cNvSpPr/>
          <p:nvPr/>
        </p:nvSpPr>
        <p:spPr>
          <a:xfrm rot="13667662">
            <a:off x="2232475" y="5836000"/>
            <a:ext cx="650996" cy="26755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4724400" y="1947952"/>
            <a:ext cx="2743200" cy="1791260"/>
          </a:xfrm>
          <a:prstGeom prst="rect">
            <a:avLst/>
          </a:prstGeom>
          <a:noFill/>
          <a:ln w="44450">
            <a:solidFill>
              <a:srgbClr val="FFC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NZ" sz="3200" dirty="0" smtClean="0">
                <a:latin typeface="Arial"/>
                <a:ea typeface="Calibri"/>
                <a:cs typeface="Times New Roman"/>
              </a:rPr>
              <a:t>Seismic Loss Assessment Tool (SLAT)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77000" y="64770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200" i="1" u="sng" dirty="0" smtClean="0">
                <a:latin typeface="Arial" pitchFamily="34" charset="0"/>
                <a:cs typeface="Arial" pitchFamily="34" charset="0"/>
              </a:rPr>
              <a:t>PEER (2006)</a:t>
            </a:r>
            <a:endParaRPr lang="en-NZ" sz="1200" i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6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00074" y="1861269"/>
            <a:ext cx="7858125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spcBef>
                <a:spcPts val="600"/>
              </a:spcBef>
            </a:pPr>
            <a:r>
              <a:rPr lang="en-GB" sz="3200" b="1" u="sng" dirty="0" smtClean="0">
                <a:latin typeface="Arial" pitchFamily="34" charset="0"/>
                <a:cs typeface="Arial" pitchFamily="34" charset="0"/>
              </a:rPr>
              <a:t>For fair comparisons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Assumed to be built at the same location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Designed to same standards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Same non-structural content located on each floor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spcBef>
                <a:spcPts val="600"/>
              </a:spcBef>
            </a:pPr>
            <a:r>
              <a:rPr lang="en-GB" sz="72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AND...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endParaRPr lang="en-GB" sz="28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n-NZ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22496"/>
            <a:ext cx="914400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CASE STUDY BUILDINGS</a:t>
            </a:r>
          </a:p>
          <a:p>
            <a:pPr algn="ctr"/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7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8100" y="690027"/>
            <a:ext cx="914400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GROUND MOTION SELECTION</a:t>
            </a:r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357461"/>
            <a:ext cx="86106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Bef>
                <a:spcPts val="600"/>
              </a:spcBef>
              <a:buFont typeface="Arial" pitchFamily="34" charset="0"/>
              <a:buChar char="•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Suite of realistic ground motion records must represent the same hazard level for both structures</a:t>
            </a:r>
          </a:p>
          <a:p>
            <a:pPr marL="361950" indent="-361950">
              <a:spcBef>
                <a:spcPts val="600"/>
              </a:spcBef>
              <a:buFont typeface="Arial" pitchFamily="34" charset="0"/>
              <a:buChar char="•"/>
            </a:pPr>
            <a:r>
              <a:rPr lang="en-NZ" sz="2800" dirty="0" smtClean="0">
                <a:latin typeface="Arial" pitchFamily="34" charset="0"/>
                <a:cs typeface="Arial" pitchFamily="34" charset="0"/>
              </a:rPr>
              <a:t>Ground motions selected using NZS1170.5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0" y="2552700"/>
            <a:ext cx="5638800" cy="4229100"/>
            <a:chOff x="1743075" y="2742514"/>
            <a:chExt cx="5588000" cy="4191000"/>
          </a:xfrm>
        </p:grpSpPr>
        <p:pic>
          <p:nvPicPr>
            <p:cNvPr id="27648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43075" y="2742514"/>
              <a:ext cx="55880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4362448" y="4655949"/>
              <a:ext cx="10664" cy="1668652"/>
            </a:xfrm>
            <a:prstGeom prst="line">
              <a:avLst/>
            </a:prstGeom>
            <a:ln w="6032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2" idx="0"/>
            </p:cNvCxnSpPr>
            <p:nvPr/>
          </p:nvCxnSpPr>
          <p:spPr>
            <a:xfrm flipV="1">
              <a:off x="5353046" y="4513881"/>
              <a:ext cx="582" cy="1820245"/>
            </a:xfrm>
            <a:prstGeom prst="line">
              <a:avLst/>
            </a:prstGeom>
            <a:ln w="60325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000984" y="4513881"/>
              <a:ext cx="685800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1.3s</a:t>
              </a:r>
              <a:endParaRPr lang="en-NZ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10634" y="4513881"/>
              <a:ext cx="685800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smtClean="0"/>
                <a:t>2.0s</a:t>
              </a:r>
              <a:endParaRPr lang="en-NZ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43200" y="5638800"/>
            <a:ext cx="1905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1400" i="1" dirty="0" smtClean="0">
                <a:latin typeface="Arial" pitchFamily="34" charset="0"/>
                <a:cs typeface="Arial" pitchFamily="34" charset="0"/>
              </a:rPr>
              <a:t>1 in 500 year event</a:t>
            </a:r>
          </a:p>
          <a:p>
            <a:pPr algn="ctr"/>
            <a:r>
              <a:rPr lang="en-NZ" sz="1400" i="1" dirty="0" smtClean="0">
                <a:latin typeface="Arial" pitchFamily="34" charset="0"/>
                <a:cs typeface="Arial" pitchFamily="34" charset="0"/>
              </a:rPr>
              <a:t>Class C soil</a:t>
            </a:r>
            <a:endParaRPr lang="en-NZ" sz="14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276600" y="3505200"/>
            <a:ext cx="0" cy="129540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91250" y="3531760"/>
            <a:ext cx="0" cy="236220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76600" y="3733800"/>
            <a:ext cx="289560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14085" y="3550988"/>
            <a:ext cx="1981200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/>
              <a:t>Range of periods of interest</a:t>
            </a:r>
            <a:endParaRPr lang="en-NZ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26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6. BUILDING STIFFNESS EFFECT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304800" y="1447800"/>
            <a:ext cx="4343400" cy="4648200"/>
            <a:chOff x="354568" y="1905000"/>
            <a:chExt cx="3687724" cy="3799582"/>
          </a:xfrm>
        </p:grpSpPr>
        <p:cxnSp>
          <p:nvCxnSpPr>
            <p:cNvPr id="96" name="Straight Arrow Connector 95"/>
            <p:cNvCxnSpPr/>
            <p:nvPr/>
          </p:nvCxnSpPr>
          <p:spPr>
            <a:xfrm flipV="1">
              <a:off x="3657600" y="4876800"/>
              <a:ext cx="0" cy="37292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176522" y="1918085"/>
              <a:ext cx="0" cy="3328416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853178" y="1917763"/>
              <a:ext cx="0" cy="3328416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2533644" y="1921954"/>
              <a:ext cx="0" cy="3328416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210300" y="1912429"/>
              <a:ext cx="0" cy="3328416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16200000">
              <a:off x="2185028" y="3528060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6200000">
              <a:off x="2185029" y="3897761"/>
              <a:ext cx="0" cy="26974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16200000">
              <a:off x="2185027" y="3192589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16200000">
              <a:off x="2185029" y="2860106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16200000">
              <a:off x="2185026" y="2512764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6200000">
              <a:off x="2185030" y="2170504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>
              <a:off x="2185031" y="1853755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16200000">
              <a:off x="2185032" y="1521273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6200000">
              <a:off x="2185032" y="1179653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6200000">
              <a:off x="2185033" y="862904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16200000">
              <a:off x="2185033" y="559820"/>
              <a:ext cx="0" cy="269748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3657600" y="1905000"/>
              <a:ext cx="0" cy="296114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 rot="16200000">
              <a:off x="3590925" y="489638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4m</a:t>
              </a:r>
              <a:endParaRPr lang="en-US" dirty="0"/>
            </a:p>
          </p:txBody>
        </p:sp>
        <p:sp>
          <p:nvSpPr>
            <p:cNvPr id="144" name="TextBox 143"/>
            <p:cNvSpPr txBox="1"/>
            <p:nvPr/>
          </p:nvSpPr>
          <p:spPr>
            <a:xfrm rot="16200000">
              <a:off x="3224212" y="3213984"/>
              <a:ext cx="1266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9@3.6m</a:t>
              </a:r>
              <a:endParaRPr lang="en-US" dirty="0"/>
            </a:p>
          </p:txBody>
        </p:sp>
        <p:cxnSp>
          <p:nvCxnSpPr>
            <p:cNvPr id="145" name="Straight Arrow Connector 144"/>
            <p:cNvCxnSpPr/>
            <p:nvPr/>
          </p:nvCxnSpPr>
          <p:spPr>
            <a:xfrm flipH="1">
              <a:off x="1176522" y="5347750"/>
              <a:ext cx="203377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1551612" y="5335250"/>
              <a:ext cx="1266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3@7.35m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990850" y="5330127"/>
              <a:ext cx="752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3.7m</a:t>
              </a:r>
              <a:endParaRPr lang="en-US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57597" y="5330127"/>
              <a:ext cx="752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3.7m</a:t>
              </a:r>
              <a:endParaRPr lang="en-US" dirty="0"/>
            </a:p>
          </p:txBody>
        </p:sp>
        <p:cxnSp>
          <p:nvCxnSpPr>
            <p:cNvPr id="149" name="Straight Arrow Connector 148"/>
            <p:cNvCxnSpPr/>
            <p:nvPr/>
          </p:nvCxnSpPr>
          <p:spPr>
            <a:xfrm>
              <a:off x="685800" y="1905000"/>
              <a:ext cx="0" cy="333584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Box 149"/>
            <p:cNvSpPr txBox="1"/>
            <p:nvPr/>
          </p:nvSpPr>
          <p:spPr>
            <a:xfrm rot="16200000">
              <a:off x="-94180" y="3333930"/>
              <a:ext cx="1266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36.4m</a:t>
              </a:r>
              <a:endParaRPr lang="en-US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381000" y="2362200"/>
            <a:ext cx="4343400" cy="4572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0" name="TextBox 29"/>
          <p:cNvSpPr txBox="1"/>
          <p:nvPr/>
        </p:nvSpPr>
        <p:spPr>
          <a:xfrm>
            <a:off x="5497286" y="2124418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" pitchFamily="34" charset="0"/>
                <a:cs typeface="Arial" pitchFamily="34" charset="0"/>
              </a:rPr>
              <a:t>Acceleration Demand:</a:t>
            </a:r>
          </a:p>
          <a:p>
            <a:r>
              <a:rPr lang="en-NZ" sz="2800" b="1" dirty="0" err="1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NZ" sz="2800" b="1" i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demand</a:t>
            </a:r>
            <a:r>
              <a:rPr lang="en-NZ" sz="2800" b="1" dirty="0" smtClean="0">
                <a:solidFill>
                  <a:srgbClr val="FF0000"/>
                </a:solidFill>
              </a:rPr>
              <a:t> = </a:t>
            </a:r>
            <a:r>
              <a:rPr lang="en-NZ" sz="2800" b="1" dirty="0" err="1" smtClean="0">
                <a:solidFill>
                  <a:srgbClr val="FF0000"/>
                </a:solidFill>
              </a:rPr>
              <a:t>ln</a:t>
            </a:r>
            <a:r>
              <a:rPr lang="en-NZ" sz="2800" b="1" dirty="0" smtClean="0">
                <a:solidFill>
                  <a:srgbClr val="FF0000"/>
                </a:solidFill>
              </a:rPr>
              <a:t>(0.12g)</a:t>
            </a:r>
          </a:p>
          <a:p>
            <a:r>
              <a:rPr lang="en-NZ" sz="2800" b="1" dirty="0" err="1" smtClean="0">
                <a:solidFill>
                  <a:srgbClr val="FF0000"/>
                </a:solidFill>
                <a:latin typeface="Symbol" pitchFamily="18" charset="2"/>
              </a:rPr>
              <a:t>z</a:t>
            </a:r>
            <a:r>
              <a:rPr lang="en-NZ" sz="2800" b="1" i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demand</a:t>
            </a:r>
            <a:r>
              <a:rPr lang="en-NZ" sz="28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NZ" sz="2800" b="1" dirty="0" smtClean="0">
                <a:solidFill>
                  <a:srgbClr val="FF0000"/>
                </a:solidFill>
                <a:cs typeface="Arial" pitchFamily="34" charset="0"/>
              </a:rPr>
              <a:t>= 0.4</a:t>
            </a:r>
            <a:endParaRPr lang="en-NZ" sz="28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6019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 smtClean="0">
                <a:latin typeface="Arial" pitchFamily="34" charset="0"/>
                <a:cs typeface="Arial" pitchFamily="34" charset="0"/>
              </a:rPr>
              <a:t>10% in 50 years probability of exceedance for Sa(1.5s)</a:t>
            </a:r>
            <a:endParaRPr lang="en-N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160" y="3962400"/>
            <a:ext cx="4424839" cy="289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05400" y="2102320"/>
            <a:ext cx="3810000" cy="1860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419600" y="2362200"/>
            <a:ext cx="1077686" cy="228600"/>
          </a:xfrm>
          <a:prstGeom prst="straightConnector1">
            <a:avLst/>
          </a:prstGeom>
          <a:ln w="635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37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 descr="top ba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0" y="2211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7. INJURY CONSIDERATIONS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8443" y="1270802"/>
            <a:ext cx="3833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NZ" sz="2400" dirty="0" smtClean="0">
                <a:latin typeface="Arial" pitchFamily="34" charset="0"/>
                <a:ea typeface="Times New Roman"/>
                <a:cs typeface="Arial" pitchFamily="34" charset="0"/>
              </a:rPr>
              <a:t>Floor </a:t>
            </a:r>
            <a:r>
              <a:rPr lang="en-NZ" sz="2400" dirty="0">
                <a:latin typeface="Arial" pitchFamily="34" charset="0"/>
                <a:ea typeface="Times New Roman"/>
                <a:cs typeface="Arial" pitchFamily="34" charset="0"/>
              </a:rPr>
              <a:t>acceleration demand</a:t>
            </a:r>
          </a:p>
        </p:txBody>
      </p:sp>
    </p:spTree>
    <p:extLst>
      <p:ext uri="{BB962C8B-B14F-4D97-AF65-F5344CB8AC3E}">
        <p14:creationId xmlns:p14="http://schemas.microsoft.com/office/powerpoint/2010/main" val="330436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1303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</a:t>
            </a:r>
            <a:r>
              <a:rPr lang="en-GB" sz="2000" dirty="0" err="1">
                <a:solidFill>
                  <a:srgbClr val="92D050"/>
                </a:solidFill>
              </a:rPr>
              <a:t>Bruyere</a:t>
            </a:r>
            <a:r>
              <a:rPr lang="en-GB" sz="2000" dirty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</a:t>
            </a:r>
            <a:r>
              <a:rPr lang="en-GB" sz="2000" dirty="0">
                <a:solidFill>
                  <a:srgbClr val="92D050"/>
                </a:solidFill>
              </a:rPr>
              <a:t>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600200"/>
            <a:ext cx="628499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8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-1672" y="1130300"/>
            <a:ext cx="9144000" cy="47371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4000" b="1" dirty="0" smtClean="0"/>
              <a:t>b) Projectile Effects</a:t>
            </a:r>
            <a:r>
              <a:rPr lang="en-GB" sz="3600" b="1" dirty="0" smtClean="0"/>
              <a:t> </a:t>
            </a:r>
            <a:r>
              <a:rPr lang="en-GB" sz="2000" dirty="0">
                <a:solidFill>
                  <a:srgbClr val="92D050"/>
                </a:solidFill>
              </a:rPr>
              <a:t>(</a:t>
            </a:r>
            <a:r>
              <a:rPr lang="en-GB" sz="2000" dirty="0" err="1">
                <a:solidFill>
                  <a:srgbClr val="92D050"/>
                </a:solidFill>
              </a:rPr>
              <a:t>Bruyere</a:t>
            </a:r>
            <a:r>
              <a:rPr lang="en-GB" sz="2000" dirty="0">
                <a:solidFill>
                  <a:srgbClr val="92D050"/>
                </a:solidFill>
              </a:rPr>
              <a:t>, </a:t>
            </a:r>
            <a:r>
              <a:rPr lang="en-GB" sz="2000" dirty="0" err="1" smtClean="0">
                <a:solidFill>
                  <a:srgbClr val="92D050"/>
                </a:solidFill>
              </a:rPr>
              <a:t>MacRae</a:t>
            </a:r>
            <a:r>
              <a:rPr lang="en-GB" sz="2000" dirty="0" smtClean="0">
                <a:solidFill>
                  <a:srgbClr val="92D050"/>
                </a:solidFill>
              </a:rPr>
              <a:t> and Yeow, 2014</a:t>
            </a:r>
            <a:r>
              <a:rPr lang="en-GB" sz="2000" dirty="0">
                <a:solidFill>
                  <a:srgbClr val="92D050"/>
                </a:solidFill>
              </a:rPr>
              <a:t>)</a:t>
            </a:r>
          </a:p>
          <a:p>
            <a:pPr marL="0" lvl="1" indent="0">
              <a:lnSpc>
                <a:spcPct val="80000"/>
              </a:lnSpc>
              <a:buNone/>
            </a:pPr>
            <a:r>
              <a:rPr lang="en-GB" b="1" dirty="0" smtClean="0">
                <a:solidFill>
                  <a:srgbClr val="FF6600"/>
                </a:solidFill>
              </a:rPr>
              <a:t>Obstructed sliding then falling</a:t>
            </a: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GB" dirty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340"/>
            <a:ext cx="9144000" cy="1034484"/>
            <a:chOff x="0" y="340"/>
            <a:chExt cx="9144000" cy="1034484"/>
          </a:xfrm>
        </p:grpSpPr>
        <p:pic>
          <p:nvPicPr>
            <p:cNvPr id="10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57" b="20054"/>
            <a:stretch/>
          </p:blipFill>
          <p:spPr bwMode="auto">
            <a:xfrm>
              <a:off x="0" y="340"/>
              <a:ext cx="9142328" cy="93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63"/>
            <a:stretch/>
          </p:blipFill>
          <p:spPr bwMode="auto">
            <a:xfrm>
              <a:off x="0" y="838200"/>
              <a:ext cx="9144000" cy="19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top ba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36" r="2321" b="58038"/>
            <a:stretch/>
          </p:blipFill>
          <p:spPr bwMode="auto">
            <a:xfrm>
              <a:off x="7574785" y="340"/>
              <a:ext cx="1567543" cy="685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112"/>
            <a:ext cx="7772400" cy="914400"/>
          </a:xfrm>
        </p:spPr>
        <p:txBody>
          <a:bodyPr/>
          <a:lstStyle/>
          <a:p>
            <a:pPr algn="l" eaLnBrk="1" hangingPunct="1"/>
            <a:r>
              <a:rPr lang="en-NZ" sz="3600" dirty="0" smtClean="0">
                <a:solidFill>
                  <a:schemeClr val="bg1"/>
                </a:solidFill>
                <a:latin typeface="Arial" pitchFamily="34" charset="0"/>
              </a:rPr>
              <a:t>8. RELATED STUDIES</a:t>
            </a:r>
            <a:endParaRPr lang="en-GB" sz="36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71700"/>
            <a:ext cx="5788426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9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15508</TotalTime>
  <Words>4090</Words>
  <Application>Microsoft Office PowerPoint</Application>
  <PresentationFormat>On-screen Show (4:3)</PresentationFormat>
  <Paragraphs>1259</Paragraphs>
  <Slides>98</Slides>
  <Notes>94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 </vt:lpstr>
      <vt:lpstr>WHY CONTENTS?</vt:lpstr>
      <vt:lpstr>WHY CONTENTS?</vt:lpstr>
      <vt:lpstr>OUTLINE</vt:lpstr>
      <vt:lpstr>OUTLINE</vt:lpstr>
      <vt:lpstr>1. DEMAND STUDY</vt:lpstr>
      <vt:lpstr>1. DEMAND STUDY</vt:lpstr>
      <vt:lpstr>1. DEMAND STUDY</vt:lpstr>
      <vt:lpstr>1. DEMAND STUDY</vt:lpstr>
      <vt:lpstr>1. DEMAND STUDY</vt:lpstr>
      <vt:lpstr>OUTLINE</vt:lpstr>
      <vt:lpstr>2. SLIDING MECHANICS </vt:lpstr>
      <vt:lpstr>2. SLIDING MECHANICS</vt:lpstr>
      <vt:lpstr>2. SLIDING MECHANICS</vt:lpstr>
      <vt:lpstr>2. SLIDING MECHANICS</vt:lpstr>
      <vt:lpstr>OUTLINE</vt:lpstr>
      <vt:lpstr>2. SLIDING 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OUTLINE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8. RELATED STUDIES</vt:lpstr>
      <vt:lpstr>8. RELATED STUDIES</vt:lpstr>
      <vt:lpstr>8. RELATED STUDIES</vt:lpstr>
      <vt:lpstr>8. RELATED STUDIES</vt:lpstr>
      <vt:lpstr>8. RELATED STUDIES</vt:lpstr>
      <vt:lpstr>8. RELATED STUDIES</vt:lpstr>
      <vt:lpstr>8. RELATED STUDIES</vt:lpstr>
      <vt:lpstr>8. RELATED STUDIES</vt:lpstr>
      <vt:lpstr>OUTLINE</vt:lpstr>
      <vt:lpstr>CONCLUSIONS</vt:lpstr>
      <vt:lpstr>CONCLUSIONS</vt:lpstr>
      <vt:lpstr>ACKNOWLEDGEMENTS</vt:lpstr>
      <vt:lpstr>PowerPoint Presentation</vt:lpstr>
      <vt:lpstr>PowerPoint Presentation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 RELATED STUDIES</vt:lpstr>
      <vt:lpstr>8. RELATED STUDIES</vt:lpstr>
    </vt:vector>
  </TitlesOfParts>
  <Company>University of Canterbury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Further Development of Downtime and Injury Models for Seismic Sustainability Assessment</dc:title>
  <dc:creator>tzy12</dc:creator>
  <cp:lastModifiedBy>Greg Macrae</cp:lastModifiedBy>
  <cp:revision>741</cp:revision>
  <cp:lastPrinted>2013-04-15T00:48:57Z</cp:lastPrinted>
  <dcterms:created xsi:type="dcterms:W3CDTF">2011-10-09T22:52:03Z</dcterms:created>
  <dcterms:modified xsi:type="dcterms:W3CDTF">2016-03-31T02:16:57Z</dcterms:modified>
</cp:coreProperties>
</file>