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437" r:id="rId3"/>
    <p:sldId id="438" r:id="rId4"/>
    <p:sldId id="439" r:id="rId5"/>
    <p:sldId id="440" r:id="rId6"/>
    <p:sldId id="441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68" r:id="rId32"/>
    <p:sldId id="467" r:id="rId33"/>
    <p:sldId id="469" r:id="rId34"/>
    <p:sldId id="470" r:id="rId35"/>
    <p:sldId id="471" r:id="rId36"/>
    <p:sldId id="472" r:id="rId37"/>
    <p:sldId id="473" r:id="rId38"/>
    <p:sldId id="474" r:id="rId39"/>
    <p:sldId id="442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505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9698" autoAdjust="0"/>
  </p:normalViewPr>
  <p:slideViewPr>
    <p:cSldViewPr>
      <p:cViewPr varScale="1">
        <p:scale>
          <a:sx n="66" d="100"/>
          <a:sy n="66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0562E-5974-4742-B412-DC4EF228A67E}" type="datetimeFigureOut">
              <a:rPr lang="it-IT" smtClean="0"/>
              <a:t>30/03/2016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1BA0-703F-4D14-BAF0-29F764848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96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8628B-3DD9-4BEA-B41C-8A244DF0D40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04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_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/>
          <p:cNvSpPr>
            <a:spLocks noChangeArrowheads="1"/>
          </p:cNvSpPr>
          <p:nvPr/>
        </p:nvSpPr>
        <p:spPr bwMode="auto">
          <a:xfrm rot="16200000">
            <a:off x="-1272382" y="2201069"/>
            <a:ext cx="504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600" b="1" dirty="0" smtClean="0">
                <a:solidFill>
                  <a:schemeClr val="bg1"/>
                </a:solidFill>
                <a:latin typeface="Century Gothic" pitchFamily="34" charset="0"/>
              </a:rPr>
              <a:t>grande luce o a struttura prefabbricata in emergenza post sismica</a:t>
            </a:r>
          </a:p>
        </p:txBody>
      </p:sp>
      <p:sp>
        <p:nvSpPr>
          <p:cNvPr id="3" name="CasellaDiTesto 6"/>
          <p:cNvSpPr txBox="1">
            <a:spLocks noChangeArrowheads="1"/>
          </p:cNvSpPr>
          <p:nvPr/>
        </p:nvSpPr>
        <p:spPr bwMode="auto">
          <a:xfrm>
            <a:off x="1854200" y="0"/>
            <a:ext cx="702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 altLang="it-IT" smtClean="0">
              <a:latin typeface="Century Gothic" pitchFamily="34" charset="0"/>
            </a:endParaRPr>
          </a:p>
        </p:txBody>
      </p:sp>
      <p:pic>
        <p:nvPicPr>
          <p:cNvPr id="4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655888"/>
            <a:ext cx="1827213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12"/>
          <p:cNvSpPr/>
          <p:nvPr/>
        </p:nvSpPr>
        <p:spPr>
          <a:xfrm>
            <a:off x="0" y="5016500"/>
            <a:ext cx="1562100" cy="184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6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5037138"/>
            <a:ext cx="30432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4572000"/>
            <a:ext cx="2395537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0" y="5094288"/>
            <a:ext cx="1071438" cy="83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3658"/>
            <a:ext cx="1529620" cy="3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8"/>
          <p:cNvSpPr/>
          <p:nvPr/>
        </p:nvSpPr>
        <p:spPr>
          <a:xfrm>
            <a:off x="1778000" y="1841500"/>
            <a:ext cx="7086600" cy="43053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CasellaDiTesto 20"/>
          <p:cNvSpPr txBox="1">
            <a:spLocks noChangeArrowheads="1"/>
          </p:cNvSpPr>
          <p:nvPr/>
        </p:nvSpPr>
        <p:spPr bwMode="auto">
          <a:xfrm rot="16200000">
            <a:off x="-1908968" y="2078831"/>
            <a:ext cx="5562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600" b="1" dirty="0" smtClean="0">
                <a:solidFill>
                  <a:schemeClr val="bg1"/>
                </a:solidFill>
                <a:latin typeface="Century Gothic" pitchFamily="34" charset="0"/>
              </a:rPr>
              <a:t>L'analisi del danno e dell'agibilità degli edifici di</a:t>
            </a:r>
          </a:p>
        </p:txBody>
      </p:sp>
    </p:spTree>
    <p:extLst>
      <p:ext uri="{BB962C8B-B14F-4D97-AF65-F5344CB8AC3E}">
        <p14:creationId xmlns:p14="http://schemas.microsoft.com/office/powerpoint/2010/main" val="219805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BD73EAB3-B043-402A-973B-6DB85E4517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608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19"/>
          <p:cNvSpPr>
            <a:spLocks noChangeArrowheads="1"/>
          </p:cNvSpPr>
          <p:nvPr userDrawn="1"/>
        </p:nvSpPr>
        <p:spPr bwMode="auto">
          <a:xfrm rot="16200000">
            <a:off x="-1272382" y="2201069"/>
            <a:ext cx="504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600" b="1" dirty="0" smtClean="0">
                <a:solidFill>
                  <a:schemeClr val="bg1"/>
                </a:solidFill>
                <a:latin typeface="Century Gothic" pitchFamily="34" charset="0"/>
              </a:rPr>
              <a:t>grande luce o a struttura prefabbricata in emergenza post sismica</a:t>
            </a:r>
          </a:p>
        </p:txBody>
      </p:sp>
      <p:sp>
        <p:nvSpPr>
          <p:cNvPr id="11" name="Rettangolo 12"/>
          <p:cNvSpPr/>
          <p:nvPr userDrawn="1"/>
        </p:nvSpPr>
        <p:spPr>
          <a:xfrm>
            <a:off x="0" y="4941168"/>
            <a:ext cx="1619672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CasellaDiTesto 20"/>
          <p:cNvSpPr txBox="1">
            <a:spLocks noChangeArrowheads="1"/>
          </p:cNvSpPr>
          <p:nvPr userDrawn="1"/>
        </p:nvSpPr>
        <p:spPr bwMode="auto">
          <a:xfrm rot="16200000">
            <a:off x="-1907196" y="1996696"/>
            <a:ext cx="48243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1600" b="1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 of plasterboards:</a:t>
            </a:r>
          </a:p>
          <a:p>
            <a:pPr eaLnBrk="1" hangingPunct="1">
              <a:defRPr/>
            </a:pPr>
            <a:r>
              <a:rPr lang="en-US" altLang="it-IT" sz="1600" b="1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tests and statistical analysis </a:t>
            </a:r>
          </a:p>
          <a:p>
            <a:pPr eaLnBrk="1" hangingPunct="1">
              <a:defRPr/>
            </a:pPr>
            <a:r>
              <a:rPr lang="en-US" altLang="it-IT" sz="1600" b="0" noProof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Gennaro</a:t>
            </a:r>
            <a:r>
              <a:rPr lang="en-US" altLang="it-IT" sz="1600" b="0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noProof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Magliulo</a:t>
            </a:r>
            <a:r>
              <a:rPr lang="en-US" altLang="it-IT" sz="1600" b="0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University of Naples</a:t>
            </a:r>
            <a:r>
              <a:rPr lang="en-US" altLang="it-IT" sz="1600" b="0" baseline="0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Federico II</a:t>
            </a:r>
            <a:endParaRPr lang="en-US" altLang="it-IT" sz="1600" b="0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F:\computer fisso UNINA\Conferenze&amp;Seminari\2016\2016_03_31 SPONSE\pres\immagine SPONS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5877272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4" y="4941168"/>
            <a:ext cx="990224" cy="99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733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62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71600" cy="6858000"/>
          </a:xfrm>
          <a:prstGeom prst="rect">
            <a:avLst/>
          </a:prstGeom>
          <a:solidFill>
            <a:srgbClr val="003366"/>
          </a:solidFill>
          <a:ln>
            <a:noFill/>
          </a:ln>
          <a:effectLst>
            <a:outerShdw blurRad="101600" dist="381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18" name="Connettore 1 17"/>
          <p:cNvCxnSpPr/>
          <p:nvPr/>
        </p:nvCxnSpPr>
        <p:spPr>
          <a:xfrm>
            <a:off x="1187624" y="764704"/>
            <a:ext cx="7776864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46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1798638" y="-27384"/>
            <a:ext cx="70643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2743200" algn="ctr"/>
                <a:tab pos="5486400" algn="r"/>
              </a:tabLst>
              <a:defRPr/>
            </a:pPr>
            <a:r>
              <a:rPr lang="en-US" sz="2400" b="1" dirty="0" smtClean="0"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SPONSE 3rd International Workshop</a:t>
            </a:r>
          </a:p>
          <a:p>
            <a:pPr>
              <a:tabLst>
                <a:tab pos="2743200" algn="ctr"/>
                <a:tab pos="5486400" algn="r"/>
              </a:tabLst>
              <a:defRPr/>
            </a:pPr>
            <a:r>
              <a:rPr lang="en-US" sz="2400" b="1" dirty="0" smtClean="0"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University of Canterbury, 31</a:t>
            </a:r>
            <a:r>
              <a:rPr lang="en-US" sz="2400" b="1" baseline="30000" dirty="0" smtClean="0"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March 2016</a:t>
            </a:r>
            <a:endParaRPr lang="en-US" sz="2600" b="1" dirty="0">
              <a:solidFill>
                <a:srgbClr val="00336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 bwMode="auto">
          <a:xfrm>
            <a:off x="1687513" y="3429000"/>
            <a:ext cx="7175500" cy="9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 of plasterboards: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it-IT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xperimental tests and statistical analysis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687513" y="6303963"/>
            <a:ext cx="35020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Christchurch, March 31th   2016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40152" y="6300788"/>
            <a:ext cx="3168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Gennaro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Magliulo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151563" y="6067425"/>
            <a:ext cx="29908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Speaker: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:\computer fisso UNINA\Conferenze&amp;Seminari\2016\2016_03_31 SPONSE\pres\immagine SPON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2672558" cy="133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page.unina.it/anddanna/logo_unin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24744"/>
            <a:ext cx="1152128" cy="1152129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0" name="Sottotitolo 2"/>
          <p:cNvSpPr txBox="1">
            <a:spLocks/>
          </p:cNvSpPr>
          <p:nvPr/>
        </p:nvSpPr>
        <p:spPr bwMode="auto">
          <a:xfrm>
            <a:off x="1687513" y="4390293"/>
            <a:ext cx="7175500" cy="4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Petrone</a:t>
            </a:r>
            <a:r>
              <a:rPr lang="en-US" altLang="it-IT" sz="20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it-IT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Magliulo</a:t>
            </a:r>
            <a:r>
              <a:rPr lang="en-US" altLang="it-IT" sz="20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it-IT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Manfredi</a:t>
            </a:r>
            <a:r>
              <a:rPr lang="en-US" altLang="it-IT" sz="20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it-IT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ottotitolo 2"/>
          <p:cNvSpPr txBox="1">
            <a:spLocks/>
          </p:cNvSpPr>
          <p:nvPr/>
        </p:nvSpPr>
        <p:spPr bwMode="auto">
          <a:xfrm>
            <a:off x="1691680" y="4847531"/>
            <a:ext cx="717550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University College of London- UK</a:t>
            </a:r>
          </a:p>
        </p:txBody>
      </p:sp>
      <p:sp>
        <p:nvSpPr>
          <p:cNvPr id="22" name="Sottotitolo 2"/>
          <p:cNvSpPr txBox="1">
            <a:spLocks/>
          </p:cNvSpPr>
          <p:nvPr/>
        </p:nvSpPr>
        <p:spPr bwMode="auto">
          <a:xfrm>
            <a:off x="1691680" y="5135562"/>
            <a:ext cx="7175500" cy="4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University of Naples Federico II - ITALY</a:t>
            </a:r>
          </a:p>
        </p:txBody>
      </p:sp>
      <p:sp>
        <p:nvSpPr>
          <p:cNvPr id="23" name="Sottotitolo 2"/>
          <p:cNvSpPr txBox="1">
            <a:spLocks/>
          </p:cNvSpPr>
          <p:nvPr/>
        </p:nvSpPr>
        <p:spPr bwMode="auto">
          <a:xfrm>
            <a:off x="5621759" y="2276872"/>
            <a:ext cx="3486745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Naples Federico II</a:t>
            </a:r>
          </a:p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</a:p>
        </p:txBody>
      </p:sp>
    </p:spTree>
    <p:extLst>
      <p:ext uri="{BB962C8B-B14F-4D97-AF65-F5344CB8AC3E}">
        <p14:creationId xmlns:p14="http://schemas.microsoft.com/office/powerpoint/2010/main" val="21231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1343690" y="188640"/>
            <a:ext cx="718875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6" name="Rettangolo 5"/>
          <p:cNvSpPr/>
          <p:nvPr/>
        </p:nvSpPr>
        <p:spPr>
          <a:xfrm>
            <a:off x="1115616" y="98072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 compression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tests, boards exhibited a sub-vertical crack in their central portion along with inclined cracks close to their boundaries  </a:t>
            </a:r>
          </a:p>
        </p:txBody>
      </p:sp>
      <p:pic>
        <p:nvPicPr>
          <p:cNvPr id="2050" name="Picture 2" descr="F:\computer fisso UNINA\componenti non strutturali\2014-2015 Siniat\prove caratterizzazione materiale ed elementi Avignone\ASCE JMCE\rev\2016_01_21 submission\Figures\Figure04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81058"/>
            <a:ext cx="3478270" cy="460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1343690" y="188640"/>
            <a:ext cx="718875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6" name="Rettangolo 5"/>
          <p:cNvSpPr/>
          <p:nvPr/>
        </p:nvSpPr>
        <p:spPr>
          <a:xfrm>
            <a:off x="1115616" y="98072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 compression tests, in very few cases adjacent boards detached, due to the failure of the glue layer: these tests are removed from the database</a:t>
            </a:r>
          </a:p>
        </p:txBody>
      </p:sp>
      <p:pic>
        <p:nvPicPr>
          <p:cNvPr id="3074" name="Picture 2" descr="F:\computer fisso UNINA\componenti non strutturali\2014-2015 Siniat\prove caratterizzazione materiale ed elementi Avignone\ASCE JMCE\rev\2016_01_21 submission\Figures\Figure04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49" y="2181057"/>
            <a:ext cx="3442075" cy="45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1343690" y="188640"/>
            <a:ext cx="718875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in tension</a:t>
            </a:r>
          </a:p>
        </p:txBody>
      </p:sp>
      <p:pic>
        <p:nvPicPr>
          <p:cNvPr id="4107" name="Picture 11" descr="stress_strain_BA13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0" y="2348880"/>
            <a:ext cx="359572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stress_strain_BA13_T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13" y="2348880"/>
            <a:ext cx="3595727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stress_strain_BA18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85" y="4600165"/>
            <a:ext cx="3565064" cy="22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stress_strain_BA18_T_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76" y="4600165"/>
            <a:ext cx="3565064" cy="22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84285" y="725795"/>
            <a:ext cx="770485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diagrams are plotted up to the failure of the specimens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ultimate strain is evaluated as the strain corresponding to a 20% stress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drop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1343690" y="188640"/>
            <a:ext cx="718875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in tension</a:t>
            </a:r>
          </a:p>
        </p:txBody>
      </p:sp>
      <p:pic>
        <p:nvPicPr>
          <p:cNvPr id="5122" name="Picture 2" descr="stress_strain_PF13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4" y="620688"/>
            <a:ext cx="3595728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stress_strain_PF13_T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69" y="620688"/>
            <a:ext cx="3595727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stress_strain_PF15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4" y="2711819"/>
            <a:ext cx="3565063" cy="221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tress_strain_PF15_T_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600400" cy="223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stress_strain_BA18_S_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4" y="4581128"/>
            <a:ext cx="3565063" cy="221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stress_strain_BA18_S_T_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3578509" cy="22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1115616" y="188640"/>
            <a:ext cx="7704856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in compression</a:t>
            </a:r>
          </a:p>
        </p:txBody>
      </p:sp>
      <p:pic>
        <p:nvPicPr>
          <p:cNvPr id="6146" name="Picture 2" descr="stress_strain_BA13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29" y="1340768"/>
            <a:ext cx="3595727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stress_strain_BA13_T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94" y="1340769"/>
            <a:ext cx="3595726" cy="223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tress_strain_BA18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28" y="3625988"/>
            <a:ext cx="3626393" cy="22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stress_strain_BA18_T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4608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tress_strain_BA18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28" y="3778388"/>
            <a:ext cx="3626393" cy="22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4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1115616" y="188640"/>
            <a:ext cx="7704856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in compression</a:t>
            </a:r>
          </a:p>
        </p:txBody>
      </p:sp>
      <p:pic>
        <p:nvPicPr>
          <p:cNvPr id="7170" name="Picture 2" descr="stress_strain_PF13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12" y="620688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tress_strain_PF13_T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96" y="620688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tress_strain_PF15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stress_strain_PF15_T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504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stress_strain_BA18_S_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12" y="4581128"/>
            <a:ext cx="3592400" cy="223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stress_strain_BA18_S_T_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0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tension vs compress.</a:t>
            </a:r>
          </a:p>
        </p:txBody>
      </p:sp>
      <p:pic>
        <p:nvPicPr>
          <p:cNvPr id="10" name="Picture 13" descr="stress_strain_BA18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08" y="1196752"/>
            <a:ext cx="3596400" cy="223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ress_strain_BA18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88" y="1196751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089724" y="807095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</a:t>
            </a:r>
          </a:p>
        </p:txBody>
      </p:sp>
      <p:sp>
        <p:nvSpPr>
          <p:cNvPr id="7" name="Rettangolo 6"/>
          <p:cNvSpPr/>
          <p:nvPr/>
        </p:nvSpPr>
        <p:spPr>
          <a:xfrm>
            <a:off x="5576326" y="764704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</a:t>
            </a:r>
          </a:p>
        </p:txBody>
      </p:sp>
      <p:sp>
        <p:nvSpPr>
          <p:cNvPr id="8" name="Rettangolo 7"/>
          <p:cNvSpPr/>
          <p:nvPr/>
        </p:nvSpPr>
        <p:spPr>
          <a:xfrm>
            <a:off x="1047608" y="3289627"/>
            <a:ext cx="806089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specimens show a ductile behavior in tension with a more brittle behavior in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ultimate tensile strain is much larger than the ultimate compressive strain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115616" y="5017819"/>
            <a:ext cx="799288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tensile strength is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smaller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than the compressive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strength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stress-strain diagrams show a marked yielding point: diagrams can be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schematized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as bilinear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long. vs </a:t>
            </a:r>
            <a:r>
              <a:rPr lang="en-US" altLang="it-IT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</a:t>
            </a: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3" descr="stress_strain_BA18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08" y="1196752"/>
            <a:ext cx="3596400" cy="223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115616" y="807095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Tension: longitudinal</a:t>
            </a:r>
          </a:p>
        </p:txBody>
      </p:sp>
      <p:sp>
        <p:nvSpPr>
          <p:cNvPr id="8" name="Rettangolo 7"/>
          <p:cNvSpPr/>
          <p:nvPr/>
        </p:nvSpPr>
        <p:spPr>
          <a:xfrm>
            <a:off x="1084784" y="3658959"/>
            <a:ext cx="79517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 more brittle behavior is exhibited in transversal direction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 smaller strength is recorded in transversal direction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84784" y="5118283"/>
            <a:ext cx="7951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 behavior is not much influenced by the testing direction: the paper contribution is negligible</a:t>
            </a:r>
          </a:p>
        </p:txBody>
      </p:sp>
      <p:pic>
        <p:nvPicPr>
          <p:cNvPr id="12" name="Picture 14" descr="stress_strain_BA18_T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0745"/>
            <a:ext cx="3596400" cy="223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4932040" y="843316"/>
            <a:ext cx="35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Tension: transversal</a:t>
            </a:r>
          </a:p>
        </p:txBody>
      </p:sp>
    </p:spTree>
    <p:extLst>
      <p:ext uri="{BB962C8B-B14F-4D97-AF65-F5344CB8AC3E}">
        <p14:creationId xmlns:p14="http://schemas.microsoft.com/office/powerpoint/2010/main" val="29591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thickness</a:t>
            </a:r>
          </a:p>
        </p:txBody>
      </p:sp>
      <p:sp>
        <p:nvSpPr>
          <p:cNvPr id="8" name="Rettangolo 7"/>
          <p:cNvSpPr/>
          <p:nvPr/>
        </p:nvSpPr>
        <p:spPr>
          <a:xfrm>
            <a:off x="1120289" y="2924944"/>
            <a:ext cx="7916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larger the thickness, the larger the compressive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strength: density, crack propagation</a:t>
            </a:r>
          </a:p>
        </p:txBody>
      </p:sp>
      <p:pic>
        <p:nvPicPr>
          <p:cNvPr id="14" name="Picture 2" descr="stress_strain_BA13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73" y="764704"/>
            <a:ext cx="3595727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stress_strain_BA18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24" y="764704"/>
            <a:ext cx="3596400" cy="22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tress_strain_BA18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15" y="3717032"/>
            <a:ext cx="3626393" cy="22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tress_strain_BA18_S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592400" cy="223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835696" y="5982379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Larger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compressive strength in high density boards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8" name="Rettangolo 7"/>
          <p:cNvSpPr/>
          <p:nvPr/>
        </p:nvSpPr>
        <p:spPr>
          <a:xfrm>
            <a:off x="1120289" y="908720"/>
            <a:ext cx="7916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Outlier analysis performed on maximum strength </a:t>
            </a: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f</a:t>
            </a:r>
            <a:r>
              <a:rPr lang="en-US" sz="2400" i="1" baseline="-250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f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initial stiffness </a:t>
            </a: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</a:t>
            </a:r>
            <a:r>
              <a:rPr lang="en-US" sz="2400" i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), for compression (tension) tests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120289" y="2348880"/>
            <a:ext cx="7916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modulus of elasticity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</a:t>
            </a:r>
            <a:r>
              <a:rPr lang="en-US" sz="2400" i="1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and </a:t>
            </a: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</a:t>
            </a:r>
            <a:r>
              <a:rPr lang="en-US" sz="2400" i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</a:t>
            </a:r>
            <a:r>
              <a:rPr lang="en-US" sz="24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are evaluated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according 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EN 789: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 t="-3134" r="30289" b="35889"/>
          <a:stretch/>
        </p:blipFill>
        <p:spPr bwMode="auto">
          <a:xfrm>
            <a:off x="2259131" y="3140968"/>
            <a:ext cx="5705857" cy="67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192297" y="4221088"/>
            <a:ext cx="7916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modified Thompson’s Tau technique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Cimbala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2011) is employed, assuming a student t-value evaluated at α=0.01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2051720" y="188640"/>
            <a:ext cx="5980113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67136" y="1484784"/>
            <a:ext cx="421297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225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Motivations</a:t>
            </a:r>
          </a:p>
          <a:p>
            <a:pPr marL="257175" indent="-257175">
              <a:lnSpc>
                <a:spcPct val="150000"/>
              </a:lnSpc>
              <a:spcAft>
                <a:spcPts val="225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Experimental study</a:t>
            </a:r>
          </a:p>
          <a:p>
            <a:pPr marL="257175" indent="-257175">
              <a:lnSpc>
                <a:spcPct val="150000"/>
              </a:lnSpc>
              <a:spcAft>
                <a:spcPts val="225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Results and discussion</a:t>
            </a:r>
          </a:p>
          <a:p>
            <a:pPr marL="257175" indent="-257175">
              <a:lnSpc>
                <a:spcPct val="150000"/>
              </a:lnSpc>
              <a:spcAft>
                <a:spcPts val="225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References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and thanks</a:t>
            </a:r>
          </a:p>
        </p:txBody>
      </p:sp>
    </p:spTree>
    <p:extLst>
      <p:ext uri="{BB962C8B-B14F-4D97-AF65-F5344CB8AC3E}">
        <p14:creationId xmlns:p14="http://schemas.microsoft.com/office/powerpoint/2010/main" val="7415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403649" y="4941168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Outliers with a red circle, mean with a black line and maximum allowed residuals with red lines </a:t>
            </a:r>
          </a:p>
        </p:txBody>
      </p:sp>
      <p:pic>
        <p:nvPicPr>
          <p:cNvPr id="1026" name="Picture 2" descr="ft_PF15_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68" y="836712"/>
            <a:ext cx="3596400" cy="22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_PF15_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596400" cy="22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outlier_analysis_PF15tra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60" y="2852936"/>
            <a:ext cx="3596400" cy="22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403648" y="342900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15HDB L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660232" y="3429000"/>
            <a:ext cx="230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403648" y="5661248"/>
            <a:ext cx="7740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After the outliers are removed from the database (red stress-strain relationships in figure), the remaining curves are used to identify a fitting curve</a:t>
            </a:r>
          </a:p>
        </p:txBody>
      </p:sp>
    </p:spTree>
    <p:extLst>
      <p:ext uri="{BB962C8B-B14F-4D97-AF65-F5344CB8AC3E}">
        <p14:creationId xmlns:p14="http://schemas.microsoft.com/office/powerpoint/2010/main" val="18173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115616" y="137194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 fitting curve is assessed for each board typology in each direction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961932" y="908720"/>
            <a:ext cx="230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15616" y="2204864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stress-strain relationship can be enveloped by a bilinear curve</a:t>
            </a:r>
          </a:p>
        </p:txBody>
      </p:sp>
      <p:pic>
        <p:nvPicPr>
          <p:cNvPr id="1026" name="Picture 2" descr="F:\computer fisso UNINA\componenti non strutturali\2014-2015 Siniat\prove caratterizzazione materiale ed elementi Avignone\ASCE JMCE\rev\2016_01_21 submission\Figures\Figure0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53" y="2963853"/>
            <a:ext cx="4810543" cy="26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7" r="29067" b="37109"/>
          <a:stretch/>
        </p:blipFill>
        <p:spPr bwMode="auto">
          <a:xfrm>
            <a:off x="2699792" y="5806536"/>
            <a:ext cx="4896562" cy="5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1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115616" y="137194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goodness-of-fit is also assessed by means of the coefficient of determination: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r="35975" b="23058"/>
          <a:stretch/>
        </p:blipFill>
        <p:spPr bwMode="auto">
          <a:xfrm>
            <a:off x="3563888" y="2348880"/>
            <a:ext cx="3287915" cy="108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187624" y="3501008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y-GB" sz="2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ŷ</a:t>
            </a:r>
            <a:r>
              <a:rPr lang="cy-GB" sz="20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</a:t>
            </a:r>
            <a:r>
              <a:rPr lang="cy-GB" sz="2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r>
              <a:rPr lang="cy-GB" sz="20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i-th element of the fitted </a:t>
            </a:r>
            <a:r>
              <a:rPr lang="cy-GB" sz="2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model</a:t>
            </a:r>
            <a:endParaRPr lang="en-US" sz="2000" baseline="-25000" dirty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</a:t>
            </a:r>
            <a:r>
              <a:rPr lang="en-US" sz="2000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corresponding measured datum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ȳ: mean of the measured datum</a:t>
            </a:r>
            <a:endParaRPr lang="cy-GB" sz="20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t_BA13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6260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it_BA13_T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260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961932" y="908720"/>
            <a:ext cx="230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</a:t>
            </a:r>
          </a:p>
        </p:txBody>
      </p:sp>
      <p:pic>
        <p:nvPicPr>
          <p:cNvPr id="2052" name="Picture 4" descr="fit_BA18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80" y="364502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fit_BA18_T_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073559" y="6093296"/>
            <a:ext cx="6548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R-squared values never exceed 0.84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5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t_PF13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4551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it_PF13_T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4551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it_PF15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12" y="270850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pic>
        <p:nvPicPr>
          <p:cNvPr id="3077" name="Picture 5" descr="fit_PF15_T_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13394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fit_BA18_S_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1128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fit_BA18_S_T_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115616" y="807095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Tension: longitudinal</a:t>
            </a:r>
          </a:p>
        </p:txBody>
      </p:sp>
      <p:sp>
        <p:nvSpPr>
          <p:cNvPr id="8" name="Rettangolo 7"/>
          <p:cNvSpPr/>
          <p:nvPr/>
        </p:nvSpPr>
        <p:spPr>
          <a:xfrm>
            <a:off x="1084784" y="3658959"/>
            <a:ext cx="795171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Smaller strength in transversal direction (orthotropic behavior)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Smaller ultimate strain in transversal direction (at least twice)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Elastic modulus is less influenced by testing direction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32040" y="843316"/>
            <a:ext cx="35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Tension: transversal</a:t>
            </a:r>
          </a:p>
        </p:txBody>
      </p:sp>
      <p:sp>
        <p:nvSpPr>
          <p:cNvPr id="14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pic>
        <p:nvPicPr>
          <p:cNvPr id="15" name="Picture 4" descr="fit_BA18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91" y="1201871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fit_BA18_T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18588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4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1084784" y="3658959"/>
            <a:ext cx="7951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Strength is not clearly influenced by the thickness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Generally the larger the thickness, the larger the elastic modulus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Generally the larger the thickness, the smaller the ultimate strain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275856" y="843316"/>
            <a:ext cx="35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Tension: thickness</a:t>
            </a:r>
          </a:p>
        </p:txBody>
      </p:sp>
      <p:sp>
        <p:nvSpPr>
          <p:cNvPr id="14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pic>
        <p:nvPicPr>
          <p:cNvPr id="9" name="Picture 2" descr="fit_PF13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40" y="1218588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it_PF15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50" y="1218588"/>
            <a:ext cx="3596400" cy="2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1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115616" y="137194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compressive behavior could be enveloped by the model defined by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Mander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et al. 1988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961932" y="908720"/>
            <a:ext cx="230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</a:t>
            </a:r>
          </a:p>
        </p:txBody>
      </p:sp>
      <p:pic>
        <p:nvPicPr>
          <p:cNvPr id="4098" name="Picture 2" descr="F:\computer fisso UNINA\componenti non strutturali\2014-2015 Siniat\prove caratterizzazione materiale ed elementi Avignone\ASCE JMCE\rev\2016_01_21 submission\Figures\Figure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83" y="2200201"/>
            <a:ext cx="3914853" cy="21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r="25090" b="25678"/>
          <a:stretch/>
        </p:blipFill>
        <p:spPr bwMode="auto">
          <a:xfrm>
            <a:off x="4326274" y="2268612"/>
            <a:ext cx="4782230" cy="87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5421105" y="3154643"/>
                <a:ext cx="2592568" cy="8909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/>
                          <a:ea typeface="Times New Roman"/>
                          <a:cs typeface="Times New Roman"/>
                        </a:rPr>
                        <m:t>𝑟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𝑠𝑒𝑐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it-IT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105" y="3154643"/>
                <a:ext cx="2592568" cy="8909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tangolo 16"/>
          <p:cNvSpPr/>
          <p:nvPr/>
        </p:nvSpPr>
        <p:spPr>
          <a:xfrm>
            <a:off x="1083905" y="4388911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 set of initial elastic moduli </a:t>
            </a: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is considered and the corresponding stress-strain envelopes are compared to the recorded relationships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291343" y="5694347"/>
            <a:ext cx="7817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 least squares approach is therefore adopted to select the elastic modulus</a:t>
            </a:r>
          </a:p>
        </p:txBody>
      </p:sp>
    </p:spTree>
    <p:extLst>
      <p:ext uri="{BB962C8B-B14F-4D97-AF65-F5344CB8AC3E}">
        <p14:creationId xmlns:p14="http://schemas.microsoft.com/office/powerpoint/2010/main" val="31416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961932" y="764704"/>
            <a:ext cx="230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</a:t>
            </a:r>
          </a:p>
        </p:txBody>
      </p:sp>
      <p:pic>
        <p:nvPicPr>
          <p:cNvPr id="5122" name="Picture 2" descr="fit_BA13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80" y="1128015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fit_BA13_T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8" y="1124744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fit_BA18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80" y="3407164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fit_BA18_T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8" y="3461367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pic>
        <p:nvPicPr>
          <p:cNvPr id="6146" name="Picture 2" descr="fit_PF13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12" y="654472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fit_PF13_T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62743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fit_PF15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12" y="2636912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fit_PF15_T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fit_BA18_S_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12" y="4509120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fit_BA18_S_T_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09120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0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2051720" y="188640"/>
            <a:ext cx="5980113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Motivations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15616" y="980728"/>
            <a:ext cx="77048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Plasterboards are widely used in current buildings: partitions, wall lining and ceilings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 Europe the use of plasterboards is increasing: more than 200 factories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mechanical properties of plasterboards may assume a key role in the whole performance of a building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Numerical models of building components which include plasterboard elements require the definition of the mechanical properties of plasterboards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Very limited studies are available in literature concerning the mechanical properties of plasterboard partitions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regression analysis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115616" y="1541691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f</a:t>
            </a:r>
            <a:r>
              <a:rPr lang="en-US" sz="2400" i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range: 3.02-8.14MPa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range: 2130-4161MPa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ε</a:t>
            </a:r>
            <a:r>
              <a:rPr lang="en-US" sz="24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~ 0.25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ε</a:t>
            </a:r>
            <a:r>
              <a:rPr lang="en-US" sz="24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&lt; 0.40 (except for 12SB T)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</a:t>
            </a:r>
            <a:r>
              <a:rPr lang="en-US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&gt; 0.85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(except for 18SB L): data are well enveloped by the selected stress-strain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shape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Longitudinal vs transversal direction: negligible discrepancies in terms of strength, stiffness and ultimate strain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61932" y="908720"/>
            <a:ext cx="230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</a:t>
            </a:r>
          </a:p>
        </p:txBody>
      </p:sp>
    </p:spTree>
    <p:extLst>
      <p:ext uri="{BB962C8B-B14F-4D97-AF65-F5344CB8AC3E}">
        <p14:creationId xmlns:p14="http://schemas.microsoft.com/office/powerpoint/2010/main" val="36344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</a:t>
            </a:r>
            <a:r>
              <a:rPr lang="en-US" alt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 analysis</a:t>
            </a:r>
            <a:endParaRPr lang="en-US" altLang="it-IT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20289" y="2924944"/>
            <a:ext cx="7916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larger the thickness, the larger the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strength and the elastic modulus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835696" y="5982379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compression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high density boards exhibit larger strength and stiffness</a:t>
            </a:r>
          </a:p>
        </p:txBody>
      </p:sp>
      <p:pic>
        <p:nvPicPr>
          <p:cNvPr id="2050" name="Picture 2" descr="fit_BA13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32" y="798904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it_BA18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98904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fit_BA18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32" y="3732891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t_BA18_S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40" y="3755941"/>
            <a:ext cx="3596400" cy="21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4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statistical analysis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835696" y="5982379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Goal: identification of the most suitable probability function (Normal, Lognormal, Weibull)</a:t>
            </a:r>
          </a:p>
        </p:txBody>
      </p:sp>
      <p:pic>
        <p:nvPicPr>
          <p:cNvPr id="1029" name="Picture 5" descr="CDF_12SB L-f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40" y="764704"/>
            <a:ext cx="3596400" cy="224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DF_12SB L-f_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32" y="764704"/>
            <a:ext cx="3596400" cy="224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DF_12SB L-E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40" y="3033688"/>
            <a:ext cx="3596400" cy="224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DF_12SB L-E_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32" y="3010960"/>
            <a:ext cx="3596400" cy="224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DF_BA13 L-eps_ct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4349" r="21872" b="85405"/>
          <a:stretch>
            <a:fillRect/>
          </a:stretch>
        </p:blipFill>
        <p:spPr bwMode="auto">
          <a:xfrm>
            <a:off x="2123728" y="5293279"/>
            <a:ext cx="5939692" cy="43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5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statistical analysis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043608" y="1144483"/>
            <a:ext cx="81003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Anderson-Darling test is used to test the goodness-of-fit of distributions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test is positive, i.e. the assumed distribution cannot be rejected, if p-value is larger than the significance level, assumed equal to 5%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Only in few cases, the p-values are smaller than 0.05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selected distribution functions typically exhibit similar p-values</a:t>
            </a:r>
          </a:p>
        </p:txBody>
      </p:sp>
    </p:spTree>
    <p:extLst>
      <p:ext uri="{BB962C8B-B14F-4D97-AF65-F5344CB8AC3E}">
        <p14:creationId xmlns:p14="http://schemas.microsoft.com/office/powerpoint/2010/main" val="32451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statistical analysis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9"/>
          <a:stretch/>
        </p:blipFill>
        <p:spPr bwMode="auto">
          <a:xfrm>
            <a:off x="1043608" y="1110906"/>
            <a:ext cx="8030839" cy="46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7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discussions: statistical analysis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259"/>
            <a:ext cx="8031600" cy="511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discuss.: uncertainty assessment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043608" y="1144483"/>
            <a:ext cx="81003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Lognormal distribution is rejected in 3 cases, Normal and Weibull distributions are rejected in 4 cases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Lognormal distribution is typically adopted in civil structural engineering to model the uncertainty of both geometrical and mechanical properties</a:t>
            </a:r>
          </a:p>
        </p:txBody>
      </p:sp>
      <p:sp>
        <p:nvSpPr>
          <p:cNvPr id="2" name="Freccia in giù 1"/>
          <p:cNvSpPr/>
          <p:nvPr/>
        </p:nvSpPr>
        <p:spPr>
          <a:xfrm>
            <a:off x="4644008" y="3356992"/>
            <a:ext cx="412624" cy="720080"/>
          </a:xfrm>
          <a:prstGeom prst="down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043608" y="4072423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Lognormal distribution is selected to estimate the uncertainty associated to the mechanical parameters</a:t>
            </a:r>
          </a:p>
        </p:txBody>
      </p:sp>
    </p:spTree>
    <p:extLst>
      <p:ext uri="{BB962C8B-B14F-4D97-AF65-F5344CB8AC3E}">
        <p14:creationId xmlns:p14="http://schemas.microsoft.com/office/powerpoint/2010/main" val="22043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0"/>
          <a:stretch/>
        </p:blipFill>
        <p:spPr bwMode="auto">
          <a:xfrm>
            <a:off x="1043608" y="1802781"/>
            <a:ext cx="8031600" cy="465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discuss.: uncertainty assessment</a:t>
            </a:r>
          </a:p>
        </p:txBody>
      </p:sp>
      <p:sp>
        <p:nvSpPr>
          <p:cNvPr id="7" name="Rettangolo 6"/>
          <p:cNvSpPr/>
          <p:nvPr/>
        </p:nvSpPr>
        <p:spPr>
          <a:xfrm>
            <a:off x="1043608" y="869811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Median </a:t>
            </a:r>
            <a:r>
              <a:rPr lang="en-US" sz="2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and dispersion </a:t>
            </a:r>
            <a:r>
              <a:rPr lang="el-GR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values of the distribution functions are used for the comparison</a:t>
            </a:r>
          </a:p>
        </p:txBody>
      </p:sp>
    </p:spTree>
    <p:extLst>
      <p:ext uri="{BB962C8B-B14F-4D97-AF65-F5344CB8AC3E}">
        <p14:creationId xmlns:p14="http://schemas.microsoft.com/office/powerpoint/2010/main" val="41911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043608" y="1144483"/>
            <a:ext cx="81003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previous comments can be drawn from the comparison of median values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dispersion of the data is significantly influenced by the considered mechanical parameter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Elastic modulus in tension is characterize by a large uncertainty (</a:t>
            </a:r>
            <a:r>
              <a:rPr lang="el-GR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β</a:t>
            </a:r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values</a:t>
            </a:r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up to 0.68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Tensile and compressive strengths show small variability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uncertainty is influenced neither by the direction of loading nor by the thickness of the boards</a:t>
            </a:r>
          </a:p>
        </p:txBody>
      </p:sp>
      <p:sp>
        <p:nvSpPr>
          <p:cNvPr id="4" name="Sottotitolo 2"/>
          <p:cNvSpPr txBox="1">
            <a:spLocks/>
          </p:cNvSpPr>
          <p:nvPr/>
        </p:nvSpPr>
        <p:spPr bwMode="auto">
          <a:xfrm>
            <a:off x="971600" y="188640"/>
            <a:ext cx="828092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discuss.: uncertainty assessment</a:t>
            </a:r>
          </a:p>
        </p:txBody>
      </p:sp>
    </p:spTree>
    <p:extLst>
      <p:ext uri="{BB962C8B-B14F-4D97-AF65-F5344CB8AC3E}">
        <p14:creationId xmlns:p14="http://schemas.microsoft.com/office/powerpoint/2010/main" val="29543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2051720" y="188640"/>
            <a:ext cx="5980113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and thanks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15616" y="98072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Petrone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C.,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Magliulo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G., Manfredi G..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Mechanical properties of plasterboards: experimental tests and statistical analysis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Journal of Materials in Civil Engineering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2016. </a:t>
            </a:r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 press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Sottotitolo 2"/>
          <p:cNvSpPr txBox="1">
            <a:spLocks/>
          </p:cNvSpPr>
          <p:nvPr/>
        </p:nvSpPr>
        <p:spPr bwMode="auto">
          <a:xfrm>
            <a:off x="1547664" y="3140968"/>
            <a:ext cx="598011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</a:t>
            </a:r>
          </a:p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gmagliul@unina.it</a:t>
            </a:r>
          </a:p>
        </p:txBody>
      </p:sp>
    </p:spTree>
    <p:extLst>
      <p:ext uri="{BB962C8B-B14F-4D97-AF65-F5344CB8AC3E}">
        <p14:creationId xmlns:p14="http://schemas.microsoft.com/office/powerpoint/2010/main" val="23073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2051720" y="188640"/>
            <a:ext cx="5980113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study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15616" y="980728"/>
            <a:ext cx="77048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tested plasterboards meet the prescriptions included in EN 520 (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Gypsum plasterboards - Definitions, requirements and test methods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12.5mm thick (12SB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d=720kg/m</a:t>
            </a:r>
            <a:r>
              <a:rPr lang="en-US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 and 18mm thick (18SB, d=862kg/m</a:t>
            </a:r>
            <a:r>
              <a:rPr lang="en-US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standard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plasterboards             d: gypsum plaster density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12.5mm (12HDB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d=831kg/m</a:t>
            </a:r>
            <a:r>
              <a:rPr lang="en-US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), 15mm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15HDB, d=893kg/m</a:t>
            </a:r>
            <a:r>
              <a:rPr lang="en-US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18mm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thick (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18HDB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d=920kg/m</a:t>
            </a:r>
            <a:r>
              <a:rPr lang="en-US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high density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plasterboards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Paper liners specific mass: 180-200g/m</a:t>
            </a:r>
            <a:r>
              <a:rPr lang="en-US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2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2051720" y="188640"/>
            <a:ext cx="5980113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study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15616" y="980728"/>
            <a:ext cx="770485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Both tensile and compression tests were performed according to EN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789 (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Determination of mechanical properties of wood-based panels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with the aim of determining the mechanical properties of gypsum plasterboards</a:t>
            </a:r>
          </a:p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302 tests were performed parallel or perpendicular to the direction of production</a:t>
            </a:r>
          </a:p>
        </p:txBody>
      </p:sp>
    </p:spTree>
    <p:extLst>
      <p:ext uri="{BB962C8B-B14F-4D97-AF65-F5344CB8AC3E}">
        <p14:creationId xmlns:p14="http://schemas.microsoft.com/office/powerpoint/2010/main" val="26085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2051720" y="188640"/>
            <a:ext cx="5980113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study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726059"/>
              </p:ext>
            </p:extLst>
          </p:nvPr>
        </p:nvGraphicFramePr>
        <p:xfrm>
          <a:off x="1225353" y="1988840"/>
          <a:ext cx="7632845" cy="3672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6569"/>
                <a:gridCol w="1526569"/>
                <a:gridCol w="1526569"/>
                <a:gridCol w="1526569"/>
                <a:gridCol w="1526569"/>
              </a:tblGrid>
              <a:tr h="111532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Board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Compressive - longitudinal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Tensile - longitudinal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Compressive -transversal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Tensile - transversal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141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12SB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141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18SB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141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12HDB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141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15HDB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141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18HDB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1115616" y="98072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Some tests were excluded due to errors in data acquisition</a:t>
            </a:r>
          </a:p>
        </p:txBody>
      </p:sp>
    </p:spTree>
    <p:extLst>
      <p:ext uri="{BB962C8B-B14F-4D97-AF65-F5344CB8AC3E}">
        <p14:creationId xmlns:p14="http://schemas.microsoft.com/office/powerpoint/2010/main" val="16785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2051720" y="188640"/>
            <a:ext cx="5980113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study: tension tests</a:t>
            </a:r>
          </a:p>
        </p:txBody>
      </p:sp>
      <p:pic>
        <p:nvPicPr>
          <p:cNvPr id="2050" name="Picture 2" descr="F:\computer fisso UNINA\componenti non strutturali\2014-2015 Siniat\prove caratterizzazione materiale ed elementi Avignone\ASCE JMCE\rev\2016_01_21 submission\Figures\Figure01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90" y="1196753"/>
            <a:ext cx="1494587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computer fisso UNINA\componenti non strutturali\2014-2015 Siniat\prove caratterizzazione materiale ed elementi Avignone\ASCE JMCE\rev\2016_01_21 submission\Figures\Figure01b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31" y="1549567"/>
            <a:ext cx="3109221" cy="418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computer fisso UNINA\componenti non strutturali\2014-2015 Siniat\prove caratterizzazione materiale ed elementi Avignone\ASCE JMCE\rev\2016_01_21 submission\Figures\Figure01c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49567"/>
            <a:ext cx="3024336" cy="403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1343690" y="188640"/>
            <a:ext cx="718875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study: compression tests</a:t>
            </a:r>
          </a:p>
        </p:txBody>
      </p:sp>
      <p:pic>
        <p:nvPicPr>
          <p:cNvPr id="3074" name="Picture 2" descr="F:\computer fisso UNINA\componenti non strutturali\2014-2015 Siniat\prove caratterizzazione materiale ed elementi Avignone\ASCE JMCE\rev\2016_01_21 submission\Figures\Figure02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9" y="1340768"/>
            <a:ext cx="3347989" cy="45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computer fisso UNINA\componenti non strutturali\2014-2015 Siniat\prove caratterizzazione materiale ed elementi Avignone\ASCE JMCE\rev\2016_01_21 submission\Figures\Figure02b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64" y="1628799"/>
            <a:ext cx="1707688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computer fisso UNINA\componenti non strutturali\2014-2015 Siniat\prove caratterizzazione materiale ed elementi Avignone\ASCE JMCE\rev\2016_01_21 submission\Figures\Figure02c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81" y="1628800"/>
            <a:ext cx="286212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7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/>
          <p:cNvSpPr txBox="1">
            <a:spLocks/>
          </p:cNvSpPr>
          <p:nvPr/>
        </p:nvSpPr>
        <p:spPr bwMode="auto">
          <a:xfrm>
            <a:off x="1343690" y="188640"/>
            <a:ext cx="7188750" cy="4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it-IT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6" name="Rettangolo 5"/>
          <p:cNvSpPr/>
          <p:nvPr/>
        </p:nvSpPr>
        <p:spPr>
          <a:xfrm>
            <a:off x="1115616" y="98072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specimens typically exhibited a sub horizontal crack both in gypsum and in the paper, in case they were loaded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 tension</a:t>
            </a:r>
          </a:p>
        </p:txBody>
      </p:sp>
      <p:pic>
        <p:nvPicPr>
          <p:cNvPr id="1026" name="Picture 2" descr="F:\computer fisso UNINA\componenti non strutturali\2014-2015 Siniat\prove caratterizzazione materiale ed elementi Avignone\ASCE JMCE\rev\2016_01_21 submission\Figures\Figure03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2528211"/>
            <a:ext cx="4068452" cy="302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computer fisso UNINA\componenti non strutturali\2014-2015 Siniat\prove caratterizzazione materiale ed elementi Avignone\ASCE JMCE\rev\2016_01_21 submission\Figures\Figure03b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43" y="2348880"/>
            <a:ext cx="358555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Personalizzato 1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99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" id="{ABC6908A-A5BA-4267-AF48-0C0552ACF939}" vid="{51773860-7ED4-4FE9-9CC2-97F3D64EE16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3430</TotalTime>
  <Words>1371</Words>
  <Application>Microsoft Office PowerPoint</Application>
  <PresentationFormat>Presentazione su schermo (4:3)</PresentationFormat>
  <Paragraphs>172</Paragraphs>
  <Slides>39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Template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specialistiche: agibilità di edifici di grande luce in edilizia ordinaria o prefabbricata</dc:title>
  <dc:creator>Marianna</dc:creator>
  <cp:lastModifiedBy>GM</cp:lastModifiedBy>
  <cp:revision>485</cp:revision>
  <dcterms:created xsi:type="dcterms:W3CDTF">2013-04-02T19:19:12Z</dcterms:created>
  <dcterms:modified xsi:type="dcterms:W3CDTF">2016-03-30T10:47:38Z</dcterms:modified>
</cp:coreProperties>
</file>