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372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393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530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392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688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9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568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53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494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931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402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B26F-F631-48AB-B69E-EBE9F03F15A9}" type="datetimeFigureOut">
              <a:rPr lang="en-NZ" smtClean="0"/>
              <a:t>30/03/2016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CE51-F8FE-426D-854C-454D3E1EC3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256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thevine.jasmax.com/technicaladvisory/Wiki/Seismic%20Design.asp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ranz.us4.list-manage.com/track/click?u=827ea0dfc4037c85a8cdaa0aa&amp;id=f8e417163b&amp;e=ea5b344030" TargetMode="External"/><Relationship Id="rId3" Type="http://schemas.openxmlformats.org/officeDocument/2006/relationships/hyperlink" Target="http://branz.us4.list-manage.com/track/click?u=827ea0dfc4037c85a8cdaa0aa&amp;id=d510e41690&amp;e=ea5b344030" TargetMode="External"/><Relationship Id="rId7" Type="http://schemas.openxmlformats.org/officeDocument/2006/relationships/hyperlink" Target="http://branz.us4.list-manage.com/track/click?u=827ea0dfc4037c85a8cdaa0aa&amp;id=571fd2bdcd&amp;e=ea5b344030" TargetMode="External"/><Relationship Id="rId2" Type="http://schemas.openxmlformats.org/officeDocument/2006/relationships/hyperlink" Target="http://branz.us4.list-manage.com/track/click?u=827ea0dfc4037c85a8cdaa0aa&amp;id=f7a4c7a3a1&amp;e=ea5b34403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ranz.us4.list-manage1.com/track/click?u=827ea0dfc4037c85a8cdaa0aa&amp;id=f36063a8ce&amp;e=ea5b344030" TargetMode="External"/><Relationship Id="rId5" Type="http://schemas.openxmlformats.org/officeDocument/2006/relationships/hyperlink" Target="http://branz.us4.list-manage.com/track/click?u=827ea0dfc4037c85a8cdaa0aa&amp;id=bde6225416&amp;e=ea5b344030" TargetMode="External"/><Relationship Id="rId4" Type="http://schemas.openxmlformats.org/officeDocument/2006/relationships/hyperlink" Target="http://branz.us4.list-manage.com/track/click?u=827ea0dfc4037c85a8cdaa0aa&amp;id=2bca041c08&amp;e=ea5b344030" TargetMode="External"/><Relationship Id="rId9" Type="http://schemas.openxmlformats.org/officeDocument/2006/relationships/hyperlink" Target="http://thevine.jasmax.com/technicaladvisory/Wiki/06%20Non-Structural%20Seismic%20Design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An Architects View</a:t>
            </a:r>
            <a:br>
              <a:rPr lang="en-NZ" dirty="0" smtClean="0"/>
            </a:br>
            <a:r>
              <a:rPr lang="en-NZ" dirty="0" smtClean="0"/>
              <a:t>Non Structural Seismic Design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564608" y="3913322"/>
            <a:ext cx="529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2000" dirty="0" smtClean="0"/>
              <a:t>HISTORY, STANDARDS &amp; PAST PRACTISE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2000" dirty="0" smtClean="0"/>
              <a:t>EDUCATION FOR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2000" dirty="0" smtClean="0"/>
              <a:t>PROCUREMENT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2000" dirty="0" smtClean="0"/>
              <a:t>NEW PROJECT WITH STRUCTEX</a:t>
            </a:r>
          </a:p>
        </p:txBody>
      </p:sp>
    </p:spTree>
    <p:extLst>
      <p:ext uri="{BB962C8B-B14F-4D97-AF65-F5344CB8AC3E}">
        <p14:creationId xmlns:p14="http://schemas.microsoft.com/office/powerpoint/2010/main" val="124189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60941"/>
              </p:ext>
            </p:extLst>
          </p:nvPr>
        </p:nvGraphicFramePr>
        <p:xfrm>
          <a:off x="2260600" y="719138"/>
          <a:ext cx="76708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Acrobat Document" r:id="rId3" imgW="22707600" imgH="16040010" progId="AcroExch.Document.11">
                  <p:embed/>
                </p:oleObj>
              </mc:Choice>
              <mc:Fallback>
                <p:oleObj name="Acrobat Document" r:id="rId3" imgW="22707600" imgH="160400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0600" y="719138"/>
                        <a:ext cx="76708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09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639010"/>
              </p:ext>
            </p:extLst>
          </p:nvPr>
        </p:nvGraphicFramePr>
        <p:xfrm>
          <a:off x="2260600" y="719138"/>
          <a:ext cx="76708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Acrobat Document" r:id="rId3" imgW="22707600" imgH="16040010" progId="AcroExch.Document.11">
                  <p:embed/>
                </p:oleObj>
              </mc:Choice>
              <mc:Fallback>
                <p:oleObj name="Acrobat Document" r:id="rId3" imgW="22707600" imgH="160400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0600" y="719138"/>
                        <a:ext cx="76708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70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697364"/>
              </p:ext>
            </p:extLst>
          </p:nvPr>
        </p:nvGraphicFramePr>
        <p:xfrm>
          <a:off x="2260600" y="719138"/>
          <a:ext cx="76708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Acrobat Document" r:id="rId3" imgW="22707600" imgH="16040010" progId="AcroExch.Document.11">
                  <p:embed/>
                </p:oleObj>
              </mc:Choice>
              <mc:Fallback>
                <p:oleObj name="Acrobat Document" r:id="rId3" imgW="22707600" imgH="160400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0600" y="719138"/>
                        <a:ext cx="76708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37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899561"/>
              </p:ext>
            </p:extLst>
          </p:nvPr>
        </p:nvGraphicFramePr>
        <p:xfrm>
          <a:off x="2260600" y="719138"/>
          <a:ext cx="76708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Acrobat Document" r:id="rId3" imgW="22707600" imgH="16040010" progId="AcroExch.Document.11">
                  <p:embed/>
                </p:oleObj>
              </mc:Choice>
              <mc:Fallback>
                <p:oleObj name="Acrobat Document" r:id="rId3" imgW="22707600" imgH="160400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0600" y="719138"/>
                        <a:ext cx="76708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79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842"/>
            <a:ext cx="4276725" cy="602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526942"/>
            <a:ext cx="3905250" cy="5525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944104"/>
            <a:ext cx="3771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4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559" y="488195"/>
            <a:ext cx="9144000" cy="566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3600" u="sng" dirty="0" smtClean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The BRANZ Non-structural Elements seminar</a:t>
            </a:r>
            <a:r>
              <a:rPr lang="en-NZ" sz="3600" dirty="0" smtClean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NZ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seminar aim was to raise awareness of issues arising from the design and installation of non-structural elements such as: </a:t>
            </a:r>
            <a:endParaRPr lang="en-NZ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suspended ceilings </a:t>
            </a:r>
            <a:endParaRPr lang="en-NZ" sz="2400" dirty="0" smtClean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above-ceiling services </a:t>
            </a:r>
            <a:endParaRPr lang="en-NZ" sz="2400" dirty="0" smtClean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partitions </a:t>
            </a:r>
            <a:endParaRPr lang="en-NZ" sz="2400" dirty="0" smtClean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curtain walls and the like.   </a:t>
            </a:r>
            <a:endParaRPr lang="en-NZ" sz="2400" dirty="0" smtClean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seminar was in response to issues raised regarding the performance of non-structural elements in the Canterbury and Seddon earthquakes such as: </a:t>
            </a:r>
            <a:endParaRPr lang="en-NZ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coordination between disciplines </a:t>
            </a:r>
            <a:endParaRPr lang="en-NZ" sz="2400" dirty="0" smtClean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checking on site that non-structural elements are being installed correctly </a:t>
            </a:r>
            <a:endParaRPr lang="en-NZ" sz="2400" dirty="0" smtClean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complexity and misinterpretation in the regulatory requirements </a:t>
            </a:r>
            <a:endParaRPr lang="en-NZ" sz="2400" dirty="0" smtClean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focus on seismic performance by architects, engineers and contractors </a:t>
            </a:r>
            <a:endParaRPr lang="en-NZ" sz="2400" dirty="0" smtClean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cost-driven tendering – tagging out bracing for cheaper pricing. </a:t>
            </a:r>
            <a:endParaRPr lang="en-NZ" sz="24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7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32" y="1270860"/>
            <a:ext cx="72222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 BRANZ resources just released to support seismically resilient design: </a:t>
            </a:r>
            <a:endParaRPr lang="en-NZ" sz="2400" dirty="0"/>
          </a:p>
          <a:p>
            <a:pPr lvl="0"/>
            <a:r>
              <a:rPr lang="en-NZ" dirty="0"/>
              <a:t>The BRANZ </a:t>
            </a:r>
            <a:r>
              <a:rPr lang="en-NZ" u="sng" dirty="0">
                <a:hlinkClick r:id="rId2"/>
              </a:rPr>
              <a:t>Seismic Resilience</a:t>
            </a:r>
            <a:r>
              <a:rPr lang="en-NZ" dirty="0"/>
              <a:t> website – an online resource that aims to raise the seismic performance of New Zealand's building stock.</a:t>
            </a:r>
            <a:endParaRPr lang="en-NZ" sz="2400" dirty="0"/>
          </a:p>
          <a:p>
            <a:pPr lvl="0"/>
            <a:r>
              <a:rPr lang="en-NZ" dirty="0"/>
              <a:t>Seismically Resilient Non-structural Elements Fact Sheets, click link for PDF file: </a:t>
            </a:r>
            <a:endParaRPr lang="en-NZ" sz="2400" dirty="0"/>
          </a:p>
          <a:p>
            <a:pPr lvl="1"/>
            <a:r>
              <a:rPr lang="en-NZ" u="sng" dirty="0">
                <a:hlinkClick r:id="rId3"/>
              </a:rPr>
              <a:t>Compliance and Standards</a:t>
            </a:r>
            <a:r>
              <a:rPr lang="en-NZ" dirty="0"/>
              <a:t> </a:t>
            </a:r>
            <a:endParaRPr lang="en-NZ" sz="2400" dirty="0"/>
          </a:p>
          <a:p>
            <a:pPr lvl="1"/>
            <a:r>
              <a:rPr lang="en-NZ" u="sng" dirty="0">
                <a:hlinkClick r:id="rId4"/>
              </a:rPr>
              <a:t>Design Criteria</a:t>
            </a:r>
            <a:r>
              <a:rPr lang="en-NZ" dirty="0"/>
              <a:t> </a:t>
            </a:r>
            <a:endParaRPr lang="en-NZ" sz="2400" dirty="0"/>
          </a:p>
          <a:p>
            <a:pPr lvl="1"/>
            <a:r>
              <a:rPr lang="en-NZ" u="sng" dirty="0">
                <a:hlinkClick r:id="rId5"/>
              </a:rPr>
              <a:t>Restraint Systems</a:t>
            </a:r>
            <a:r>
              <a:rPr lang="en-NZ" dirty="0"/>
              <a:t> </a:t>
            </a:r>
            <a:endParaRPr lang="en-NZ" sz="2400" dirty="0"/>
          </a:p>
          <a:p>
            <a:pPr lvl="1"/>
            <a:r>
              <a:rPr lang="en-NZ" u="sng" dirty="0">
                <a:hlinkClick r:id="rId6"/>
              </a:rPr>
              <a:t>Seismic Clearance at Penetrations</a:t>
            </a:r>
            <a:r>
              <a:rPr lang="en-NZ" dirty="0"/>
              <a:t> </a:t>
            </a:r>
            <a:endParaRPr lang="en-NZ" sz="2400" dirty="0"/>
          </a:p>
          <a:p>
            <a:pPr lvl="1"/>
            <a:r>
              <a:rPr lang="en-NZ" u="sng" dirty="0">
                <a:hlinkClick r:id="rId7"/>
              </a:rPr>
              <a:t>Project Process</a:t>
            </a:r>
            <a:r>
              <a:rPr lang="en-NZ" dirty="0"/>
              <a:t> </a:t>
            </a:r>
            <a:endParaRPr lang="en-NZ" sz="2400" dirty="0"/>
          </a:p>
          <a:p>
            <a:pPr lvl="1"/>
            <a:r>
              <a:rPr lang="en-NZ" u="sng" dirty="0">
                <a:hlinkClick r:id="rId8"/>
              </a:rPr>
              <a:t>Suspended Ceilings</a:t>
            </a:r>
            <a:r>
              <a:rPr lang="en-NZ" dirty="0"/>
              <a:t> </a:t>
            </a:r>
            <a:endParaRPr lang="en-NZ" sz="2400" dirty="0"/>
          </a:p>
          <a:p>
            <a:r>
              <a:rPr lang="en-NZ" dirty="0"/>
              <a:t>Both resources, developed with significant industry engagement, aim to raise the seismic resilience of New Zealand's building stock.  </a:t>
            </a:r>
            <a:endParaRPr lang="en-NZ" sz="2400" dirty="0"/>
          </a:p>
          <a:p>
            <a:r>
              <a:rPr lang="en-NZ" dirty="0"/>
              <a:t> </a:t>
            </a:r>
            <a:endParaRPr lang="en-NZ" sz="2400" dirty="0"/>
          </a:p>
          <a:p>
            <a:r>
              <a:rPr lang="en-NZ" dirty="0"/>
              <a:t>Refer also </a:t>
            </a:r>
            <a:r>
              <a:rPr lang="en-NZ" u="sng" dirty="0">
                <a:hlinkClick r:id="rId9"/>
              </a:rPr>
              <a:t>to Jasmax Practice Note 06 Non-Structural Seismic Design 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7151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90759"/>
              </p:ext>
            </p:extLst>
          </p:nvPr>
        </p:nvGraphicFramePr>
        <p:xfrm>
          <a:off x="2085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8019915" imgH="5667285" progId="AcroExch.Document.11">
                  <p:embed/>
                </p:oleObj>
              </mc:Choice>
              <mc:Fallback>
                <p:oleObj name="Acrobat Document" r:id="rId3" imgW="8019915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5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66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649897"/>
              </p:ext>
            </p:extLst>
          </p:nvPr>
        </p:nvGraphicFramePr>
        <p:xfrm>
          <a:off x="2085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8019915" imgH="5667285" progId="AcroExch.Document.11">
                  <p:embed/>
                </p:oleObj>
              </mc:Choice>
              <mc:Fallback>
                <p:oleObj name="Acrobat Document" r:id="rId3" imgW="8019915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5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6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41334"/>
              </p:ext>
            </p:extLst>
          </p:nvPr>
        </p:nvGraphicFramePr>
        <p:xfrm>
          <a:off x="2085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8019915" imgH="5667285" progId="AcroExch.Document.11">
                  <p:embed/>
                </p:oleObj>
              </mc:Choice>
              <mc:Fallback>
                <p:oleObj name="Acrobat Document" r:id="rId3" imgW="8019915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5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90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818114"/>
              </p:ext>
            </p:extLst>
          </p:nvPr>
        </p:nvGraphicFramePr>
        <p:xfrm>
          <a:off x="2085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8019915" imgH="5667285" progId="AcroExch.Document.11">
                  <p:embed/>
                </p:oleObj>
              </mc:Choice>
              <mc:Fallback>
                <p:oleObj name="Acrobat Document" r:id="rId3" imgW="8019915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5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07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44289"/>
              </p:ext>
            </p:extLst>
          </p:nvPr>
        </p:nvGraphicFramePr>
        <p:xfrm>
          <a:off x="2085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8019915" imgH="5667285" progId="AcroExch.Document.11">
                  <p:embed/>
                </p:oleObj>
              </mc:Choice>
              <mc:Fallback>
                <p:oleObj name="Acrobat Document" r:id="rId3" imgW="8019915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5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77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55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Segoe UI Semilight</vt:lpstr>
      <vt:lpstr>Symbol</vt:lpstr>
      <vt:lpstr>Times New Roman</vt:lpstr>
      <vt:lpstr>Office Theme</vt:lpstr>
      <vt:lpstr>Adobe Acrobat Document</vt:lpstr>
      <vt:lpstr>An Architects View Non Structural Seismic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Architects View Non Structural Seismic Design</dc:title>
  <dc:creator>Mark Vryenhoek</dc:creator>
  <cp:lastModifiedBy>Mark Vryenhoek</cp:lastModifiedBy>
  <cp:revision>12</cp:revision>
  <dcterms:created xsi:type="dcterms:W3CDTF">2016-03-30T03:01:35Z</dcterms:created>
  <dcterms:modified xsi:type="dcterms:W3CDTF">2016-03-30T05:23:09Z</dcterms:modified>
</cp:coreProperties>
</file>