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6" r:id="rId2"/>
    <p:sldId id="313" r:id="rId3"/>
    <p:sldId id="312" r:id="rId4"/>
    <p:sldId id="327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3" r:id="rId13"/>
    <p:sldId id="321" r:id="rId14"/>
    <p:sldId id="324" r:id="rId15"/>
    <p:sldId id="328" r:id="rId16"/>
    <p:sldId id="325" r:id="rId17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2E492D9A-2555-42FE-BBEF-393BA2B879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581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00F60FA-0238-4DB3-A862-D2D035E319E3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BC2F2319-A848-4858-ABEB-623C7FD1EA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06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81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720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836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992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70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204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15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216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418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93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99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946C-FFEB-4C80-A7C9-2F5FC94060CE}" type="datetimeFigureOut">
              <a:rPr lang="en-NZ" smtClean="0"/>
              <a:t>24/03/2016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39E3-6780-458A-9AB0-E6780F2ABE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02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30" y="74421"/>
            <a:ext cx="4045010" cy="198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11" y="2276872"/>
            <a:ext cx="418789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1432" y="3573016"/>
            <a:ext cx="6192688" cy="147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DESIGNER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CEILING TENDERER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INSTALLER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BUILDING CONSENT AUTHORITY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17737" y="4005064"/>
            <a:ext cx="4163631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26988" lvl="1" indent="0" algn="l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22" y="1677692"/>
            <a:ext cx="4637362" cy="144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14813" y="1793553"/>
            <a:ext cx="61926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CLASSIFICATION OF PARTS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84228" y="2396780"/>
            <a:ext cx="5472608" cy="4161404"/>
            <a:chOff x="1684228" y="2396780"/>
            <a:chExt cx="5472608" cy="41614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6513">
              <a:off x="1684228" y="2396780"/>
              <a:ext cx="5472608" cy="416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9544">
              <a:off x="6308822" y="6405432"/>
              <a:ext cx="287931" cy="14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90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1803" y="1628433"/>
            <a:ext cx="61926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BUILDING IMPORTANCE LEVEL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947">
            <a:off x="1143482" y="2420888"/>
            <a:ext cx="2924554" cy="340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14">
            <a:off x="4582884" y="2420888"/>
            <a:ext cx="2753286" cy="340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3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964369"/>
            <a:ext cx="61926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WIND LOADS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87624" y="2521598"/>
            <a:ext cx="6912735" cy="3641830"/>
            <a:chOff x="-2844824" y="3140968"/>
            <a:chExt cx="6489129" cy="341866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4824" y="3140968"/>
              <a:ext cx="6489129" cy="341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-411145" y="3383281"/>
              <a:ext cx="833744" cy="1141079"/>
              <a:chOff x="-411145" y="3383281"/>
              <a:chExt cx="833744" cy="114107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9129" y="4478641"/>
                <a:ext cx="45719" cy="45719"/>
              </a:xfrm>
              <a:prstGeom prst="rect">
                <a:avLst/>
              </a:prstGeom>
              <a:noFill/>
              <a:ln w="9525">
                <a:solidFill>
                  <a:srgbClr val="0085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411145" y="4290422"/>
                <a:ext cx="45719" cy="45719"/>
              </a:xfrm>
              <a:prstGeom prst="rect">
                <a:avLst/>
              </a:prstGeom>
              <a:noFill/>
              <a:ln w="9525">
                <a:solidFill>
                  <a:srgbClr val="0085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99740" y="3429000"/>
                <a:ext cx="0" cy="1080120"/>
              </a:xfrm>
              <a:prstGeom prst="line">
                <a:avLst/>
              </a:prstGeom>
              <a:ln w="127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9" idx="3"/>
              </p:cNvCxnSpPr>
              <p:nvPr/>
            </p:nvCxnSpPr>
            <p:spPr>
              <a:xfrm flipV="1">
                <a:off x="-365426" y="4313281"/>
                <a:ext cx="765166" cy="1"/>
              </a:xfrm>
              <a:prstGeom prst="line">
                <a:avLst/>
              </a:prstGeom>
              <a:ln w="127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6833" y="4503405"/>
                <a:ext cx="288031" cy="0"/>
              </a:xfrm>
              <a:prstGeom prst="line">
                <a:avLst/>
              </a:prstGeom>
              <a:ln w="127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76880" y="3383281"/>
                <a:ext cx="45719" cy="45719"/>
              </a:xfrm>
              <a:prstGeom prst="rect">
                <a:avLst/>
              </a:prstGeom>
              <a:noFill/>
              <a:ln w="9525">
                <a:solidFill>
                  <a:srgbClr val="0085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9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534864"/>
            <a:ext cx="61926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SERVICES CLEARANCE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060848"/>
            <a:ext cx="5828898" cy="44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COP for Partitions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AWCINZ have started the process to create a COP for Partitions.</a:t>
            </a:r>
          </a:p>
          <a:p>
            <a:r>
              <a:rPr lang="en-AU" dirty="0" smtClean="0"/>
              <a:t>No NZ standard for partitions</a:t>
            </a:r>
          </a:p>
          <a:p>
            <a:r>
              <a:rPr lang="en-AU" dirty="0" smtClean="0"/>
              <a:t>Current practises need to change for multistorey partition construction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763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4266" y="55892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/>
              <a:t>Questions p</a:t>
            </a:r>
            <a:r>
              <a:rPr lang="en-NZ" sz="2800" smtClean="0"/>
              <a:t>lease</a:t>
            </a:r>
            <a:r>
              <a:rPr lang="en-NZ" sz="2800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ocuments\AWCI NZ Current\Awards of Excellence\2014\Apex Ceilings entry\Apex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66" y="1653577"/>
            <a:ext cx="6195367" cy="37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6072" y="2636912"/>
            <a:ext cx="6752312" cy="2246769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NZ" sz="2800" dirty="0" smtClean="0"/>
              <a:t>The purpose of this Code is to assist the construction industry, building consent authorities, architects, engineers, builders, installers and specifiers to comply with the New Zealand Building Code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4386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052736"/>
            <a:ext cx="5384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/>
              <a:t>Code of Practice for Design, Installation and Seismic Restraint of Suspended Ceilings</a:t>
            </a:r>
            <a:endParaRPr lang="en-NZ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4266" y="3068960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dirty="0"/>
          </a:p>
          <a:p>
            <a:r>
              <a:rPr lang="en-NZ" b="1" dirty="0" smtClean="0"/>
              <a:t>Project Team – Ruth Berry, BRANZ</a:t>
            </a:r>
          </a:p>
          <a:p>
            <a:r>
              <a:rPr lang="en-NZ" b="1" dirty="0"/>
              <a:t>	</a:t>
            </a:r>
            <a:r>
              <a:rPr lang="en-NZ" b="1" dirty="0" smtClean="0"/>
              <a:t>          Keith Hogg, Hush Interiors</a:t>
            </a:r>
          </a:p>
          <a:p>
            <a:r>
              <a:rPr lang="en-NZ" b="1" dirty="0"/>
              <a:t>	</a:t>
            </a:r>
            <a:r>
              <a:rPr lang="en-NZ" b="1" dirty="0" smtClean="0"/>
              <a:t>          John Keen, USG Boral</a:t>
            </a:r>
          </a:p>
          <a:p>
            <a:r>
              <a:rPr lang="en-NZ" b="1" dirty="0"/>
              <a:t>	</a:t>
            </a:r>
            <a:r>
              <a:rPr lang="en-NZ" b="1" dirty="0" smtClean="0"/>
              <a:t>          John Parkin, AWCI NZ</a:t>
            </a:r>
          </a:p>
          <a:p>
            <a:r>
              <a:rPr lang="en-NZ" b="1" dirty="0"/>
              <a:t>	</a:t>
            </a:r>
            <a:r>
              <a:rPr lang="en-NZ" b="1" dirty="0" smtClean="0"/>
              <a:t>          Dennis Prout, Rondo Building Services</a:t>
            </a:r>
            <a:endParaRPr lang="en-N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0769" y="310125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/>
              <a:t>What is New?</a:t>
            </a:r>
            <a:endParaRPr lang="en-N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5148" y="310125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/>
              <a:t>What is New?</a:t>
            </a:r>
            <a:endParaRPr lang="en-N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5148" y="1575200"/>
            <a:ext cx="57616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IDENTIFYING THE AWCI SEISMIC GRADE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970">
            <a:off x="1393453" y="2124004"/>
            <a:ext cx="6139954" cy="431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4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91224"/>
            <a:ext cx="69127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INSTALLER’S </a:t>
            </a:r>
            <a:r>
              <a:rPr lang="en-NZ" altLang="en-US" b="1" dirty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PRODUCER</a:t>
            </a:r>
            <a:r>
              <a:rPr lang="en-NZ" altLang="en-US" dirty="0">
                <a:latin typeface="Antenna" charset="0"/>
                <a:cs typeface="Arial" pitchFamily="34" charset="0"/>
              </a:rPr>
              <a:t>  </a:t>
            </a:r>
            <a:r>
              <a:rPr lang="en-NZ" altLang="en-US" b="1" dirty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STATEMENT (PS3) TEMPLATE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2548" y="2348880"/>
            <a:ext cx="4163631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26988" lvl="1" indent="0" algn="l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14042"/>
                </a:solidFill>
                <a:effectLst/>
                <a:cs typeface="Arial" pitchFamily="34" charset="0"/>
              </a:rPr>
              <a:t>The PS3 below is an example of what some building consenting authorities may require from the installer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414042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9190" y="23047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You should attach the seismic design summary sheet(s) if you are using a manufacturer’s</a:t>
            </a:r>
            <a:endParaRPr lang="en-NZ" dirty="0"/>
          </a:p>
          <a:p>
            <a:r>
              <a:rPr lang="en-US" dirty="0"/>
              <a:t>generic design guide.</a:t>
            </a:r>
            <a:endParaRPr lang="en-N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9" y="3228056"/>
            <a:ext cx="2852340" cy="34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4650" y="1327271"/>
            <a:ext cx="51125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Recommended Design Process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80" y="1772816"/>
            <a:ext cx="3133564" cy="48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14096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What </a:t>
            </a:r>
            <a:r>
              <a:rPr lang="en-NZ" sz="2800" b="1" dirty="0" smtClean="0"/>
              <a:t>do you need to consider?</a:t>
            </a:r>
            <a:endParaRPr lang="en-N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21911"/>
            <a:ext cx="5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Code of Practice for Design, Installation and Seismic Restraint of Suspended Ceilings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9484" y="2060848"/>
            <a:ext cx="61926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altLang="en-US" b="1" dirty="0" smtClean="0">
                <a:solidFill>
                  <a:srgbClr val="31777C"/>
                </a:solidFill>
                <a:latin typeface="Antenna" charset="0"/>
                <a:cs typeface="Arial" pitchFamily="34" charset="0"/>
              </a:rPr>
              <a:t>DESIGN CONSIDERATION LIST</a:t>
            </a:r>
            <a:endParaRPr lang="en-NZ" altLang="en-US" dirty="0">
              <a:latin typeface="Antenna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9">
            <a:off x="327028" y="257424"/>
            <a:ext cx="981418" cy="1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AWCI NZ Current\Logo file\AWCI\AWCI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33">
            <a:off x="6998634" y="268758"/>
            <a:ext cx="1684914" cy="12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15682"/>
            <a:ext cx="6854942" cy="393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329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Antenna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 for Partitions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Dennis Prout</cp:lastModifiedBy>
  <cp:revision>101</cp:revision>
  <cp:lastPrinted>2014-10-17T05:28:15Z</cp:lastPrinted>
  <dcterms:created xsi:type="dcterms:W3CDTF">2013-08-12T08:50:26Z</dcterms:created>
  <dcterms:modified xsi:type="dcterms:W3CDTF">2016-03-24T01:55:43Z</dcterms:modified>
</cp:coreProperties>
</file>