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26"/>
  </p:notesMasterIdLst>
  <p:sldIdLst>
    <p:sldId id="256" r:id="rId2"/>
    <p:sldId id="262" r:id="rId3"/>
    <p:sldId id="263" r:id="rId4"/>
    <p:sldId id="289" r:id="rId5"/>
    <p:sldId id="265" r:id="rId6"/>
    <p:sldId id="273" r:id="rId7"/>
    <p:sldId id="291" r:id="rId8"/>
    <p:sldId id="278" r:id="rId9"/>
    <p:sldId id="268" r:id="rId10"/>
    <p:sldId id="272" r:id="rId11"/>
    <p:sldId id="279" r:id="rId12"/>
    <p:sldId id="311" r:id="rId13"/>
    <p:sldId id="271" r:id="rId14"/>
    <p:sldId id="274" r:id="rId15"/>
    <p:sldId id="276" r:id="rId16"/>
    <p:sldId id="305" r:id="rId17"/>
    <p:sldId id="292" r:id="rId18"/>
    <p:sldId id="293" r:id="rId19"/>
    <p:sldId id="312" r:id="rId20"/>
    <p:sldId id="301" r:id="rId21"/>
    <p:sldId id="302" r:id="rId22"/>
    <p:sldId id="284" r:id="rId23"/>
    <p:sldId id="306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7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E8E4F-F399-4DC3-822D-08A4A8A2BE18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0714743B-49C9-44BA-A622-93076DEBEE88}">
      <dgm:prSet phldrT="[Text]"/>
      <dgm:spPr/>
      <dgm:t>
        <a:bodyPr/>
        <a:lstStyle/>
        <a:p>
          <a:r>
            <a:rPr lang="en-NZ" b="1" i="0" dirty="0" smtClean="0">
              <a:solidFill>
                <a:srgbClr val="FF0000"/>
              </a:solidFill>
            </a:rPr>
            <a:t>No/Low Extra Cost</a:t>
          </a:r>
          <a:endParaRPr lang="en-NZ" b="1" i="0" dirty="0">
            <a:solidFill>
              <a:srgbClr val="FF0000"/>
            </a:solidFill>
          </a:endParaRPr>
        </a:p>
      </dgm:t>
    </dgm:pt>
    <dgm:pt modelId="{D8D16493-F4B9-4E59-962A-40C36FEB941B}" type="parTrans" cxnId="{D8FF9813-40A5-4C8C-8EAF-180B16D0F1C5}">
      <dgm:prSet/>
      <dgm:spPr/>
      <dgm:t>
        <a:bodyPr/>
        <a:lstStyle/>
        <a:p>
          <a:endParaRPr lang="en-NZ"/>
        </a:p>
      </dgm:t>
    </dgm:pt>
    <dgm:pt modelId="{2F6D3EBE-C02C-4FD0-B924-2E48AD185EE6}" type="sibTrans" cxnId="{D8FF9813-40A5-4C8C-8EAF-180B16D0F1C5}">
      <dgm:prSet/>
      <dgm:spPr/>
      <dgm:t>
        <a:bodyPr/>
        <a:lstStyle/>
        <a:p>
          <a:endParaRPr lang="en-NZ"/>
        </a:p>
      </dgm:t>
    </dgm:pt>
    <dgm:pt modelId="{138C9796-D6BB-4DA9-A5BA-717BBB151B8D}">
      <dgm:prSet phldrT="[Text]"/>
      <dgm:spPr/>
      <dgm:t>
        <a:bodyPr/>
        <a:lstStyle/>
        <a:p>
          <a:r>
            <a:rPr lang="en-NZ" b="1" dirty="0" smtClean="0">
              <a:solidFill>
                <a:srgbClr val="FF0000"/>
              </a:solidFill>
            </a:rPr>
            <a:t>Ease of Design</a:t>
          </a:r>
          <a:endParaRPr lang="en-NZ" b="1" dirty="0">
            <a:solidFill>
              <a:srgbClr val="FF0000"/>
            </a:solidFill>
          </a:endParaRPr>
        </a:p>
      </dgm:t>
    </dgm:pt>
    <dgm:pt modelId="{7196D565-77D9-4763-8653-6E8F3C6AE289}" type="parTrans" cxnId="{D239C5EE-9A65-468A-9BD4-8B6E59CD4F92}">
      <dgm:prSet/>
      <dgm:spPr/>
      <dgm:t>
        <a:bodyPr/>
        <a:lstStyle/>
        <a:p>
          <a:endParaRPr lang="en-NZ"/>
        </a:p>
      </dgm:t>
    </dgm:pt>
    <dgm:pt modelId="{709D5FD9-C520-4ED2-AB8A-E12AD5A01966}" type="sibTrans" cxnId="{D239C5EE-9A65-468A-9BD4-8B6E59CD4F92}">
      <dgm:prSet/>
      <dgm:spPr/>
      <dgm:t>
        <a:bodyPr/>
        <a:lstStyle/>
        <a:p>
          <a:endParaRPr lang="en-NZ"/>
        </a:p>
      </dgm:t>
    </dgm:pt>
    <dgm:pt modelId="{7C1C195E-13B2-44A7-AD46-09CE0EF15712}">
      <dgm:prSet phldrT="[Text]" custT="1"/>
      <dgm:spPr/>
      <dgm:t>
        <a:bodyPr/>
        <a:lstStyle/>
        <a:p>
          <a:r>
            <a:rPr lang="en-NZ" sz="1400" b="1" dirty="0" smtClean="0">
              <a:solidFill>
                <a:srgbClr val="FF0000"/>
              </a:solidFill>
            </a:rPr>
            <a:t>Ease of Construction</a:t>
          </a:r>
          <a:endParaRPr lang="en-NZ" sz="1400" b="1" dirty="0">
            <a:solidFill>
              <a:srgbClr val="FF0000"/>
            </a:solidFill>
          </a:endParaRPr>
        </a:p>
      </dgm:t>
    </dgm:pt>
    <dgm:pt modelId="{03B935A5-80C5-4664-BC4F-20630E2D70A6}" type="parTrans" cxnId="{DA148524-A9DB-4417-8396-992421DB80A6}">
      <dgm:prSet/>
      <dgm:spPr/>
      <dgm:t>
        <a:bodyPr/>
        <a:lstStyle/>
        <a:p>
          <a:endParaRPr lang="en-NZ"/>
        </a:p>
      </dgm:t>
    </dgm:pt>
    <dgm:pt modelId="{2E500382-E10A-421D-BE0B-76A6E30C9840}" type="sibTrans" cxnId="{DA148524-A9DB-4417-8396-992421DB80A6}">
      <dgm:prSet/>
      <dgm:spPr/>
      <dgm:t>
        <a:bodyPr/>
        <a:lstStyle/>
        <a:p>
          <a:endParaRPr lang="en-NZ"/>
        </a:p>
      </dgm:t>
    </dgm:pt>
    <dgm:pt modelId="{8DE1CD47-A85F-4515-92B2-1588B960558D}" type="pres">
      <dgm:prSet presAssocID="{E15E8E4F-F399-4DC3-822D-08A4A8A2BE1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12BD1CD-EF34-497A-8AF9-0DA09C035493}" type="pres">
      <dgm:prSet presAssocID="{0714743B-49C9-44BA-A622-93076DEBEE88}" presName="gear1" presStyleLbl="node1" presStyleIdx="0" presStyleCnt="3" custLinFactNeighborX="-7052" custLinFactNeighborY="5470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E720AD0-2C9C-4B74-AC61-F1DD89E4B7DE}" type="pres">
      <dgm:prSet presAssocID="{0714743B-49C9-44BA-A622-93076DEBEE88}" presName="gear1srcNode" presStyleLbl="node1" presStyleIdx="0" presStyleCnt="3"/>
      <dgm:spPr/>
      <dgm:t>
        <a:bodyPr/>
        <a:lstStyle/>
        <a:p>
          <a:endParaRPr lang="en-NZ"/>
        </a:p>
      </dgm:t>
    </dgm:pt>
    <dgm:pt modelId="{4B54F743-F74B-4F59-B18D-E5F4E65277C4}" type="pres">
      <dgm:prSet presAssocID="{0714743B-49C9-44BA-A622-93076DEBEE88}" presName="gear1dstNode" presStyleLbl="node1" presStyleIdx="0" presStyleCnt="3"/>
      <dgm:spPr/>
      <dgm:t>
        <a:bodyPr/>
        <a:lstStyle/>
        <a:p>
          <a:endParaRPr lang="en-NZ"/>
        </a:p>
      </dgm:t>
    </dgm:pt>
    <dgm:pt modelId="{8034140B-C3C7-41CA-95D1-9C768FF7A6E7}" type="pres">
      <dgm:prSet presAssocID="{138C9796-D6BB-4DA9-A5BA-717BBB151B8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2A04F14-1F7D-4ED1-9F5C-FE8C16A91BBA}" type="pres">
      <dgm:prSet presAssocID="{138C9796-D6BB-4DA9-A5BA-717BBB151B8D}" presName="gear2srcNode" presStyleLbl="node1" presStyleIdx="1" presStyleCnt="3"/>
      <dgm:spPr/>
      <dgm:t>
        <a:bodyPr/>
        <a:lstStyle/>
        <a:p>
          <a:endParaRPr lang="en-NZ"/>
        </a:p>
      </dgm:t>
    </dgm:pt>
    <dgm:pt modelId="{CD90A919-A2D1-4F54-9CC8-EF9C618523DB}" type="pres">
      <dgm:prSet presAssocID="{138C9796-D6BB-4DA9-A5BA-717BBB151B8D}" presName="gear2dstNode" presStyleLbl="node1" presStyleIdx="1" presStyleCnt="3"/>
      <dgm:spPr/>
      <dgm:t>
        <a:bodyPr/>
        <a:lstStyle/>
        <a:p>
          <a:endParaRPr lang="en-NZ"/>
        </a:p>
      </dgm:t>
    </dgm:pt>
    <dgm:pt modelId="{FD4211A1-F2BF-49A5-841C-87EA908898BE}" type="pres">
      <dgm:prSet presAssocID="{7C1C195E-13B2-44A7-AD46-09CE0EF15712}" presName="gear3" presStyleLbl="node1" presStyleIdx="2" presStyleCnt="3" custScaleX="116258" custScaleY="121212"/>
      <dgm:spPr/>
      <dgm:t>
        <a:bodyPr/>
        <a:lstStyle/>
        <a:p>
          <a:endParaRPr lang="en-NZ"/>
        </a:p>
      </dgm:t>
    </dgm:pt>
    <dgm:pt modelId="{0EE65A9A-C63A-4641-9D55-63FB3D57905A}" type="pres">
      <dgm:prSet presAssocID="{7C1C195E-13B2-44A7-AD46-09CE0EF1571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A86DEFB-5235-4606-9E70-39350BDFCEFB}" type="pres">
      <dgm:prSet presAssocID="{7C1C195E-13B2-44A7-AD46-09CE0EF15712}" presName="gear3srcNode" presStyleLbl="node1" presStyleIdx="2" presStyleCnt="3"/>
      <dgm:spPr/>
      <dgm:t>
        <a:bodyPr/>
        <a:lstStyle/>
        <a:p>
          <a:endParaRPr lang="en-NZ"/>
        </a:p>
      </dgm:t>
    </dgm:pt>
    <dgm:pt modelId="{823BCEF1-6CB3-4C6C-A340-33C9B840F8DE}" type="pres">
      <dgm:prSet presAssocID="{7C1C195E-13B2-44A7-AD46-09CE0EF15712}" presName="gear3dstNode" presStyleLbl="node1" presStyleIdx="2" presStyleCnt="3"/>
      <dgm:spPr/>
      <dgm:t>
        <a:bodyPr/>
        <a:lstStyle/>
        <a:p>
          <a:endParaRPr lang="en-NZ"/>
        </a:p>
      </dgm:t>
    </dgm:pt>
    <dgm:pt modelId="{6E247CF8-5E15-4C71-8B38-E7A2B05843AC}" type="pres">
      <dgm:prSet presAssocID="{2F6D3EBE-C02C-4FD0-B924-2E48AD185EE6}" presName="connector1" presStyleLbl="sibTrans2D1" presStyleIdx="0" presStyleCnt="3"/>
      <dgm:spPr/>
      <dgm:t>
        <a:bodyPr/>
        <a:lstStyle/>
        <a:p>
          <a:endParaRPr lang="en-NZ"/>
        </a:p>
      </dgm:t>
    </dgm:pt>
    <dgm:pt modelId="{372F5D9C-380D-4086-8F10-D380B45FAB15}" type="pres">
      <dgm:prSet presAssocID="{709D5FD9-C520-4ED2-AB8A-E12AD5A01966}" presName="connector2" presStyleLbl="sibTrans2D1" presStyleIdx="1" presStyleCnt="3"/>
      <dgm:spPr/>
      <dgm:t>
        <a:bodyPr/>
        <a:lstStyle/>
        <a:p>
          <a:endParaRPr lang="en-NZ"/>
        </a:p>
      </dgm:t>
    </dgm:pt>
    <dgm:pt modelId="{36B0D2CD-D5F2-4390-B490-2F533F8A8F12}" type="pres">
      <dgm:prSet presAssocID="{2E500382-E10A-421D-BE0B-76A6E30C9840}" presName="connector3" presStyleLbl="sibTrans2D1" presStyleIdx="2" presStyleCnt="3"/>
      <dgm:spPr/>
      <dgm:t>
        <a:bodyPr/>
        <a:lstStyle/>
        <a:p>
          <a:endParaRPr lang="en-NZ"/>
        </a:p>
      </dgm:t>
    </dgm:pt>
  </dgm:ptLst>
  <dgm:cxnLst>
    <dgm:cxn modelId="{EE4EED03-2453-4386-A6B3-8500A61E2273}" type="presOf" srcId="{709D5FD9-C520-4ED2-AB8A-E12AD5A01966}" destId="{372F5D9C-380D-4086-8F10-D380B45FAB15}" srcOrd="0" destOrd="0" presId="urn:microsoft.com/office/officeart/2005/8/layout/gear1"/>
    <dgm:cxn modelId="{92634DF0-8318-43B7-8455-9FE2BBE61124}" type="presOf" srcId="{7C1C195E-13B2-44A7-AD46-09CE0EF15712}" destId="{823BCEF1-6CB3-4C6C-A340-33C9B840F8DE}" srcOrd="3" destOrd="0" presId="urn:microsoft.com/office/officeart/2005/8/layout/gear1"/>
    <dgm:cxn modelId="{22AAED1A-E2CE-46D6-9421-ED5B8772E926}" type="presOf" srcId="{7C1C195E-13B2-44A7-AD46-09CE0EF15712}" destId="{FD4211A1-F2BF-49A5-841C-87EA908898BE}" srcOrd="0" destOrd="0" presId="urn:microsoft.com/office/officeart/2005/8/layout/gear1"/>
    <dgm:cxn modelId="{936622F4-CC15-4FA6-B739-F2F6D1D274DB}" type="presOf" srcId="{7C1C195E-13B2-44A7-AD46-09CE0EF15712}" destId="{8A86DEFB-5235-4606-9E70-39350BDFCEFB}" srcOrd="2" destOrd="0" presId="urn:microsoft.com/office/officeart/2005/8/layout/gear1"/>
    <dgm:cxn modelId="{59529D40-FF2A-4C75-9FD5-1547A5D53C3E}" type="presOf" srcId="{138C9796-D6BB-4DA9-A5BA-717BBB151B8D}" destId="{8034140B-C3C7-41CA-95D1-9C768FF7A6E7}" srcOrd="0" destOrd="0" presId="urn:microsoft.com/office/officeart/2005/8/layout/gear1"/>
    <dgm:cxn modelId="{4FC17391-588D-4D31-88B2-F3DC4CBFF53E}" type="presOf" srcId="{0714743B-49C9-44BA-A622-93076DEBEE88}" destId="{BE720AD0-2C9C-4B74-AC61-F1DD89E4B7DE}" srcOrd="1" destOrd="0" presId="urn:microsoft.com/office/officeart/2005/8/layout/gear1"/>
    <dgm:cxn modelId="{482F05C4-88D8-4D3C-9F96-1F07818EEED6}" type="presOf" srcId="{138C9796-D6BB-4DA9-A5BA-717BBB151B8D}" destId="{CD90A919-A2D1-4F54-9CC8-EF9C618523DB}" srcOrd="2" destOrd="0" presId="urn:microsoft.com/office/officeart/2005/8/layout/gear1"/>
    <dgm:cxn modelId="{8DE21B21-7502-47C4-B28F-B05E94B6CD67}" type="presOf" srcId="{138C9796-D6BB-4DA9-A5BA-717BBB151B8D}" destId="{52A04F14-1F7D-4ED1-9F5C-FE8C16A91BBA}" srcOrd="1" destOrd="0" presId="urn:microsoft.com/office/officeart/2005/8/layout/gear1"/>
    <dgm:cxn modelId="{3983F794-6E60-46B6-BE08-94D0E170CF09}" type="presOf" srcId="{2E500382-E10A-421D-BE0B-76A6E30C9840}" destId="{36B0D2CD-D5F2-4390-B490-2F533F8A8F12}" srcOrd="0" destOrd="0" presId="urn:microsoft.com/office/officeart/2005/8/layout/gear1"/>
    <dgm:cxn modelId="{03D63D84-AA7B-47D0-A7C1-71873BA17199}" type="presOf" srcId="{7C1C195E-13B2-44A7-AD46-09CE0EF15712}" destId="{0EE65A9A-C63A-4641-9D55-63FB3D57905A}" srcOrd="1" destOrd="0" presId="urn:microsoft.com/office/officeart/2005/8/layout/gear1"/>
    <dgm:cxn modelId="{F012317A-B4B5-4A75-8B17-8580B313B684}" type="presOf" srcId="{0714743B-49C9-44BA-A622-93076DEBEE88}" destId="{F12BD1CD-EF34-497A-8AF9-0DA09C035493}" srcOrd="0" destOrd="0" presId="urn:microsoft.com/office/officeart/2005/8/layout/gear1"/>
    <dgm:cxn modelId="{D239C5EE-9A65-468A-9BD4-8B6E59CD4F92}" srcId="{E15E8E4F-F399-4DC3-822D-08A4A8A2BE18}" destId="{138C9796-D6BB-4DA9-A5BA-717BBB151B8D}" srcOrd="1" destOrd="0" parTransId="{7196D565-77D9-4763-8653-6E8F3C6AE289}" sibTransId="{709D5FD9-C520-4ED2-AB8A-E12AD5A01966}"/>
    <dgm:cxn modelId="{6B156E48-DBCB-456F-8D21-81E9D1F9C556}" type="presOf" srcId="{0714743B-49C9-44BA-A622-93076DEBEE88}" destId="{4B54F743-F74B-4F59-B18D-E5F4E65277C4}" srcOrd="2" destOrd="0" presId="urn:microsoft.com/office/officeart/2005/8/layout/gear1"/>
    <dgm:cxn modelId="{A13F1A56-5AC8-48B2-94AE-01E4159756F8}" type="presOf" srcId="{2F6D3EBE-C02C-4FD0-B924-2E48AD185EE6}" destId="{6E247CF8-5E15-4C71-8B38-E7A2B05843AC}" srcOrd="0" destOrd="0" presId="urn:microsoft.com/office/officeart/2005/8/layout/gear1"/>
    <dgm:cxn modelId="{3F283432-3917-4D7C-B19A-FE78E0E489D1}" type="presOf" srcId="{E15E8E4F-F399-4DC3-822D-08A4A8A2BE18}" destId="{8DE1CD47-A85F-4515-92B2-1588B960558D}" srcOrd="0" destOrd="0" presId="urn:microsoft.com/office/officeart/2005/8/layout/gear1"/>
    <dgm:cxn modelId="{D8FF9813-40A5-4C8C-8EAF-180B16D0F1C5}" srcId="{E15E8E4F-F399-4DC3-822D-08A4A8A2BE18}" destId="{0714743B-49C9-44BA-A622-93076DEBEE88}" srcOrd="0" destOrd="0" parTransId="{D8D16493-F4B9-4E59-962A-40C36FEB941B}" sibTransId="{2F6D3EBE-C02C-4FD0-B924-2E48AD185EE6}"/>
    <dgm:cxn modelId="{DA148524-A9DB-4417-8396-992421DB80A6}" srcId="{E15E8E4F-F399-4DC3-822D-08A4A8A2BE18}" destId="{7C1C195E-13B2-44A7-AD46-09CE0EF15712}" srcOrd="2" destOrd="0" parTransId="{03B935A5-80C5-4664-BC4F-20630E2D70A6}" sibTransId="{2E500382-E10A-421D-BE0B-76A6E30C9840}"/>
    <dgm:cxn modelId="{87277D85-22C3-4C89-A056-B72B08AD2139}" type="presParOf" srcId="{8DE1CD47-A85F-4515-92B2-1588B960558D}" destId="{F12BD1CD-EF34-497A-8AF9-0DA09C035493}" srcOrd="0" destOrd="0" presId="urn:microsoft.com/office/officeart/2005/8/layout/gear1"/>
    <dgm:cxn modelId="{FD4721E8-7F1C-477A-8070-25B934B83B62}" type="presParOf" srcId="{8DE1CD47-A85F-4515-92B2-1588B960558D}" destId="{BE720AD0-2C9C-4B74-AC61-F1DD89E4B7DE}" srcOrd="1" destOrd="0" presId="urn:microsoft.com/office/officeart/2005/8/layout/gear1"/>
    <dgm:cxn modelId="{1FEBAF53-6828-4EE7-9D0B-E797125A953E}" type="presParOf" srcId="{8DE1CD47-A85F-4515-92B2-1588B960558D}" destId="{4B54F743-F74B-4F59-B18D-E5F4E65277C4}" srcOrd="2" destOrd="0" presId="urn:microsoft.com/office/officeart/2005/8/layout/gear1"/>
    <dgm:cxn modelId="{B178C4C1-FBFA-4DC1-9C05-E7A566439013}" type="presParOf" srcId="{8DE1CD47-A85F-4515-92B2-1588B960558D}" destId="{8034140B-C3C7-41CA-95D1-9C768FF7A6E7}" srcOrd="3" destOrd="0" presId="urn:microsoft.com/office/officeart/2005/8/layout/gear1"/>
    <dgm:cxn modelId="{3BC61DBE-D3C9-4BD6-B850-9A75B7E0DBF0}" type="presParOf" srcId="{8DE1CD47-A85F-4515-92B2-1588B960558D}" destId="{52A04F14-1F7D-4ED1-9F5C-FE8C16A91BBA}" srcOrd="4" destOrd="0" presId="urn:microsoft.com/office/officeart/2005/8/layout/gear1"/>
    <dgm:cxn modelId="{4477FDEF-0CB4-4ABC-8D5C-02968D8A9F45}" type="presParOf" srcId="{8DE1CD47-A85F-4515-92B2-1588B960558D}" destId="{CD90A919-A2D1-4F54-9CC8-EF9C618523DB}" srcOrd="5" destOrd="0" presId="urn:microsoft.com/office/officeart/2005/8/layout/gear1"/>
    <dgm:cxn modelId="{0CB0D74C-D518-4E1B-A64E-085B9F80681B}" type="presParOf" srcId="{8DE1CD47-A85F-4515-92B2-1588B960558D}" destId="{FD4211A1-F2BF-49A5-841C-87EA908898BE}" srcOrd="6" destOrd="0" presId="urn:microsoft.com/office/officeart/2005/8/layout/gear1"/>
    <dgm:cxn modelId="{3C5D45B1-E2A5-4E96-9C56-CCA52DE88B4A}" type="presParOf" srcId="{8DE1CD47-A85F-4515-92B2-1588B960558D}" destId="{0EE65A9A-C63A-4641-9D55-63FB3D57905A}" srcOrd="7" destOrd="0" presId="urn:microsoft.com/office/officeart/2005/8/layout/gear1"/>
    <dgm:cxn modelId="{6E1F1A38-5A24-4434-962C-297B4F6C9B4C}" type="presParOf" srcId="{8DE1CD47-A85F-4515-92B2-1588B960558D}" destId="{8A86DEFB-5235-4606-9E70-39350BDFCEFB}" srcOrd="8" destOrd="0" presId="urn:microsoft.com/office/officeart/2005/8/layout/gear1"/>
    <dgm:cxn modelId="{8BDEE836-AC34-47FB-A187-68976AD1D0FB}" type="presParOf" srcId="{8DE1CD47-A85F-4515-92B2-1588B960558D}" destId="{823BCEF1-6CB3-4C6C-A340-33C9B840F8DE}" srcOrd="9" destOrd="0" presId="urn:microsoft.com/office/officeart/2005/8/layout/gear1"/>
    <dgm:cxn modelId="{772A3F6D-0BB6-455D-9218-1144AA225FEA}" type="presParOf" srcId="{8DE1CD47-A85F-4515-92B2-1588B960558D}" destId="{6E247CF8-5E15-4C71-8B38-E7A2B05843AC}" srcOrd="10" destOrd="0" presId="urn:microsoft.com/office/officeart/2005/8/layout/gear1"/>
    <dgm:cxn modelId="{9EDB63A4-84CF-4505-B5A1-1E0F53F10DD1}" type="presParOf" srcId="{8DE1CD47-A85F-4515-92B2-1588B960558D}" destId="{372F5D9C-380D-4086-8F10-D380B45FAB15}" srcOrd="11" destOrd="0" presId="urn:microsoft.com/office/officeart/2005/8/layout/gear1"/>
    <dgm:cxn modelId="{4F19E16F-F32E-4E7D-94C7-70227A06C687}" type="presParOf" srcId="{8DE1CD47-A85F-4515-92B2-1588B960558D}" destId="{36B0D2CD-D5F2-4390-B490-2F533F8A8F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BD1CD-EF34-497A-8AF9-0DA09C035493}">
      <dsp:nvSpPr>
        <dsp:cNvPr id="0" name=""/>
        <dsp:cNvSpPr/>
      </dsp:nvSpPr>
      <dsp:spPr>
        <a:xfrm>
          <a:off x="2068077" y="2600902"/>
          <a:ext cx="2766059" cy="2766059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b="1" i="0" kern="1200" dirty="0" smtClean="0">
              <a:solidFill>
                <a:srgbClr val="FF0000"/>
              </a:solidFill>
            </a:rPr>
            <a:t>No/Low Extra Cost</a:t>
          </a:r>
          <a:endParaRPr lang="en-NZ" sz="2200" b="1" i="0" kern="1200" dirty="0">
            <a:solidFill>
              <a:srgbClr val="FF0000"/>
            </a:solidFill>
          </a:endParaRPr>
        </a:p>
      </dsp:txBody>
      <dsp:txXfrm>
        <a:off x="2624178" y="3248838"/>
        <a:ext cx="1653857" cy="1421812"/>
      </dsp:txXfrm>
    </dsp:sp>
    <dsp:sp modelId="{8034140B-C3C7-41CA-95D1-9C768FF7A6E7}">
      <dsp:nvSpPr>
        <dsp:cNvPr id="0" name=""/>
        <dsp:cNvSpPr/>
      </dsp:nvSpPr>
      <dsp:spPr>
        <a:xfrm>
          <a:off x="653795" y="1906240"/>
          <a:ext cx="2011680" cy="2011680"/>
        </a:xfrm>
        <a:prstGeom prst="gear6">
          <a:avLst/>
        </a:prstGeom>
        <a:solidFill>
          <a:schemeClr val="accent2">
            <a:hueOff val="5751218"/>
            <a:satOff val="17083"/>
            <a:lumOff val="-1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b="1" kern="1200" dirty="0" smtClean="0">
              <a:solidFill>
                <a:srgbClr val="FF0000"/>
              </a:solidFill>
            </a:rPr>
            <a:t>Ease of Design</a:t>
          </a:r>
          <a:endParaRPr lang="en-NZ" sz="2200" b="1" kern="1200" dirty="0">
            <a:solidFill>
              <a:srgbClr val="FF0000"/>
            </a:solidFill>
          </a:endParaRPr>
        </a:p>
      </dsp:txBody>
      <dsp:txXfrm>
        <a:off x="1160241" y="2415747"/>
        <a:ext cx="998788" cy="992666"/>
      </dsp:txXfrm>
    </dsp:sp>
    <dsp:sp modelId="{FD4211A1-F2BF-49A5-841C-87EA908898BE}">
      <dsp:nvSpPr>
        <dsp:cNvPr id="0" name=""/>
        <dsp:cNvSpPr/>
      </dsp:nvSpPr>
      <dsp:spPr>
        <a:xfrm rot="20700000">
          <a:off x="1638186" y="291468"/>
          <a:ext cx="2255746" cy="2424872"/>
        </a:xfrm>
        <a:prstGeom prst="gear6">
          <a:avLst/>
        </a:prstGeom>
        <a:solidFill>
          <a:schemeClr val="accent2">
            <a:hueOff val="11502436"/>
            <a:satOff val="34166"/>
            <a:lumOff val="-2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 smtClean="0">
              <a:solidFill>
                <a:srgbClr val="FF0000"/>
              </a:solidFill>
            </a:rPr>
            <a:t>Ease of Construction</a:t>
          </a:r>
          <a:endParaRPr lang="en-NZ" sz="1400" b="1" kern="1200" dirty="0">
            <a:solidFill>
              <a:srgbClr val="FF0000"/>
            </a:solidFill>
          </a:endParaRPr>
        </a:p>
      </dsp:txBody>
      <dsp:txXfrm rot="-20700000">
        <a:off x="2122906" y="833344"/>
        <a:ext cx="1286306" cy="1341118"/>
      </dsp:txXfrm>
    </dsp:sp>
    <dsp:sp modelId="{6E247CF8-5E15-4C71-8B38-E7A2B05843AC}">
      <dsp:nvSpPr>
        <dsp:cNvPr id="0" name=""/>
        <dsp:cNvSpPr/>
      </dsp:nvSpPr>
      <dsp:spPr>
        <a:xfrm>
          <a:off x="2059722" y="2137348"/>
          <a:ext cx="3540556" cy="3540556"/>
        </a:xfrm>
        <a:prstGeom prst="circularArrow">
          <a:avLst>
            <a:gd name="adj1" fmla="val 4687"/>
            <a:gd name="adj2" fmla="val 299029"/>
            <a:gd name="adj3" fmla="val 2533047"/>
            <a:gd name="adj4" fmla="val 15825379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F5D9C-380D-4086-8F10-D380B45FAB15}">
      <dsp:nvSpPr>
        <dsp:cNvPr id="0" name=""/>
        <dsp:cNvSpPr/>
      </dsp:nvSpPr>
      <dsp:spPr>
        <a:xfrm>
          <a:off x="297531" y="1457548"/>
          <a:ext cx="2572435" cy="25724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5751218"/>
            <a:satOff val="17083"/>
            <a:lumOff val="-1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0D2CD-D5F2-4390-B490-2F533F8A8F12}">
      <dsp:nvSpPr>
        <dsp:cNvPr id="0" name=""/>
        <dsp:cNvSpPr/>
      </dsp:nvSpPr>
      <dsp:spPr>
        <a:xfrm>
          <a:off x="1324621" y="83072"/>
          <a:ext cx="2773603" cy="27736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11502436"/>
            <a:satOff val="34166"/>
            <a:lumOff val="-2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D405B-DB35-4D39-9E13-2B01B2505898}" type="datetimeFigureOut">
              <a:rPr lang="en-NZ" smtClean="0"/>
              <a:pPr/>
              <a:t>4/04/2016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B986B-9F24-4CE7-B502-BC67C9D8896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577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B986B-9F24-4CE7-B502-BC67C9D88964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275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B986B-9F24-4CE7-B502-BC67C9D88964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367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3175" y="5647963"/>
            <a:ext cx="12672372" cy="1162699"/>
            <a:chOff x="-706057" y="244502"/>
            <a:chExt cx="12672372" cy="116269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429" y="244502"/>
              <a:ext cx="8478835" cy="110938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82"/>
            <a:stretch/>
          </p:blipFill>
          <p:spPr>
            <a:xfrm>
              <a:off x="7696392" y="297821"/>
              <a:ext cx="2307773" cy="110938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82"/>
            <a:stretch/>
          </p:blipFill>
          <p:spPr>
            <a:xfrm>
              <a:off x="9658542" y="297821"/>
              <a:ext cx="2307773" cy="110938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r="72782"/>
            <a:stretch/>
          </p:blipFill>
          <p:spPr>
            <a:xfrm>
              <a:off x="-706057" y="244502"/>
              <a:ext cx="683726" cy="110938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746" y="1140843"/>
            <a:ext cx="9604311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746" y="4664061"/>
            <a:ext cx="9604311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1257300" y="4525672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0" y="196105"/>
            <a:ext cx="2568744" cy="291476"/>
          </a:xfrm>
          <a:prstGeom prst="rect">
            <a:avLst/>
          </a:prstGeom>
        </p:spPr>
      </p:pic>
      <p:sp>
        <p:nvSpPr>
          <p:cNvPr id="74" name="Subtitle 2"/>
          <p:cNvSpPr txBox="1">
            <a:spLocks/>
          </p:cNvSpPr>
          <p:nvPr/>
        </p:nvSpPr>
        <p:spPr>
          <a:xfrm>
            <a:off x="8001000" y="171181"/>
            <a:ext cx="4191000" cy="4572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SPONSE</a:t>
            </a:r>
            <a:r>
              <a:rPr lang="en-US" sz="1200" baseline="0" dirty="0" smtClean="0">
                <a:solidFill>
                  <a:schemeClr val="tx1"/>
                </a:solidFill>
              </a:rPr>
              <a:t> 3</a:t>
            </a:r>
            <a:r>
              <a:rPr lang="en-US" sz="1200" baseline="30000" dirty="0" smtClean="0">
                <a:solidFill>
                  <a:schemeClr val="tx1"/>
                </a:solidFill>
              </a:rPr>
              <a:t>rd</a:t>
            </a:r>
            <a:r>
              <a:rPr lang="en-US" sz="1200" baseline="0" dirty="0" smtClean="0">
                <a:solidFill>
                  <a:schemeClr val="tx1"/>
                </a:solidFill>
              </a:rPr>
              <a:t> International</a:t>
            </a:r>
            <a:r>
              <a:rPr lang="en-US" sz="1200" dirty="0" smtClean="0">
                <a:solidFill>
                  <a:schemeClr val="tx1"/>
                </a:solidFill>
              </a:rPr>
              <a:t> Workshop, 31 March 2016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5" name="Subtitle 2"/>
          <p:cNvSpPr txBox="1">
            <a:spLocks/>
          </p:cNvSpPr>
          <p:nvPr/>
        </p:nvSpPr>
        <p:spPr>
          <a:xfrm>
            <a:off x="3320573" y="5633723"/>
            <a:ext cx="9604311" cy="4572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795" y="6503950"/>
            <a:ext cx="6128031" cy="22243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77717" y="6503950"/>
            <a:ext cx="918883" cy="22243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-71744" y="549794"/>
            <a:ext cx="12263744" cy="1162699"/>
            <a:chOff x="-297429" y="244502"/>
            <a:chExt cx="12263744" cy="116269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429" y="244502"/>
              <a:ext cx="8478835" cy="110938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82"/>
            <a:stretch/>
          </p:blipFill>
          <p:spPr>
            <a:xfrm>
              <a:off x="7696392" y="297821"/>
              <a:ext cx="2307773" cy="110938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82"/>
            <a:stretch/>
          </p:blipFill>
          <p:spPr>
            <a:xfrm>
              <a:off x="9658542" y="297821"/>
              <a:ext cx="2307773" cy="1109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451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1"/>
            <a:ext cx="4572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201"/>
            <a:ext cx="4572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5" y="6486588"/>
            <a:ext cx="6128031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3905" y="6486588"/>
            <a:ext cx="91888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5" y="6486588"/>
            <a:ext cx="6128031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3905" y="6486588"/>
            <a:ext cx="91888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3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94500"/>
            <a:ext cx="6217920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923090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5" y="6486588"/>
            <a:ext cx="6128031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3905" y="6486588"/>
            <a:ext cx="91888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  <a:solidFill>
            <a:schemeClr val="bg1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90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5" y="6486588"/>
            <a:ext cx="6128031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3905" y="6486588"/>
            <a:ext cx="91888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accent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1D1A2B-F6A3-4BCA-A54D-07C1BBE603D9}" type="datetime1">
              <a:rPr lang="en-US" smtClean="0"/>
              <a:pPr/>
              <a:t>4/4/2016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3175" y="5647963"/>
            <a:ext cx="12672372" cy="1162699"/>
            <a:chOff x="-706057" y="244502"/>
            <a:chExt cx="12672372" cy="1162699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429" y="244502"/>
              <a:ext cx="8478835" cy="110938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82"/>
            <a:stretch/>
          </p:blipFill>
          <p:spPr>
            <a:xfrm>
              <a:off x="7696392" y="297821"/>
              <a:ext cx="2307773" cy="110938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82"/>
            <a:stretch/>
          </p:blipFill>
          <p:spPr>
            <a:xfrm>
              <a:off x="9658542" y="297821"/>
              <a:ext cx="2307773" cy="110938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r="72782"/>
            <a:stretch/>
          </p:blipFill>
          <p:spPr>
            <a:xfrm>
              <a:off x="-706057" y="244502"/>
              <a:ext cx="683726" cy="110938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5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2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5" y="6486588"/>
            <a:ext cx="6128031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3905" y="6486588"/>
            <a:ext cx="91888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3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3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4.png"/><Relationship Id="rId4" Type="http://schemas.openxmlformats.org/officeDocument/2006/relationships/hyperlink" Target="http://youtu.be/vGsYnFtr6C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youtu.be/NIxsYaKRdv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youtu.be/Qw5eRRnWbv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image" Target="../media/image24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KXYVw5iyzho" TargetMode="External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youtu.be/804H7uckzgE" TargetMode="External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youtu.be/1h97J9YgFSI" TargetMode="External"/><Relationship Id="rId4" Type="http://schemas.openxmlformats.org/officeDocument/2006/relationships/image" Target="../media/image5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tiff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png"/><Relationship Id="rId4" Type="http://schemas.openxmlformats.org/officeDocument/2006/relationships/hyperlink" Target="http://youtu.be/FgU3c0zfkM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600200"/>
            <a:ext cx="6172200" cy="990600"/>
          </a:xfrm>
        </p:spPr>
        <p:txBody>
          <a:bodyPr>
            <a:noAutofit/>
          </a:bodyPr>
          <a:lstStyle/>
          <a:p>
            <a:pPr algn="ctr"/>
            <a:r>
              <a:rPr lang="en-N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Low Damage Non-Structural Walls</a:t>
            </a:r>
            <a:br>
              <a:rPr lang="en-N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N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NZ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NZ" sz="1600" b="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Based on Past PhD Research at UC</a:t>
            </a:r>
            <a:endParaRPr lang="en-NZ" sz="28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743200"/>
            <a:ext cx="7696200" cy="3733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N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Civil and Natural Resources Engineering Department</a:t>
            </a:r>
          </a:p>
          <a:p>
            <a:pPr algn="ctr">
              <a:lnSpc>
                <a:spcPct val="150000"/>
              </a:lnSpc>
            </a:pPr>
            <a:r>
              <a:rPr lang="en-N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University of Canterbury</a:t>
            </a:r>
          </a:p>
          <a:p>
            <a:pPr algn="ctr">
              <a:lnSpc>
                <a:spcPct val="150000"/>
              </a:lnSpc>
            </a:pPr>
            <a:r>
              <a:rPr lang="en-N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Christchurch/New </a:t>
            </a:r>
            <a:r>
              <a:rPr lang="en-N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Zealand</a:t>
            </a:r>
          </a:p>
          <a:p>
            <a:pPr algn="ctr"/>
            <a:endParaRPr lang="en-NZ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N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Presenter: </a:t>
            </a:r>
            <a:r>
              <a:rPr lang="en-NZ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Dr.</a:t>
            </a:r>
            <a:r>
              <a:rPr lang="en-N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Ali </a:t>
            </a:r>
            <a:r>
              <a:rPr lang="en-NZ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Sahin </a:t>
            </a:r>
            <a:r>
              <a:rPr lang="en-NZ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Tasligedik, UC Quake Centre</a:t>
            </a:r>
            <a:endParaRPr lang="en-NZ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l"/>
            <a:endParaRPr lang="en-NZ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0502"/>
            <a:ext cx="11430000" cy="626806"/>
          </a:xfrm>
        </p:spPr>
        <p:txBody>
          <a:bodyPr>
            <a:normAutofit/>
          </a:bodyPr>
          <a:lstStyle/>
          <a:p>
            <a:r>
              <a:rPr lang="en-NZ" sz="3200" dirty="0" smtClean="0"/>
              <a:t>As-Built </a:t>
            </a:r>
            <a:r>
              <a:rPr lang="en-NZ" sz="3200" dirty="0"/>
              <a:t>Timber Framed </a:t>
            </a:r>
            <a:r>
              <a:rPr lang="en-NZ" sz="3200" dirty="0" smtClean="0"/>
              <a:t>Drywall, FIF2-TBFD</a:t>
            </a:r>
            <a:endParaRPr lang="en-NZ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6626" name="Picture 2" descr="C:\Users\Sahin\Documents\Calismalar\New Zealand\My Research\Published Documents P\2013\VEESD 2013 Congress\Figures\Figure 6\Figure 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3845889"/>
            <a:ext cx="6858000" cy="2341794"/>
          </a:xfrm>
          <a:prstGeom prst="rect">
            <a:avLst/>
          </a:prstGeom>
          <a:noFill/>
        </p:spPr>
      </p:pic>
      <p:pic>
        <p:nvPicPr>
          <p:cNvPr id="26627" name="Picture 3" descr="C:\Users\Sahin\Documents\Calismalar\New Zealand\My Research\Published Documents P\2013\VEESD 2013 Congress\Presentation\Damages on FIF2-TBF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1106224"/>
            <a:ext cx="5184682" cy="24556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01867" y="6338470"/>
            <a:ext cx="8763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NZ" sz="1200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 FURTHER DETAILS: </a:t>
            </a:r>
            <a:r>
              <a:rPr lang="en-NZ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Tasligedik</a:t>
            </a:r>
            <a:r>
              <a:rPr lang="en-NZ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A. S., </a:t>
            </a:r>
            <a:r>
              <a:rPr lang="en-NZ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Pampanin</a:t>
            </a:r>
            <a:r>
              <a:rPr lang="en-NZ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 S., &amp; Palermo, A. (2012). Damage States and Cyclic Behaviour of Drywalls </a:t>
            </a:r>
            <a:r>
              <a:rPr lang="en-NZ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Infilled</a:t>
            </a:r>
            <a:r>
              <a:rPr lang="en-NZ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Within RC Frames. Bulletin of the New Zealand Society for Earthquake Engineering, 45(2), 84-94. </a:t>
            </a:r>
            <a:r>
              <a:rPr lang="en-NZ" sz="1200" i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064" y="11430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Play: Video of the test</a:t>
            </a:r>
            <a:endParaRPr lang="en-NZ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1746" name="Picture 2" descr="C:\Users\Sahin\Pictures\PPT Pictures\LiveMix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2864" y="925954"/>
            <a:ext cx="1400400" cy="14004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00403" y="1323639"/>
            <a:ext cx="4112558" cy="46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470505" y="1598591"/>
            <a:ext cx="5265336" cy="2263200"/>
            <a:chOff x="1059264" y="3695400"/>
            <a:chExt cx="5265336" cy="2263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t="13793" r="40741"/>
            <a:stretch>
              <a:fillRect/>
            </a:stretch>
          </p:blipFill>
          <p:spPr bwMode="auto">
            <a:xfrm>
              <a:off x="1066800" y="3695400"/>
              <a:ext cx="3317760" cy="64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9264" y="5562600"/>
              <a:ext cx="5265336" cy="39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277600" cy="609600"/>
          </a:xfrm>
        </p:spPr>
        <p:txBody>
          <a:bodyPr>
            <a:noAutofit/>
          </a:bodyPr>
          <a:lstStyle/>
          <a:p>
            <a:r>
              <a:rPr lang="en-NZ" sz="3200" dirty="0" smtClean="0"/>
              <a:t>As-Built </a:t>
            </a:r>
            <a:r>
              <a:rPr lang="en-NZ" sz="3200" dirty="0"/>
              <a:t>Drywall Failure Behaviour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410200"/>
            <a:ext cx="10744200" cy="700208"/>
          </a:xfrm>
        </p:spPr>
        <p:txBody>
          <a:bodyPr>
            <a:normAutofit/>
          </a:bodyPr>
          <a:lstStyle/>
          <a:p>
            <a:pPr algn="just"/>
            <a:r>
              <a:rPr lang="en-NZ" sz="2400" dirty="0"/>
              <a:t>Different </a:t>
            </a:r>
            <a:r>
              <a:rPr lang="en-NZ" sz="2400" dirty="0" smtClean="0"/>
              <a:t>connectivity within the inner frame causes different wall behaviour.</a:t>
            </a:r>
            <a:endParaRPr lang="en-NZ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0418" name="Picture 2" descr="C:\Users\Sahin\Documents\Calismalar\New Zealand\My Research\Published Documents P\2013\VEESD 2013 Congress\Presentation\FIF1-STFD-Damage Mechanis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219200"/>
            <a:ext cx="4247668" cy="3337200"/>
          </a:xfrm>
          <a:prstGeom prst="rect">
            <a:avLst/>
          </a:prstGeom>
          <a:noFill/>
        </p:spPr>
      </p:pic>
      <p:pic>
        <p:nvPicPr>
          <p:cNvPr id="60419" name="Picture 3" descr="C:\Users\Sahin\Documents\Calismalar\New Zealand\My Research\Published Documents P\2013\VEESD 2013 Congress\Presentation\FIF2-TBFD-Damage Mechanis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38400" y="1215736"/>
            <a:ext cx="4358200" cy="3335592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14134" y="4671480"/>
            <a:ext cx="4343400" cy="428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NZ" sz="2400" dirty="0" smtClean="0"/>
              <a:t>FIF1-STFD (Steel inner frame)</a:t>
            </a:r>
            <a:endParaRPr lang="en-NZ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34936" y="4675421"/>
            <a:ext cx="4343400" cy="428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NZ" sz="2400" dirty="0" smtClean="0"/>
              <a:t>FIF2-TBFD (Steel inner frame)</a:t>
            </a:r>
            <a:endParaRPr lang="en-N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03" y="152400"/>
            <a:ext cx="7498080" cy="762000"/>
          </a:xfrm>
        </p:spPr>
        <p:txBody>
          <a:bodyPr>
            <a:normAutofit/>
          </a:bodyPr>
          <a:lstStyle/>
          <a:p>
            <a:r>
              <a:rPr lang="en-NZ" sz="3200" dirty="0" smtClean="0"/>
              <a:t>Low </a:t>
            </a:r>
            <a:r>
              <a:rPr lang="en-NZ" sz="3200" dirty="0"/>
              <a:t>Damage Drywall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76400" y="6381750"/>
            <a:ext cx="609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8" name="Picture 4" descr="C:\Users\Sahin\Google Drive\UCQC Works\Projects\Low Damage Non-Structural Drywalls\Manuscript Draft\Figure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624364"/>
            <a:ext cx="2312149" cy="5562600"/>
          </a:xfrm>
          <a:prstGeom prst="rect">
            <a:avLst/>
          </a:prstGeom>
          <a:noFill/>
        </p:spPr>
      </p:pic>
      <p:pic>
        <p:nvPicPr>
          <p:cNvPr id="1030" name="Picture 6" descr="C:\Users\Sahin\Google Drive\UCQC Works\Projects\Low Damage Non-Structural Drywalls\Manuscript Draft\Figures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300764"/>
            <a:ext cx="3595082" cy="4495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68168" y="823436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NZ" dirty="0"/>
              <a:t>Steel tracks</a:t>
            </a:r>
          </a:p>
          <a:p>
            <a:pPr marL="342900" indent="-342900">
              <a:buAutoNum type="arabicParenR"/>
            </a:pPr>
            <a:r>
              <a:rPr lang="en-NZ" dirty="0"/>
              <a:t>Side studs anchored to structural frame</a:t>
            </a:r>
          </a:p>
          <a:p>
            <a:pPr marL="342900" indent="-342900">
              <a:buAutoNum type="arabicParenR"/>
            </a:pPr>
            <a:r>
              <a:rPr lang="en-NZ" dirty="0"/>
              <a:t>Friction fit steel or timber inner frame</a:t>
            </a:r>
          </a:p>
          <a:p>
            <a:pPr marL="342900" indent="-342900">
              <a:buAutoNum type="arabicParenR"/>
            </a:pPr>
            <a:r>
              <a:rPr lang="en-NZ" dirty="0"/>
              <a:t>Gypsum linings</a:t>
            </a:r>
          </a:p>
        </p:txBody>
      </p:sp>
      <p:pic>
        <p:nvPicPr>
          <p:cNvPr id="2050" name="Picture 2" descr="C:\Users\Sahin\Google Drive\UCQC Works\Projects\Low Damage Non-Structural Drywalls\Manuscript Draft\Figures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9657" y="1233965"/>
            <a:ext cx="3369600" cy="44229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582400" cy="685800"/>
          </a:xfrm>
        </p:spPr>
        <p:txBody>
          <a:bodyPr>
            <a:noAutofit/>
          </a:bodyPr>
          <a:lstStyle/>
          <a:p>
            <a:r>
              <a:rPr lang="en-NZ" sz="3200" dirty="0" smtClean="0"/>
              <a:t>Low </a:t>
            </a:r>
            <a:r>
              <a:rPr lang="en-NZ" sz="3200" dirty="0"/>
              <a:t>Damage Steel and Timber Framed </a:t>
            </a:r>
            <a:r>
              <a:rPr lang="en-NZ" sz="3200" dirty="0" smtClean="0"/>
              <a:t>Drywall, MIF1-STFD</a:t>
            </a:r>
            <a:endParaRPr lang="en-NZ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7651" name="Picture 3" descr="C:\Users\Sahin\Documents\Calismalar\New Zealand\My Research\Published Documents P\2013\VEESD 2013 Congress\Figures\Figure 7\Figure 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0" y="1295400"/>
            <a:ext cx="8763000" cy="2184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373380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The gaps are designed to accommodate 1.5% drift in both specimens (Provided total gap=40 mm)</a:t>
            </a:r>
          </a:p>
        </p:txBody>
      </p:sp>
      <p:pic>
        <p:nvPicPr>
          <p:cNvPr id="6" name="Picture 3" descr="C:\Users\Sahin\Documents\Calismalar\New Zealand\My Research\Published Documents P\2013\VEESD 2013 Congress\Figures\Figure 8\Figure 10-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1" y="4648200"/>
            <a:ext cx="9144000" cy="1813806"/>
          </a:xfrm>
          <a:prstGeom prst="rect">
            <a:avLst/>
          </a:prstGeom>
          <a:noFill/>
        </p:spPr>
      </p:pic>
      <p:pic>
        <p:nvPicPr>
          <p:cNvPr id="7" name="Picture 4" descr="C:\Users\Sahin\Pictures\PPT Pictures\LiveMix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95400" y="3352800"/>
            <a:ext cx="1400400" cy="14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46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Play: Construction Video</a:t>
            </a:r>
            <a:endParaRPr lang="en-NZ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516"/>
            <a:ext cx="11430000" cy="685800"/>
          </a:xfrm>
        </p:spPr>
        <p:txBody>
          <a:bodyPr>
            <a:noAutofit/>
          </a:bodyPr>
          <a:lstStyle/>
          <a:p>
            <a:r>
              <a:rPr lang="en-NZ" sz="3200" dirty="0" smtClean="0"/>
              <a:t>Low </a:t>
            </a:r>
            <a:r>
              <a:rPr lang="en-NZ" sz="3200" dirty="0"/>
              <a:t>Damage Steel Framed Drywall </a:t>
            </a:r>
            <a:r>
              <a:rPr lang="en-NZ" sz="3200" dirty="0" smtClean="0"/>
              <a:t>Test, </a:t>
            </a:r>
            <a:r>
              <a:rPr lang="en-NZ" sz="3200" dirty="0"/>
              <a:t>MIF1-STFD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4855" y="199572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Play: Video of the test</a:t>
            </a:r>
            <a:endParaRPr lang="en-NZ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8676" name="Picture 4" descr="C:\Users\Sahin\Documents\Calismalar\New Zealand\My Research\Published Documents P\2013\VEESD 2013 Congress\Figures\Figure 9\Figure 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4208581"/>
            <a:ext cx="8610600" cy="2506917"/>
          </a:xfrm>
          <a:prstGeom prst="rect">
            <a:avLst/>
          </a:prstGeom>
          <a:noFill/>
        </p:spPr>
      </p:pic>
      <p:pic>
        <p:nvPicPr>
          <p:cNvPr id="7" name="Picture 2" descr="C:\Users\Sahin\Documents\Calismalar\New Zealand\My Research\Published Documents P\2012\Earthquake Spectra\Drywall Paper\Figures\Figure 12\Damage Map-MIF1-STF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24200" y="986745"/>
            <a:ext cx="3996160" cy="2995952"/>
          </a:xfrm>
          <a:prstGeom prst="rect">
            <a:avLst/>
          </a:prstGeom>
          <a:noFill/>
        </p:spPr>
      </p:pic>
      <p:pic>
        <p:nvPicPr>
          <p:cNvPr id="3" name="Picture 4" descr="C:\Users\Sahin\Pictures\PPT Pictures\LiveMix.pn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0" y="1815694"/>
            <a:ext cx="1400400" cy="14004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29560" y="711643"/>
            <a:ext cx="3099560" cy="349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2627"/>
            <a:ext cx="11734800" cy="533400"/>
          </a:xfrm>
        </p:spPr>
        <p:txBody>
          <a:bodyPr>
            <a:noAutofit/>
          </a:bodyPr>
          <a:lstStyle/>
          <a:p>
            <a:r>
              <a:rPr lang="en-NZ" sz="3200" dirty="0" smtClean="0"/>
              <a:t>Low </a:t>
            </a:r>
            <a:r>
              <a:rPr lang="en-NZ" sz="3200" dirty="0"/>
              <a:t>Damage Timber Framed Drywall </a:t>
            </a:r>
            <a:r>
              <a:rPr lang="en-NZ" sz="3200" dirty="0" smtClean="0"/>
              <a:t>Test, </a:t>
            </a:r>
            <a:r>
              <a:rPr lang="en-NZ" sz="3200" dirty="0"/>
              <a:t>MIF2-TBFD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4015" y="207333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Play: Video of the test</a:t>
            </a:r>
            <a:endParaRPr lang="en-NZ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724" name="Picture 4" descr="C:\Users\Sahin\Documents\Calismalar\New Zealand\My Research\Published Documents P\2013\VEESD 2013 Congress\Figures\Figure 10\Figure 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74158" y="4178817"/>
            <a:ext cx="8763000" cy="2202780"/>
          </a:xfrm>
          <a:prstGeom prst="rect">
            <a:avLst/>
          </a:prstGeom>
          <a:noFill/>
        </p:spPr>
      </p:pic>
      <p:pic>
        <p:nvPicPr>
          <p:cNvPr id="30725" name="Picture 5" descr="C:\Users\Sahin\Documents\Calismalar\New Zealand\My Research\Published Documents P\2012\Earthquake Spectra\Drywall Paper\Figures\Figure 13\Damage Map-MIF2-TBF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5512" y="972897"/>
            <a:ext cx="4220727" cy="3124200"/>
          </a:xfrm>
          <a:prstGeom prst="rect">
            <a:avLst/>
          </a:prstGeom>
          <a:noFill/>
        </p:spPr>
      </p:pic>
      <p:pic>
        <p:nvPicPr>
          <p:cNvPr id="4" name="Picture 5" descr="C:\Users\Sahin\Pictures\PPT Pictures\LiveMix.pn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36126" y="1960984"/>
            <a:ext cx="1400400" cy="14004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819958" y="1066800"/>
            <a:ext cx="2617200" cy="292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110836"/>
            <a:ext cx="6248400" cy="368491"/>
          </a:xfrm>
        </p:spPr>
        <p:txBody>
          <a:bodyPr>
            <a:normAutofit fontScale="92500"/>
          </a:bodyPr>
          <a:lstStyle/>
          <a:p>
            <a:r>
              <a:rPr lang="en-NZ" sz="1400" dirty="0"/>
              <a:t>http://gib.co.nz/assets/Uploads/03092GIBGypsumLinedPartitionsManual.pdf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 descr="C:\Users\Sahin\Documents\Calismalar\New Zealand\My Research\Published Documents P\2014\NZSEE Conference\Presentation\GIB Guideline Upd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659012"/>
            <a:ext cx="7467600" cy="528236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33400"/>
            <a:ext cx="3984999" cy="5407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52664"/>
            <a:ext cx="11582400" cy="1143000"/>
          </a:xfrm>
        </p:spPr>
        <p:txBody>
          <a:bodyPr>
            <a:noAutofit/>
          </a:bodyPr>
          <a:lstStyle/>
          <a:p>
            <a:r>
              <a:rPr lang="en-NZ" sz="3200" dirty="0" smtClean="0"/>
              <a:t>Part 2: As-Built </a:t>
            </a:r>
            <a:r>
              <a:rPr lang="en-NZ" sz="3200" dirty="0"/>
              <a:t>Unreinforced Clay Brick Infill Wall </a:t>
            </a:r>
            <a:r>
              <a:rPr lang="en-NZ" sz="3200" dirty="0" smtClean="0"/>
              <a:t>Specimen, </a:t>
            </a:r>
            <a:r>
              <a:rPr lang="en-NZ" sz="3200" dirty="0"/>
              <a:t>FIF3-UCBI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0800" y="1395664"/>
            <a:ext cx="7772400" cy="914400"/>
          </a:xfrm>
        </p:spPr>
        <p:txBody>
          <a:bodyPr>
            <a:normAutofit/>
          </a:bodyPr>
          <a:lstStyle/>
          <a:p>
            <a:r>
              <a:rPr lang="en-NZ" sz="2000" dirty="0" smtClean="0"/>
              <a:t>Same problem </a:t>
            </a:r>
            <a:r>
              <a:rPr lang="en-NZ" sz="2000" dirty="0" smtClean="0">
                <a:latin typeface="Calibri"/>
              </a:rPr>
              <a:t>↔</a:t>
            </a:r>
            <a:r>
              <a:rPr lang="en-NZ" sz="2000" dirty="0" smtClean="0"/>
              <a:t>different material</a:t>
            </a:r>
          </a:p>
          <a:p>
            <a:r>
              <a:rPr lang="en-NZ" sz="2000" dirty="0" smtClean="0"/>
              <a:t>Infill panel zone fully </a:t>
            </a:r>
            <a:r>
              <a:rPr lang="en-NZ" sz="2000" dirty="0" err="1" smtClean="0"/>
              <a:t>infilled</a:t>
            </a:r>
            <a:r>
              <a:rPr lang="en-NZ" sz="2000" dirty="0" smtClean="0"/>
              <a:t> with unreinforced clay bricks</a:t>
            </a:r>
            <a:endParaRPr lang="en-NZ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C:\Users\Sahin\Documents\Calismalar\New Zealand\My Research\PhD Thesis\Chapter 9-As Built Unreinforced Clay Brick Infill Wall Tests\Construction\Wall Constr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0"/>
            <a:ext cx="3868992" cy="2667000"/>
          </a:xfrm>
          <a:prstGeom prst="rect">
            <a:avLst/>
          </a:prstGeom>
          <a:noFill/>
        </p:spPr>
      </p:pic>
      <p:pic>
        <p:nvPicPr>
          <p:cNvPr id="1028" name="Picture 4" descr="C:\Users\Sahin\Documents\Calismalar\New Zealand\My Research\PhD Thesis\Chapter 9-As Built Unreinforced Clay Brick Infill Wall Tests\Construction\Used Photos\IMG_6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39575"/>
            <a:ext cx="4874374" cy="4064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11734800" cy="609600"/>
          </a:xfrm>
        </p:spPr>
        <p:txBody>
          <a:bodyPr>
            <a:noAutofit/>
          </a:bodyPr>
          <a:lstStyle/>
          <a:p>
            <a:r>
              <a:rPr lang="en-NZ" sz="3200" dirty="0" smtClean="0"/>
              <a:t>As-Built </a:t>
            </a:r>
            <a:r>
              <a:rPr lang="en-NZ" sz="3200" dirty="0"/>
              <a:t>Unreinforced Clay Brick Infill Wall </a:t>
            </a:r>
            <a:r>
              <a:rPr lang="en-NZ" sz="3200" dirty="0" smtClean="0"/>
              <a:t>Test, </a:t>
            </a:r>
            <a:r>
              <a:rPr lang="en-NZ" sz="3200" dirty="0"/>
              <a:t>FIF3-UCBI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C:\Users\Sahin\Documents\Calismalar\New Zealand\My Research\PhD Thesis\Chapter 9-As Built Unreinforced Clay Brick Infill Wall Tests\FIF3-UCBI Observed Damage Photos\End of Test Pho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762000"/>
            <a:ext cx="4256550" cy="58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Sahin\Documents\Calismalar\New Zealand\My Research\PhD Thesis\Chapter 9-As Built Unreinforced Clay Brick Infill Wall Tests\Damage Progress\Crack Prog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1314" y="4130066"/>
            <a:ext cx="2819400" cy="233924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3215" y="762000"/>
            <a:ext cx="294256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C:\Users\Sahin\Pictures\PPT Pictures\LiveMix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0530" y="1919942"/>
            <a:ext cx="1400400" cy="14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680" y="211290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5"/>
              </a:rPr>
              <a:t>Play: Video of the test</a:t>
            </a:r>
            <a:endParaRPr lang="en-NZ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811000" cy="1082761"/>
          </a:xfrm>
        </p:spPr>
        <p:txBody>
          <a:bodyPr>
            <a:noAutofit/>
          </a:bodyPr>
          <a:lstStyle/>
          <a:p>
            <a:r>
              <a:rPr lang="en-NZ" sz="3200" dirty="0" smtClean="0"/>
              <a:t>Low </a:t>
            </a:r>
            <a:r>
              <a:rPr lang="en-NZ" sz="3200" dirty="0"/>
              <a:t>Damage Unreinforced Clay Brick Infill Wall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C:\Users\Sahin\Google Drive\UCQC Works\Projects\Low Damage Non-Structural Drywalls\Manuscript Draft\Figures\1'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44439"/>
            <a:ext cx="2270246" cy="5334000"/>
          </a:xfrm>
          <a:prstGeom prst="rect">
            <a:avLst/>
          </a:prstGeom>
          <a:noFill/>
        </p:spPr>
      </p:pic>
      <p:pic>
        <p:nvPicPr>
          <p:cNvPr id="1027" name="Picture 3" descr="C:\Users\Sahin\Google Drive\UCQC Works\Projects\Low Damage Non-Structural Drywalls\Manuscript Draft\Figures\2'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916" y="1554039"/>
            <a:ext cx="1983284" cy="4038600"/>
          </a:xfrm>
          <a:prstGeom prst="rect">
            <a:avLst/>
          </a:prstGeom>
          <a:noFill/>
        </p:spPr>
      </p:pic>
      <p:pic>
        <p:nvPicPr>
          <p:cNvPr id="1028" name="Picture 4" descr="C:\Users\Sahin\Google Drive\UCQC Works\Projects\Low Damage Non-Structural Drywalls\Manuscript Draft\Figures\3'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163639"/>
            <a:ext cx="3962400" cy="4223084"/>
          </a:xfrm>
          <a:prstGeom prst="rect">
            <a:avLst/>
          </a:prstGeom>
          <a:noFill/>
        </p:spPr>
      </p:pic>
      <p:pic>
        <p:nvPicPr>
          <p:cNvPr id="1029" name="Picture 5" descr="C:\Users\Sahin\Google Drive\UCQC Works\Projects\Low Damage Non-Structural Drywalls\Manuscript Draft\Figures\4'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382840"/>
            <a:ext cx="2514600" cy="33989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28046" y="1193597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NZ" dirty="0"/>
              <a:t>Steel channels</a:t>
            </a:r>
          </a:p>
          <a:p>
            <a:pPr marL="342900" indent="-342900">
              <a:buAutoNum type="arabicParenR"/>
            </a:pPr>
            <a:r>
              <a:rPr lang="en-NZ" dirty="0"/>
              <a:t>Steel studs</a:t>
            </a:r>
          </a:p>
          <a:p>
            <a:pPr marL="342900" indent="-342900">
              <a:buAutoNum type="arabicParenR"/>
            </a:pPr>
            <a:r>
              <a:rPr lang="en-NZ" dirty="0"/>
              <a:t>Clay bricks </a:t>
            </a:r>
            <a:r>
              <a:rPr lang="en-NZ" dirty="0" err="1"/>
              <a:t>infilled</a:t>
            </a:r>
            <a:r>
              <a:rPr lang="en-NZ" dirty="0"/>
              <a:t> within sub-frame</a:t>
            </a:r>
          </a:p>
          <a:p>
            <a:pPr marL="342900" indent="-342900">
              <a:buAutoNum type="arabicParenR"/>
            </a:pPr>
            <a:r>
              <a:rPr lang="en-NZ" dirty="0" smtClean="0"/>
              <a:t>Polyurethane </a:t>
            </a:r>
            <a:r>
              <a:rPr lang="en-NZ" dirty="0"/>
              <a:t>construction sealant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hin\Downloads\5467832534_68bd7f4e6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9100" y="358571"/>
            <a:ext cx="3456000" cy="259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03" y="159204"/>
            <a:ext cx="4056697" cy="838200"/>
          </a:xfrm>
        </p:spPr>
        <p:txBody>
          <a:bodyPr>
            <a:noAutofit/>
          </a:bodyPr>
          <a:lstStyle/>
          <a:p>
            <a:r>
              <a:rPr lang="en-NZ" sz="32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79" y="1295400"/>
            <a:ext cx="7391400" cy="4648200"/>
          </a:xfrm>
        </p:spPr>
        <p:txBody>
          <a:bodyPr>
            <a:normAutofit/>
          </a:bodyPr>
          <a:lstStyle/>
          <a:p>
            <a:r>
              <a:rPr lang="en-NZ" sz="2400" dirty="0"/>
              <a:t>Even relatively weak aftershocks </a:t>
            </a:r>
            <a:r>
              <a:rPr lang="en-NZ" sz="2400" dirty="0" smtClean="0"/>
              <a:t>impair serviceability </a:t>
            </a:r>
            <a:r>
              <a:rPr lang="en-NZ" sz="2400" dirty="0"/>
              <a:t>of the non-structural walls</a:t>
            </a:r>
          </a:p>
          <a:p>
            <a:endParaRPr lang="en-NZ" sz="2400" dirty="0"/>
          </a:p>
          <a:p>
            <a:r>
              <a:rPr lang="en-NZ" sz="2400" dirty="0"/>
              <a:t>Partial repair or complete </a:t>
            </a:r>
            <a:r>
              <a:rPr lang="en-NZ" sz="2400" dirty="0" smtClean="0"/>
              <a:t>replacement </a:t>
            </a:r>
            <a:r>
              <a:rPr lang="en-NZ" sz="2400" dirty="0"/>
              <a:t>in many seismic </a:t>
            </a:r>
            <a:r>
              <a:rPr lang="en-NZ" sz="2400" dirty="0" smtClean="0"/>
              <a:t>events</a:t>
            </a:r>
            <a:r>
              <a:rPr lang="en-NZ" sz="2400" dirty="0"/>
              <a:t>.</a:t>
            </a:r>
          </a:p>
          <a:p>
            <a:pPr>
              <a:buNone/>
            </a:pPr>
            <a:endParaRPr lang="en-NZ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NZ" sz="2400" dirty="0">
                <a:solidFill>
                  <a:schemeClr val="accent1"/>
                </a:solidFill>
              </a:rPr>
              <a:t> </a:t>
            </a:r>
            <a:r>
              <a:rPr lang="en-NZ" sz="2400" dirty="0" smtClean="0">
                <a:solidFill>
                  <a:schemeClr val="accent1"/>
                </a:solidFill>
              </a:rPr>
              <a:t> Concerns!</a:t>
            </a:r>
            <a:endParaRPr lang="en-NZ" sz="2400" dirty="0">
              <a:solidFill>
                <a:schemeClr val="accent1"/>
              </a:solidFill>
            </a:endParaRPr>
          </a:p>
          <a:p>
            <a:r>
              <a:rPr lang="en-NZ" sz="2400" dirty="0" smtClean="0"/>
              <a:t>Drywall </a:t>
            </a:r>
            <a:r>
              <a:rPr lang="en-NZ" sz="2400" dirty="0"/>
              <a:t>partitions: </a:t>
            </a:r>
            <a:r>
              <a:rPr lang="en-NZ" sz="2400" dirty="0" smtClean="0"/>
              <a:t>Economic losses</a:t>
            </a:r>
            <a:endParaRPr lang="en-NZ" sz="2400" dirty="0"/>
          </a:p>
          <a:p>
            <a:r>
              <a:rPr lang="en-NZ" sz="2400" dirty="0" smtClean="0"/>
              <a:t>Heavy </a:t>
            </a:r>
            <a:r>
              <a:rPr lang="en-NZ" sz="2400" dirty="0"/>
              <a:t>masonry infills: Life safety and </a:t>
            </a:r>
            <a:r>
              <a:rPr lang="en-NZ" sz="2400" dirty="0" smtClean="0"/>
              <a:t>structural stability</a:t>
            </a:r>
            <a:endParaRPr lang="en-NZ" sz="2400" dirty="0"/>
          </a:p>
          <a:p>
            <a:pPr>
              <a:buNone/>
            </a:pPr>
            <a:endParaRPr lang="en-NZ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06765" y="2304240"/>
            <a:ext cx="272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srgbClr val="FF0000"/>
                </a:solidFill>
                <a:latin typeface="Segoe UI Semibold" pitchFamily="34" charset="0"/>
              </a:rPr>
              <a:t>New Christchurch City Council Building</a:t>
            </a:r>
          </a:p>
        </p:txBody>
      </p:sp>
      <p:pic>
        <p:nvPicPr>
          <p:cNvPr id="7" name="Picture 6" descr="C:\Users\Sahin\Documents\Calismalar\New Zealand\My Research\PhD Thesis\Chapter 9-As Built Unreinforced Clay Brick Infill Wall Tests\Construction\PIC_016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69724" y="3156742"/>
            <a:ext cx="2632303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774430" y="3182265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srgbClr val="FF0000"/>
                </a:solidFill>
                <a:latin typeface="Segoe UI Semibold" pitchFamily="34" charset="0"/>
              </a:rPr>
              <a:t>St. Elmo Courts </a:t>
            </a:r>
            <a:endParaRPr lang="en-NZ" dirty="0" smtClean="0">
              <a:solidFill>
                <a:srgbClr val="FF0000"/>
              </a:solidFill>
              <a:latin typeface="Segoe UI Semibold" pitchFamily="34" charset="0"/>
            </a:endParaRPr>
          </a:p>
          <a:p>
            <a:pPr algn="ctr"/>
            <a:r>
              <a:rPr lang="en-NZ" dirty="0" smtClean="0">
                <a:solidFill>
                  <a:srgbClr val="FF0000"/>
                </a:solidFill>
                <a:latin typeface="Segoe UI Semibold" pitchFamily="34" charset="0"/>
              </a:rPr>
              <a:t>(</a:t>
            </a:r>
            <a:r>
              <a:rPr lang="en-NZ" dirty="0">
                <a:solidFill>
                  <a:srgbClr val="FF0000"/>
                </a:solidFill>
                <a:latin typeface="Segoe UI Semibold" pitchFamily="34" charset="0"/>
              </a:rPr>
              <a:t>Clay brick infill walls)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55638"/>
            <a:ext cx="11201400" cy="942336"/>
          </a:xfrm>
        </p:spPr>
        <p:txBody>
          <a:bodyPr>
            <a:noAutofit/>
          </a:bodyPr>
          <a:lstStyle/>
          <a:p>
            <a:r>
              <a:rPr lang="en-NZ" sz="3200" dirty="0" smtClean="0"/>
              <a:t>Low </a:t>
            </a:r>
            <a:r>
              <a:rPr lang="en-NZ" sz="3200" dirty="0"/>
              <a:t>Damage Unreinforced Clay Brick Infill Wall Specimen </a:t>
            </a:r>
            <a:r>
              <a:rPr lang="en-NZ" sz="3200" dirty="0" smtClean="0"/>
              <a:t>Construction, </a:t>
            </a:r>
            <a:r>
              <a:rPr lang="en-NZ" sz="3200" dirty="0"/>
              <a:t>MIF5-UCBI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 descr="C:\Users\Sahin\Documents\Calismalar\New Zealand\My Research\Published Documents P\2014\2ECEES Istanbul 2014\Manuscript\Low Damage Construction\Construction Photo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386924"/>
            <a:ext cx="8915400" cy="3328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18858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rgbClr val="C00000"/>
                </a:solidFill>
              </a:rPr>
              <a:t>From theory into reality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11811000" cy="1143000"/>
          </a:xfrm>
        </p:spPr>
        <p:txBody>
          <a:bodyPr>
            <a:noAutofit/>
          </a:bodyPr>
          <a:lstStyle/>
          <a:p>
            <a:r>
              <a:rPr lang="en-NZ" sz="3200" dirty="0" smtClean="0"/>
              <a:t>Low </a:t>
            </a:r>
            <a:r>
              <a:rPr lang="en-NZ" sz="3200" dirty="0"/>
              <a:t>Damage Unreinforced Clay Brick Infill Wall </a:t>
            </a:r>
            <a:r>
              <a:rPr lang="en-NZ" sz="3200" dirty="0" smtClean="0"/>
              <a:t>Specimen, </a:t>
            </a:r>
            <a:r>
              <a:rPr lang="en-NZ" sz="3200" dirty="0"/>
              <a:t>MIF5-UCBI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C:\Users\Sahin\Documents\Calismalar\New Zealand\My Research\PhD Thesis\Chapter 10-Low Damage Unreinforced Clay Brick Infill Walls\Damage Progress\Crack Progress MIF5-UCBI.jpg"/>
          <p:cNvPicPr>
            <a:picLocks noChangeAspect="1" noChangeArrowheads="1"/>
          </p:cNvPicPr>
          <p:nvPr/>
        </p:nvPicPr>
        <p:blipFill>
          <a:blip r:embed="rId2" cstate="print"/>
          <a:srcRect l="50894" t="49337" r="14901"/>
          <a:stretch>
            <a:fillRect/>
          </a:stretch>
        </p:blipFill>
        <p:spPr bwMode="auto">
          <a:xfrm>
            <a:off x="8276561" y="4142352"/>
            <a:ext cx="2819400" cy="2367683"/>
          </a:xfrm>
          <a:prstGeom prst="rect">
            <a:avLst/>
          </a:prstGeom>
          <a:noFill/>
        </p:spPr>
      </p:pic>
      <p:pic>
        <p:nvPicPr>
          <p:cNvPr id="1027" name="Picture 3" descr="C:\Users\Sahin\Documents\Calismalar\New Zealand\My Research\PhD Thesis\Chapter 10-Low Damage Unreinforced Clay Brick Infill Walls\MIF5-UCBI Observed Damage Photos\End of Test Pho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2786" y="995066"/>
            <a:ext cx="5126724" cy="54864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871836"/>
            <a:ext cx="294256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C:\Users\Sahin\Pictures\PPT Pictures\LiveMix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09347" y="2885665"/>
            <a:ext cx="1400400" cy="14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5918" y="31242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5"/>
              </a:rPr>
              <a:t>Play: Video of the test</a:t>
            </a:r>
            <a:endParaRPr lang="en-NZ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498080" cy="533400"/>
          </a:xfrm>
        </p:spPr>
        <p:txBody>
          <a:bodyPr>
            <a:normAutofit/>
          </a:bodyPr>
          <a:lstStyle/>
          <a:p>
            <a:r>
              <a:rPr lang="en-NZ" sz="3200" dirty="0" smtClean="0"/>
              <a:t>Conclusions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10591800" cy="4721352"/>
          </a:xfrm>
        </p:spPr>
        <p:txBody>
          <a:bodyPr>
            <a:noAutofit/>
          </a:bodyPr>
          <a:lstStyle/>
          <a:p>
            <a:pPr algn="just"/>
            <a:r>
              <a:rPr lang="en-NZ" sz="2400" dirty="0"/>
              <a:t>Experimentally confirmed </a:t>
            </a:r>
            <a:r>
              <a:rPr lang="en-NZ" sz="2400" dirty="0">
                <a:solidFill>
                  <a:srgbClr val="FF0000"/>
                </a:solidFill>
              </a:rPr>
              <a:t>vulnerabilities and weaknesses</a:t>
            </a:r>
            <a:r>
              <a:rPr lang="en-NZ" sz="2400" dirty="0"/>
              <a:t> of the non-structural infill wall types along with their modes of failure</a:t>
            </a:r>
          </a:p>
          <a:p>
            <a:pPr algn="just"/>
            <a:r>
              <a:rPr lang="en-NZ" sz="2400" dirty="0" smtClean="0"/>
              <a:t>Proved </a:t>
            </a:r>
            <a:r>
              <a:rPr lang="en-NZ" sz="2400" dirty="0"/>
              <a:t>that low damage solutions can easily be achieved </a:t>
            </a:r>
            <a:r>
              <a:rPr lang="en-NZ" sz="2400" dirty="0">
                <a:solidFill>
                  <a:srgbClr val="FF0000"/>
                </a:solidFill>
              </a:rPr>
              <a:t>without any additional labour</a:t>
            </a:r>
            <a:r>
              <a:rPr lang="en-NZ" sz="2400" dirty="0"/>
              <a:t>, </a:t>
            </a:r>
            <a:r>
              <a:rPr lang="en-NZ" sz="2400" dirty="0">
                <a:solidFill>
                  <a:srgbClr val="FF0000"/>
                </a:solidFill>
              </a:rPr>
              <a:t>material</a:t>
            </a:r>
            <a:r>
              <a:rPr lang="en-NZ" sz="2400" dirty="0"/>
              <a:t> and </a:t>
            </a:r>
            <a:r>
              <a:rPr lang="en-NZ" sz="2400" dirty="0">
                <a:solidFill>
                  <a:srgbClr val="FF0000"/>
                </a:solidFill>
              </a:rPr>
              <a:t>significant</a:t>
            </a:r>
            <a:r>
              <a:rPr lang="en-NZ" sz="2400" dirty="0"/>
              <a:t> </a:t>
            </a:r>
            <a:r>
              <a:rPr lang="en-NZ" sz="2400" dirty="0">
                <a:solidFill>
                  <a:srgbClr val="FF0000"/>
                </a:solidFill>
              </a:rPr>
              <a:t>cost</a:t>
            </a:r>
            <a:r>
              <a:rPr lang="en-NZ" sz="2400" dirty="0"/>
              <a:t> (making it easily </a:t>
            </a:r>
            <a:r>
              <a:rPr lang="en-NZ" sz="2400" dirty="0" smtClean="0"/>
              <a:t>applicable </a:t>
            </a:r>
            <a:r>
              <a:rPr lang="en-NZ" sz="2400" dirty="0"/>
              <a:t>real scenarios).  </a:t>
            </a:r>
          </a:p>
          <a:p>
            <a:pPr algn="just"/>
            <a:r>
              <a:rPr lang="en-NZ" sz="2400" dirty="0" smtClean="0">
                <a:solidFill>
                  <a:srgbClr val="FF0000"/>
                </a:solidFill>
              </a:rPr>
              <a:t>Reduced </a:t>
            </a:r>
            <a:r>
              <a:rPr lang="en-NZ" sz="2400" dirty="0">
                <a:solidFill>
                  <a:srgbClr val="FF0000"/>
                </a:solidFill>
              </a:rPr>
              <a:t>interaction</a:t>
            </a:r>
            <a:r>
              <a:rPr lang="en-NZ" sz="2400" dirty="0"/>
              <a:t> between the non-structural walls and the structural system due to the developed low damage details</a:t>
            </a:r>
          </a:p>
          <a:p>
            <a:pPr algn="just"/>
            <a:r>
              <a:rPr lang="en-NZ" sz="2400" dirty="0" smtClean="0"/>
              <a:t>Applicability </a:t>
            </a:r>
            <a:r>
              <a:rPr lang="en-NZ" sz="2400" dirty="0"/>
              <a:t>of the low damage unreinforced clay brick infill wall solution to </a:t>
            </a:r>
            <a:r>
              <a:rPr lang="en-NZ" sz="2400" dirty="0">
                <a:solidFill>
                  <a:srgbClr val="FF0000"/>
                </a:solidFill>
              </a:rPr>
              <a:t>other material types</a:t>
            </a:r>
            <a:r>
              <a:rPr lang="en-NZ" sz="2400" dirty="0"/>
              <a:t> (e.g. timber, steel plate shear walls, concrete infill panels)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182" y="304800"/>
            <a:ext cx="7498080" cy="609600"/>
          </a:xfrm>
        </p:spPr>
        <p:txBody>
          <a:bodyPr/>
          <a:lstStyle/>
          <a:p>
            <a:r>
              <a:rPr lang="en-NZ" dirty="0" smtClean="0"/>
              <a:t>Other Related Studies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52728"/>
            <a:ext cx="9677400" cy="5376672"/>
          </a:xfrm>
        </p:spPr>
        <p:txBody>
          <a:bodyPr>
            <a:normAutofit/>
          </a:bodyPr>
          <a:lstStyle/>
          <a:p>
            <a:r>
              <a:rPr lang="en-NZ" sz="2400" dirty="0" smtClean="0"/>
              <a:t>Low Damage Details for Heavy Concrete Claddings by Baird (2014): PhD thesis</a:t>
            </a:r>
          </a:p>
          <a:p>
            <a:endParaRPr lang="en-NZ" sz="2400" dirty="0" smtClean="0"/>
          </a:p>
          <a:p>
            <a:r>
              <a:rPr lang="en-NZ" sz="2400" dirty="0" smtClean="0"/>
              <a:t>Dynamic tests on low damage vertical elements installed on a structural frame using shake table by Johnston (2014): MSc research</a:t>
            </a:r>
          </a:p>
          <a:p>
            <a:endParaRPr lang="en-NZ" sz="2400" dirty="0" smtClean="0"/>
          </a:p>
          <a:p>
            <a:r>
              <a:rPr lang="en-NZ" sz="2400" dirty="0" smtClean="0"/>
              <a:t>Low damage ceiling development by </a:t>
            </a:r>
            <a:r>
              <a:rPr lang="en-NZ" sz="2400" dirty="0" err="1" smtClean="0"/>
              <a:t>Pourali</a:t>
            </a:r>
            <a:r>
              <a:rPr lang="en-NZ" sz="2400" dirty="0" smtClean="0"/>
              <a:t> (2014): Ongoing PhD research</a:t>
            </a:r>
          </a:p>
          <a:p>
            <a:endParaRPr lang="en-NZ" sz="2400" dirty="0" smtClean="0"/>
          </a:p>
          <a:p>
            <a:r>
              <a:rPr lang="en-NZ" sz="2400" dirty="0" smtClean="0"/>
              <a:t>Low damage non-structural drywall design guidelines by Tasligedik (2016): UCQC project in collaboration with industry</a:t>
            </a:r>
          </a:p>
          <a:p>
            <a:pPr marL="0" indent="0">
              <a:buNone/>
            </a:pP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7585"/>
            <a:ext cx="7498080" cy="609599"/>
          </a:xfrm>
        </p:spPr>
        <p:txBody>
          <a:bodyPr/>
          <a:lstStyle/>
          <a:p>
            <a:r>
              <a:rPr lang="en-NZ" dirty="0" smtClean="0">
                <a:solidFill>
                  <a:srgbClr val="FF0000"/>
                </a:solidFill>
              </a:rPr>
              <a:t>Acknowledgements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18" y="2209588"/>
            <a:ext cx="6573982" cy="4294361"/>
          </a:xfrm>
        </p:spPr>
        <p:txBody>
          <a:bodyPr>
            <a:normAutofit fontScale="92500" lnSpcReduction="20000"/>
          </a:bodyPr>
          <a:lstStyle/>
          <a:p>
            <a:r>
              <a:rPr lang="en-NZ" sz="2000" b="1" dirty="0"/>
              <a:t>Stefano </a:t>
            </a:r>
            <a:r>
              <a:rPr lang="en-NZ" sz="2000" b="1" dirty="0" err="1"/>
              <a:t>Pampanin</a:t>
            </a:r>
            <a:r>
              <a:rPr lang="en-NZ" sz="2000" b="1" dirty="0"/>
              <a:t> and Alessandro Palermo </a:t>
            </a:r>
            <a:r>
              <a:rPr lang="en-NZ" sz="2000" dirty="0"/>
              <a:t>for their continuous supervision and support in every aspect of this PhD research</a:t>
            </a:r>
          </a:p>
          <a:p>
            <a:r>
              <a:rPr lang="en-NZ" sz="2000" dirty="0"/>
              <a:t>The PhD candidate </a:t>
            </a:r>
            <a:r>
              <a:rPr lang="en-NZ" sz="2000" b="1" dirty="0"/>
              <a:t>Andrew Baird</a:t>
            </a:r>
            <a:r>
              <a:rPr lang="en-NZ" sz="2000" dirty="0"/>
              <a:t> for his collaboration during </a:t>
            </a:r>
            <a:r>
              <a:rPr lang="en-NZ" sz="2000" dirty="0" smtClean="0"/>
              <a:t>setup preparation</a:t>
            </a:r>
            <a:endParaRPr lang="en-NZ" sz="2000" dirty="0"/>
          </a:p>
          <a:p>
            <a:r>
              <a:rPr lang="en-NZ" sz="2000" dirty="0"/>
              <a:t>Technical staff in structures lab: </a:t>
            </a:r>
            <a:r>
              <a:rPr lang="en-NZ" sz="2000" b="1" dirty="0"/>
              <a:t>Gavin Keats,  </a:t>
            </a:r>
            <a:r>
              <a:rPr lang="en-NZ" sz="2000" b="1" dirty="0" err="1"/>
              <a:t>Mosese</a:t>
            </a:r>
            <a:r>
              <a:rPr lang="en-NZ" sz="2000" b="1" dirty="0"/>
              <a:t> </a:t>
            </a:r>
            <a:r>
              <a:rPr lang="en-NZ" sz="2000" b="1" dirty="0" err="1"/>
              <a:t>Fifita</a:t>
            </a:r>
            <a:r>
              <a:rPr lang="en-NZ" sz="2000" b="1" dirty="0"/>
              <a:t>,  John </a:t>
            </a:r>
            <a:r>
              <a:rPr lang="en-NZ" sz="2000" b="1" dirty="0" err="1"/>
              <a:t>Maley</a:t>
            </a:r>
            <a:r>
              <a:rPr lang="en-NZ" sz="2000" b="1" dirty="0"/>
              <a:t>,  Stuart </a:t>
            </a:r>
            <a:r>
              <a:rPr lang="en-NZ" sz="2000" b="1" dirty="0" err="1"/>
              <a:t>Toase</a:t>
            </a:r>
            <a:r>
              <a:rPr lang="en-NZ" sz="2000" b="1" dirty="0"/>
              <a:t>,  Peter </a:t>
            </a:r>
            <a:r>
              <a:rPr lang="en-NZ" sz="2000" b="1" dirty="0" err="1"/>
              <a:t>Coursey</a:t>
            </a:r>
            <a:r>
              <a:rPr lang="en-NZ" sz="2000" b="1" dirty="0"/>
              <a:t>,  David </a:t>
            </a:r>
            <a:r>
              <a:rPr lang="en-NZ" sz="2000" b="1" dirty="0" err="1"/>
              <a:t>MacPherson</a:t>
            </a:r>
            <a:r>
              <a:rPr lang="en-NZ" sz="2000" b="1" dirty="0"/>
              <a:t>,  Tim </a:t>
            </a:r>
            <a:r>
              <a:rPr lang="en-NZ" sz="2000" b="1" dirty="0" err="1"/>
              <a:t>Perigo</a:t>
            </a:r>
            <a:r>
              <a:rPr lang="en-NZ" sz="2000" b="1" dirty="0"/>
              <a:t>,  Bob </a:t>
            </a:r>
            <a:r>
              <a:rPr lang="en-NZ" sz="2000" b="1" dirty="0" err="1"/>
              <a:t>Wilsea</a:t>
            </a:r>
            <a:r>
              <a:rPr lang="en-NZ" sz="2000" b="1" dirty="0"/>
              <a:t>-Smith </a:t>
            </a:r>
            <a:r>
              <a:rPr lang="en-NZ" sz="2000" dirty="0"/>
              <a:t>and</a:t>
            </a:r>
            <a:r>
              <a:rPr lang="en-NZ" sz="2000" b="1" dirty="0"/>
              <a:t>  Nigel Dixon</a:t>
            </a:r>
          </a:p>
          <a:p>
            <a:r>
              <a:rPr lang="en-NZ" sz="2000" dirty="0"/>
              <a:t>FRST and MSI for funding the reported research through the NHRP</a:t>
            </a:r>
          </a:p>
          <a:p>
            <a:r>
              <a:rPr lang="en-NZ" sz="2000" b="1" dirty="0"/>
              <a:t>Hans </a:t>
            </a:r>
            <a:r>
              <a:rPr lang="en-NZ" sz="2000" b="1" dirty="0" err="1"/>
              <a:t>Gerlich</a:t>
            </a:r>
            <a:r>
              <a:rPr lang="en-NZ" sz="2000" b="1" dirty="0"/>
              <a:t> (GIB) </a:t>
            </a:r>
            <a:r>
              <a:rPr lang="en-NZ" sz="2000" dirty="0"/>
              <a:t>and </a:t>
            </a:r>
            <a:r>
              <a:rPr lang="en-NZ" sz="2000" b="1" dirty="0"/>
              <a:t>Bruce </a:t>
            </a:r>
            <a:r>
              <a:rPr lang="en-NZ" sz="2000" b="1" dirty="0" err="1"/>
              <a:t>Levey</a:t>
            </a:r>
            <a:r>
              <a:rPr lang="en-NZ" sz="2000" b="1" dirty="0"/>
              <a:t> (GIB) </a:t>
            </a:r>
            <a:r>
              <a:rPr lang="en-NZ" sz="2000" dirty="0"/>
              <a:t>for their technical and practical advice in the development of the low damage solutions</a:t>
            </a:r>
          </a:p>
          <a:p>
            <a:r>
              <a:rPr lang="en-NZ" sz="2000" dirty="0"/>
              <a:t>Austral bricks for providing the clay bricks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2" descr="C:\Users\Sahin\Desktop\frst_lo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3459" y="871871"/>
            <a:ext cx="2305942" cy="1250350"/>
          </a:xfrm>
          <a:prstGeom prst="rect">
            <a:avLst/>
          </a:prstGeom>
          <a:noFill/>
        </p:spPr>
      </p:pic>
      <p:pic>
        <p:nvPicPr>
          <p:cNvPr id="5" name="Picture 3" descr="C:\Users\Sahin\Desktop\MSI_Logo_Master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078" y="878892"/>
            <a:ext cx="3095537" cy="914400"/>
          </a:xfrm>
          <a:prstGeom prst="rect">
            <a:avLst/>
          </a:prstGeom>
          <a:noFill/>
        </p:spPr>
      </p:pic>
      <p:pic>
        <p:nvPicPr>
          <p:cNvPr id="66562" name="Picture 2" descr="C:\Users\Sahin\Documents\Calismalar\New Zealand\My Research\Experimental Tests\Test Videos\Gib_Vert_Pos_4co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875101" y="895748"/>
            <a:ext cx="996979" cy="1143000"/>
          </a:xfrm>
          <a:prstGeom prst="rect">
            <a:avLst/>
          </a:prstGeom>
          <a:noFill/>
        </p:spPr>
      </p:pic>
      <p:pic>
        <p:nvPicPr>
          <p:cNvPr id="2050" name="Picture 2" descr="C:\Users\Sahin\Documents\Calismalar\New Zealand\NHRP_BW_Logo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1367" y="886990"/>
            <a:ext cx="3399458" cy="819823"/>
          </a:xfrm>
          <a:prstGeom prst="rect">
            <a:avLst/>
          </a:prstGeom>
          <a:noFill/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7955698" y="5029200"/>
            <a:ext cx="2895600" cy="8382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NZ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6" name="Picture 2" descr="C:\Users\Sahin\Desktop\images.jpg"/>
          <p:cNvPicPr>
            <a:picLocks noChangeAspect="1" noChangeArrowheads="1"/>
          </p:cNvPicPr>
          <p:nvPr/>
        </p:nvPicPr>
        <p:blipFill>
          <a:blip r:embed="rId6" cstate="print"/>
          <a:srcRect l="3931" t="12903" r="9582" b="22581"/>
          <a:stretch>
            <a:fillRect/>
          </a:stretch>
        </p:blipFill>
        <p:spPr bwMode="auto">
          <a:xfrm>
            <a:off x="7467600" y="2235283"/>
            <a:ext cx="3352800" cy="76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31680" cy="609600"/>
          </a:xfrm>
        </p:spPr>
        <p:txBody>
          <a:bodyPr>
            <a:noAutofit/>
          </a:bodyPr>
          <a:lstStyle/>
          <a:p>
            <a:r>
              <a:rPr lang="en-NZ" sz="3200" dirty="0"/>
              <a:t>Introduction: Observed Damage to Drywalls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34" name="Picture 10" descr="C:\Users\Sahin\Documents\Calismalar\New Zealand\My Research\PhD Thesis\Chapter 2-Drywalls-Literature and Lessons Learnt from EQ\Lessons Learnt from Earthquakes-Drywalls\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" y="1295400"/>
            <a:ext cx="7637626" cy="3581400"/>
          </a:xfrm>
          <a:prstGeom prst="rect">
            <a:avLst/>
          </a:prstGeom>
          <a:noFill/>
        </p:spPr>
      </p:pic>
      <p:pic>
        <p:nvPicPr>
          <p:cNvPr id="1036" name="Picture 12" descr="C:\Users\Sahin\Documents\Calismalar\New Zealand\My Research\PhD Thesis\Chapter 2-Drywalls-Literature and Lessons Learnt from EQ\Lessons Learnt from Earthquakes-Drywalls\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77491" y="2073770"/>
            <a:ext cx="6324600" cy="4082059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5725391" y="3200399"/>
            <a:ext cx="1828800" cy="1828800"/>
            <a:chOff x="0" y="4419600"/>
            <a:chExt cx="1828800" cy="1828800"/>
          </a:xfrm>
        </p:grpSpPr>
        <p:sp>
          <p:nvSpPr>
            <p:cNvPr id="6" name="Lightning Bolt 5"/>
            <p:cNvSpPr/>
            <p:nvPr/>
          </p:nvSpPr>
          <p:spPr>
            <a:xfrm>
              <a:off x="76200" y="4419600"/>
              <a:ext cx="1600200" cy="18288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4724400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>
                  <a:solidFill>
                    <a:schemeClr val="accent1"/>
                  </a:solidFill>
                </a:rPr>
                <a:t>Replacement cost even after minor-moderate EQs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6527" y="239912"/>
            <a:ext cx="10591800" cy="1143000"/>
          </a:xfrm>
        </p:spPr>
        <p:txBody>
          <a:bodyPr>
            <a:noAutofit/>
          </a:bodyPr>
          <a:lstStyle/>
          <a:p>
            <a:r>
              <a:rPr lang="en-NZ" sz="3200" dirty="0"/>
              <a:t>Introduction: Observed Damage </a:t>
            </a:r>
            <a:r>
              <a:rPr lang="en-NZ" sz="3200" dirty="0" smtClean="0"/>
              <a:t>to Unreinforced </a:t>
            </a:r>
            <a:r>
              <a:rPr lang="en-NZ" sz="3200" dirty="0"/>
              <a:t>Clay Brick Infill Walls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C:\Users\Sahin\Documents\Calismalar\New Zealand\My Research\PhD Thesis\Chapter 3-Unreinforced Clay bricks-Literature and Lessons Learnt from EQs\UCBI Damage\PIC_0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450886"/>
            <a:ext cx="3886200" cy="5181600"/>
          </a:xfrm>
          <a:prstGeom prst="rect">
            <a:avLst/>
          </a:prstGeom>
          <a:noFill/>
        </p:spPr>
      </p:pic>
      <p:pic>
        <p:nvPicPr>
          <p:cNvPr id="1027" name="Picture 3" descr="C:\Users\Sahin\Documents\Calismalar\New Zealand\My Research\PhD Thesis\Chapter 3-Unreinforced Clay bricks-Literature and Lessons Learnt from EQs\UCBI Damage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7095" y="1450886"/>
            <a:ext cx="7696200" cy="3011372"/>
          </a:xfrm>
          <a:prstGeom prst="rect">
            <a:avLst/>
          </a:prstGeom>
          <a:noFill/>
        </p:spPr>
      </p:pic>
      <p:pic>
        <p:nvPicPr>
          <p:cNvPr id="1028" name="Picture 4" descr="C:\Users\Sahin\Documents\Calismalar\New Zealand\My Research\PhD Thesis\Chapter 3-Unreinforced Clay bricks-Literature and Lessons Learnt from EQs\UCBI Damage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2295" y="3494924"/>
            <a:ext cx="8001000" cy="3130635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4731327" y="3430278"/>
            <a:ext cx="2362200" cy="1828800"/>
            <a:chOff x="-389660" y="4419600"/>
            <a:chExt cx="2362200" cy="1828800"/>
          </a:xfrm>
        </p:grpSpPr>
        <p:sp>
          <p:nvSpPr>
            <p:cNvPr id="7" name="Lightning Bolt 6"/>
            <p:cNvSpPr/>
            <p:nvPr/>
          </p:nvSpPr>
          <p:spPr>
            <a:xfrm>
              <a:off x="76200" y="4419600"/>
              <a:ext cx="1600200" cy="1828800"/>
            </a:xfrm>
            <a:prstGeom prst="lightningBol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389660" y="4674290"/>
              <a:ext cx="236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Loss in serviceability </a:t>
              </a:r>
              <a:r>
                <a:rPr lang="en-NZ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global stability of the </a:t>
              </a:r>
              <a:r>
                <a:rPr lang="en-N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structure</a:t>
              </a:r>
              <a:endPara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481"/>
            <a:ext cx="7498080" cy="655638"/>
          </a:xfrm>
        </p:spPr>
        <p:txBody>
          <a:bodyPr>
            <a:normAutofit/>
          </a:bodyPr>
          <a:lstStyle/>
          <a:p>
            <a:r>
              <a:rPr lang="en-NZ" sz="32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525000" cy="213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NZ" sz="2400" dirty="0" smtClean="0"/>
              <a:t>Considered partitions</a:t>
            </a:r>
            <a:r>
              <a:rPr lang="en-NZ" sz="2400" dirty="0"/>
              <a:t>: </a:t>
            </a:r>
            <a:r>
              <a:rPr lang="en-NZ" sz="2400" b="1" dirty="0"/>
              <a:t>Drywalls</a:t>
            </a:r>
            <a:r>
              <a:rPr lang="en-NZ" sz="2400" dirty="0"/>
              <a:t> and </a:t>
            </a:r>
            <a:r>
              <a:rPr lang="en-NZ" sz="2400" b="1" dirty="0"/>
              <a:t>unreinforced clay brick infills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 descr="C:\Users\Sahin\Documents\Calismalar\New Zealand\My Research\PhD Thesis\Chapter 10-Low Damage Unreinforced Clay Brick Infill Walls\MIF5-UCBI Observed Damage Photos\Used Photos\Test10-MIF5-UCBI End of Test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4510" y="3039124"/>
            <a:ext cx="2769363" cy="2065016"/>
          </a:xfrm>
          <a:prstGeom prst="rect">
            <a:avLst/>
          </a:prstGeom>
          <a:noFill/>
        </p:spPr>
      </p:pic>
      <p:pic>
        <p:nvPicPr>
          <p:cNvPr id="6" name="Picture 3" descr="C:\Users\Sahin\Documents\Calismalar\New Zealand\My Research\PhD Thesis\Chapter 8-Low Damage Drywall Tests\MIF2-TBFD Observed Damage Photos\Test 6-MIF2-TBFD End of 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567" y="2990341"/>
            <a:ext cx="2779873" cy="20574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flipH="1">
            <a:off x="3764102" y="1531938"/>
            <a:ext cx="1071136" cy="14584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00753" y="1537022"/>
            <a:ext cx="890847" cy="14671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68140" y="15240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02753" y="1524000"/>
            <a:ext cx="399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575"/>
            <a:ext cx="7498080" cy="762000"/>
          </a:xfrm>
        </p:spPr>
        <p:txBody>
          <a:bodyPr>
            <a:normAutofit/>
          </a:bodyPr>
          <a:lstStyle/>
          <a:p>
            <a:r>
              <a:rPr lang="en-NZ" sz="3200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295900" cy="1295400"/>
          </a:xfrm>
        </p:spPr>
        <p:txBody>
          <a:bodyPr>
            <a:normAutofit/>
          </a:bodyPr>
          <a:lstStyle/>
          <a:p>
            <a:r>
              <a:rPr lang="en-NZ" sz="2400" dirty="0" smtClean="0"/>
              <a:t>Development of low damage details for non-structural walls (i.e. drywalls and clay brick infill walls)</a:t>
            </a:r>
            <a:endParaRPr lang="en-NZ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87999" y="6477000"/>
            <a:ext cx="918883" cy="22243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31873" y="424793"/>
            <a:ext cx="5257800" cy="5703331"/>
            <a:chOff x="2570018" y="414696"/>
            <a:chExt cx="6691746" cy="5830255"/>
          </a:xfrm>
        </p:grpSpPr>
        <p:graphicFrame>
          <p:nvGraphicFramePr>
            <p:cNvPr id="23" name="Diagram 22"/>
            <p:cNvGraphicFramePr/>
            <p:nvPr>
              <p:extLst>
                <p:ext uri="{D42A27DB-BD31-4B8C-83A1-F6EECF244321}">
                  <p14:modId xmlns:p14="http://schemas.microsoft.com/office/powerpoint/2010/main" val="2171969836"/>
                </p:ext>
              </p:extLst>
            </p:nvPr>
          </p:nvGraphicFramePr>
          <p:xfrm>
            <a:off x="2860964" y="446785"/>
            <a:ext cx="6400800" cy="5486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7772399" y="5867400"/>
              <a:ext cx="1142999" cy="37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Owner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91546" y="414696"/>
              <a:ext cx="1676400" cy="37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Contractor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70018" y="3391697"/>
              <a:ext cx="1489727" cy="37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Engineer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2490269"/>
            <a:ext cx="5181600" cy="1695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dirty="0" smtClean="0"/>
              <a:t>How?</a:t>
            </a:r>
          </a:p>
          <a:p>
            <a:r>
              <a:rPr lang="en-NZ" b="0" dirty="0" smtClean="0">
                <a:solidFill>
                  <a:schemeClr val="tx1"/>
                </a:solidFill>
              </a:rPr>
              <a:t>Minimize the interaction </a:t>
            </a:r>
            <a:r>
              <a:rPr lang="en-NZ" b="0" dirty="0">
                <a:solidFill>
                  <a:schemeClr val="tx1"/>
                </a:solidFill>
              </a:rPr>
              <a:t>of the non-structural </a:t>
            </a:r>
            <a:r>
              <a:rPr lang="en-NZ" b="0" dirty="0" smtClean="0">
                <a:solidFill>
                  <a:schemeClr val="tx1"/>
                </a:solidFill>
              </a:rPr>
              <a:t>walls and the structure</a:t>
            </a:r>
            <a:endParaRPr lang="en-NZ" b="0" dirty="0">
              <a:solidFill>
                <a:schemeClr val="tx1"/>
              </a:solidFill>
            </a:endParaRPr>
          </a:p>
          <a:p>
            <a:endParaRPr lang="en-NZ" sz="3200" dirty="0"/>
          </a:p>
        </p:txBody>
      </p:sp>
      <p:pic>
        <p:nvPicPr>
          <p:cNvPr id="11" name="Picture 2" descr="C:\Users\Sahin\Documents\Calismalar\New Zealand\My Research\Published Documents P\2011\Pasific Conference\Sahin, Stefano, Alessandro\Paper\Pictures and Figures\Figure 3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38200" y="3728434"/>
            <a:ext cx="3746810" cy="2743200"/>
          </a:xfrm>
          <a:prstGeom prst="rect">
            <a:avLst/>
          </a:prstGeom>
          <a:noFill/>
        </p:spPr>
      </p:pic>
      <p:pic>
        <p:nvPicPr>
          <p:cNvPr id="13" name="Picture 2" descr="C:\Users\Sahin\Documents\Calismalar\New Zealand\My Research\PhD Thesis\Chapter 9-As Built Unreinforced Clay Brick Infill Wall Tests\Damage Mechanism\FIF3-UCBI-Damage Mechanis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60268" y="3879636"/>
            <a:ext cx="548640" cy="735485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flipV="1">
            <a:off x="2368305" y="4550561"/>
            <a:ext cx="533400" cy="1123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672" y="277092"/>
            <a:ext cx="7498080" cy="533400"/>
          </a:xfrm>
        </p:spPr>
        <p:txBody>
          <a:bodyPr>
            <a:normAutofit/>
          </a:bodyPr>
          <a:lstStyle/>
          <a:p>
            <a:r>
              <a:rPr lang="en-NZ" sz="3200" dirty="0"/>
              <a:t>Experimental Work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519405"/>
              </p:ext>
            </p:extLst>
          </p:nvPr>
        </p:nvGraphicFramePr>
        <p:xfrm>
          <a:off x="6553199" y="810492"/>
          <a:ext cx="5287953" cy="5946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2066610"/>
                <a:gridCol w="935342"/>
              </a:tblGrid>
              <a:tr h="381000">
                <a:tc>
                  <a:txBody>
                    <a:bodyPr/>
                    <a:lstStyle/>
                    <a:p>
                      <a:r>
                        <a:rPr lang="en-NZ" dirty="0" smtClean="0"/>
                        <a:t>As-Built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Low Damage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  <a:tr h="1856508">
                <a:tc>
                  <a:txBody>
                    <a:bodyPr/>
                    <a:lstStyle/>
                    <a:p>
                      <a:r>
                        <a:rPr lang="en-NZ" dirty="0" smtClean="0"/>
                        <a:t>Steel framed drywall, </a:t>
                      </a:r>
                    </a:p>
                    <a:p>
                      <a:r>
                        <a:rPr lang="en-NZ" dirty="0" smtClean="0"/>
                        <a:t>FIF1-STFD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Steel framed drywall, </a:t>
                      </a:r>
                    </a:p>
                    <a:p>
                      <a:r>
                        <a:rPr lang="en-NZ" dirty="0" smtClean="0"/>
                        <a:t>MIF1-STFD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Light Elements</a:t>
                      </a:r>
                      <a:endParaRPr lang="en-NZ" dirty="0"/>
                    </a:p>
                  </a:txBody>
                  <a:tcPr/>
                </a:tc>
              </a:tr>
              <a:tr h="2057400">
                <a:tc>
                  <a:txBody>
                    <a:bodyPr/>
                    <a:lstStyle/>
                    <a:p>
                      <a:r>
                        <a:rPr lang="en-NZ" dirty="0" smtClean="0"/>
                        <a:t>Timber framed drywall, </a:t>
                      </a:r>
                    </a:p>
                    <a:p>
                      <a:r>
                        <a:rPr lang="en-NZ" dirty="0" smtClean="0"/>
                        <a:t>FIF2-TBFD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Timber framed drywall, </a:t>
                      </a:r>
                    </a:p>
                    <a:p>
                      <a:r>
                        <a:rPr lang="en-NZ" dirty="0" smtClean="0"/>
                        <a:t>MIF2-TBFD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Light Elements</a:t>
                      </a:r>
                      <a:endParaRPr lang="en-NZ" dirty="0"/>
                    </a:p>
                  </a:txBody>
                  <a:tcPr/>
                </a:tc>
              </a:tr>
              <a:tr h="1651949">
                <a:tc>
                  <a:txBody>
                    <a:bodyPr/>
                    <a:lstStyle/>
                    <a:p>
                      <a:r>
                        <a:rPr lang="en-NZ" dirty="0" smtClean="0"/>
                        <a:t>Un-reinforced clay brick infill wall,</a:t>
                      </a:r>
                      <a:r>
                        <a:rPr lang="en-NZ" baseline="0" dirty="0" smtClean="0"/>
                        <a:t> </a:t>
                      </a:r>
                      <a:r>
                        <a:rPr lang="en-NZ" dirty="0" smtClean="0"/>
                        <a:t>FIF3-UCBI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Un-reinforced clay brick infill wall, MIF5-UCBI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Heavy Elements</a:t>
                      </a:r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120716" y="6427749"/>
            <a:ext cx="918883" cy="22243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5" name="Picture 14" descr="C:\Users\Sahin\Documents\Calismalar\New Zealand\My Research\PhD Thesis\Chapter 10-Low Damage Unreinforced Clay Brick Infill Walls\Development and Construction\Drawings for Low Damage Clay Brick Infill.jpg"/>
          <p:cNvPicPr>
            <a:picLocks noChangeAspect="1"/>
          </p:cNvPicPr>
          <p:nvPr/>
        </p:nvPicPr>
        <p:blipFill>
          <a:blip r:embed="rId2" cstate="screen"/>
          <a:srcRect l="7143" t="5556" r="26191" b="36111"/>
          <a:stretch>
            <a:fillRect/>
          </a:stretch>
        </p:blipFill>
        <p:spPr bwMode="auto">
          <a:xfrm>
            <a:off x="9333361" y="5591743"/>
            <a:ext cx="1296000" cy="9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" descr="C:\Users\Sahin\Documents\Calismalar\New Zealand\My Research\PhD Thesis\Chapter 9-As Built Unreinforced Clay Brick Infill Wall Tests\Damage Mechanism\FIF3-UCBI-Damage Mechanism.jpg"/>
          <p:cNvPicPr>
            <a:picLocks noChangeAspect="1" noChangeArrowheads="1"/>
          </p:cNvPicPr>
          <p:nvPr/>
        </p:nvPicPr>
        <p:blipFill>
          <a:blip r:embed="rId3" cstate="print"/>
          <a:srcRect l="5317" t="29625" r="55263" b="21341"/>
          <a:stretch>
            <a:fillRect/>
          </a:stretch>
        </p:blipFill>
        <p:spPr bwMode="auto">
          <a:xfrm>
            <a:off x="7049535" y="5642185"/>
            <a:ext cx="1358766" cy="10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C:\Users\Sahin\Documents\Calismalar\New Zealand\My Research\PhD Thesis\Chapter 8-Low Damage Drywall Tests\Damage Mechanisms\MIF1-2-STFD-TBFD-Damage Mechanism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7957" y="1747663"/>
            <a:ext cx="1545490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Sahin\Documents\Calismalar\New Zealand\My Research\PhD Thesis\Chapter 8-Low Damage Drywall Tests\Damage Mechanisms\MIF2-TBFD-Damage Mechanism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7957" y="3658506"/>
            <a:ext cx="1551860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 descr="C:\Users\Sahin\Documents\Calismalar\New Zealand\My Research\Published Documents P\2012\Earthquake Spectra\Drywall Paper\Figures\Figure 5\Figure 5.jpg"/>
          <p:cNvPicPr>
            <a:picLocks noChangeAspect="1" noChangeArrowheads="1"/>
          </p:cNvPicPr>
          <p:nvPr/>
        </p:nvPicPr>
        <p:blipFill>
          <a:blip r:embed="rId6" cstate="screen"/>
          <a:srcRect r="70277"/>
          <a:stretch>
            <a:fillRect/>
          </a:stretch>
        </p:blipFill>
        <p:spPr bwMode="auto">
          <a:xfrm>
            <a:off x="6862563" y="1689026"/>
            <a:ext cx="1378186" cy="12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3" descr="C:\Users\Sahin\Documents\Calismalar\New Zealand\My Research\Published Documents P\2012\Earthquake Spectra\Drywall Paper\Figures\Figure 6\Figure 6.jpg"/>
          <p:cNvPicPr>
            <a:picLocks noChangeAspect="1" noChangeArrowheads="1"/>
          </p:cNvPicPr>
          <p:nvPr/>
        </p:nvPicPr>
        <p:blipFill>
          <a:blip r:embed="rId7" cstate="screen"/>
          <a:srcRect r="72148"/>
          <a:stretch>
            <a:fillRect/>
          </a:stretch>
        </p:blipFill>
        <p:spPr bwMode="auto">
          <a:xfrm>
            <a:off x="6862563" y="3541259"/>
            <a:ext cx="1637643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2" descr="C:\Users\Sahin\Documents\Calismalar\New Zealand\My Research\Published Documents P\2013\VEESD 2013 Congress\Presentation\SetupIDed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92169" y="1689026"/>
            <a:ext cx="6206348" cy="3430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1736"/>
            <a:ext cx="11658600" cy="509914"/>
          </a:xfrm>
        </p:spPr>
        <p:txBody>
          <a:bodyPr>
            <a:noAutofit/>
          </a:bodyPr>
          <a:lstStyle/>
          <a:p>
            <a:r>
              <a:rPr lang="en-NZ" sz="3200" dirty="0"/>
              <a:t>Part 1: As-Built Drywall Specimens </a:t>
            </a:r>
            <a:r>
              <a:rPr lang="en-NZ" sz="3200" dirty="0" smtClean="0"/>
              <a:t>FIF1-STFD</a:t>
            </a:r>
            <a:r>
              <a:rPr lang="en-NZ" sz="3200" dirty="0"/>
              <a:t>, FIF2-TBFD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165234"/>
            <a:ext cx="4426804" cy="3751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800" dirty="0" smtClean="0"/>
              <a:t>As-built steel framed drywall-FIF1-STFD</a:t>
            </a:r>
            <a:endParaRPr lang="en-NZ" sz="1800" dirty="0"/>
          </a:p>
          <a:p>
            <a:pPr algn="ctr"/>
            <a:endParaRPr lang="en-NZ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4818" name="Picture 2" descr="C:\Users\Sahin\Documents\Calismalar\New Zealand\My Research\Published Documents P\2012\Earthquake Spectra\Drywall Paper\Figures\Figure 5\Figure 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996471"/>
            <a:ext cx="8132064" cy="2209800"/>
          </a:xfrm>
          <a:prstGeom prst="rect">
            <a:avLst/>
          </a:prstGeom>
          <a:noFill/>
        </p:spPr>
      </p:pic>
      <p:pic>
        <p:nvPicPr>
          <p:cNvPr id="34819" name="Picture 3" descr="C:\Users\Sahin\Documents\Calismalar\New Zealand\My Research\Published Documents P\2012\Earthquake Spectra\Drywall Paper\Figures\Figure 6\Figure 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6864" y="3717485"/>
            <a:ext cx="8132400" cy="1991642"/>
          </a:xfrm>
          <a:prstGeom prst="rect">
            <a:avLst/>
          </a:prstGeom>
          <a:noFill/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8846404" y="1290176"/>
            <a:ext cx="2743200" cy="4125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NZ" sz="2000" dirty="0" smtClean="0"/>
              <a:t>Inner frame firmly attached to the surrounding structural frame/or upper and lower floor slabs.</a:t>
            </a:r>
          </a:p>
          <a:p>
            <a:pPr algn="just"/>
            <a:r>
              <a:rPr lang="en-NZ" sz="2000" dirty="0" smtClean="0"/>
              <a:t>Gypsum linings fully fixed to the inner frame</a:t>
            </a:r>
          </a:p>
          <a:p>
            <a:pPr algn="just"/>
            <a:r>
              <a:rPr lang="en-NZ" sz="2000" dirty="0" smtClean="0">
                <a:solidFill>
                  <a:srgbClr val="C00000"/>
                </a:solidFill>
              </a:rPr>
              <a:t>Everything attached to each other firmly without any room for movement</a:t>
            </a:r>
            <a:endParaRPr lang="en-NZ" sz="2000" dirty="0">
              <a:solidFill>
                <a:srgbClr val="C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38400" y="5698683"/>
            <a:ext cx="4426804" cy="375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NZ" sz="1800" dirty="0" smtClean="0"/>
              <a:t>As-built timber framed drywall-FIF2-TBFD</a:t>
            </a:r>
          </a:p>
          <a:p>
            <a:pPr algn="ctr"/>
            <a:endParaRPr lang="en-NZ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5248"/>
            <a:ext cx="11506200" cy="685800"/>
          </a:xfrm>
        </p:spPr>
        <p:txBody>
          <a:bodyPr>
            <a:normAutofit/>
          </a:bodyPr>
          <a:lstStyle/>
          <a:p>
            <a:r>
              <a:rPr lang="en-NZ" sz="3200" dirty="0" smtClean="0"/>
              <a:t>As-Built </a:t>
            </a:r>
            <a:r>
              <a:rPr lang="en-NZ" sz="3200" dirty="0"/>
              <a:t>Steel Framed Drywall Test FIF1-STFD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4085662"/>
            <a:ext cx="7010400" cy="23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Sahin\Documents\Calismalar\New Zealand\My Research\PhD Thesis\Chapter 7-As Built Drywall Tests\Observed Damage Photos\Damage Map-FIF1-STF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47201" y="876982"/>
            <a:ext cx="4144199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9656" y="11782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Play: Video of the test</a:t>
            </a:r>
            <a:endParaRPr lang="en-NZ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6627" name="Picture 3" descr="C:\Users\Sahin\Desktop\LiveMix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9200" y="939328"/>
            <a:ext cx="1401096" cy="1401096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43800" y="1103263"/>
            <a:ext cx="4427578" cy="502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QC Theme">
  <a:themeElements>
    <a:clrScheme name="Custom 1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C00000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QC Theme" id="{2D804E35-BE92-4485-A1AB-860AD85D1427}" vid="{2302F879-7906-49E7-8D6D-9E09FB622B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UCQC Theme</Template>
  <TotalTime>2660</TotalTime>
  <Words>824</Words>
  <Application>Microsoft Office PowerPoint</Application>
  <PresentationFormat>Widescreen</PresentationFormat>
  <Paragraphs>137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Segoe UI</vt:lpstr>
      <vt:lpstr>Segoe UI Semibold</vt:lpstr>
      <vt:lpstr>UCQC Theme</vt:lpstr>
      <vt:lpstr>Low Damage Non-Structural Walls  Based on Past PhD Research at UC</vt:lpstr>
      <vt:lpstr>Introduction</vt:lpstr>
      <vt:lpstr>Introduction: Observed Damage to Drywalls</vt:lpstr>
      <vt:lpstr>Introduction: Observed Damage to Unreinforced Clay Brick Infill Walls</vt:lpstr>
      <vt:lpstr>Introduction</vt:lpstr>
      <vt:lpstr>Objective</vt:lpstr>
      <vt:lpstr>Experimental Work</vt:lpstr>
      <vt:lpstr>Part 1: As-Built Drywall Specimens FIF1-STFD, FIF2-TBFD</vt:lpstr>
      <vt:lpstr>As-Built Steel Framed Drywall Test FIF1-STFD</vt:lpstr>
      <vt:lpstr>As-Built Timber Framed Drywall, FIF2-TBFD</vt:lpstr>
      <vt:lpstr>As-Built Drywall Failure Behaviour Mechanisms</vt:lpstr>
      <vt:lpstr>Low Damage Drywall Construction</vt:lpstr>
      <vt:lpstr>Low Damage Steel and Timber Framed Drywall, MIF1-STFD</vt:lpstr>
      <vt:lpstr>Low Damage Steel Framed Drywall Test, MIF1-STFD</vt:lpstr>
      <vt:lpstr>Low Damage Timber Framed Drywall Test, MIF2-TBFD</vt:lpstr>
      <vt:lpstr>PowerPoint Presentation</vt:lpstr>
      <vt:lpstr>Part 2: As-Built Unreinforced Clay Brick Infill Wall Specimen, FIF3-UCBI</vt:lpstr>
      <vt:lpstr>As-Built Unreinforced Clay Brick Infill Wall Test, FIF3-UCBI</vt:lpstr>
      <vt:lpstr>Low Damage Unreinforced Clay Brick Infill Wall Construction</vt:lpstr>
      <vt:lpstr>Low Damage Unreinforced Clay Brick Infill Wall Specimen Construction, MIF5-UCBI</vt:lpstr>
      <vt:lpstr>Low Damage Unreinforced Clay Brick Infill Wall Specimen, MIF5-UCBI</vt:lpstr>
      <vt:lpstr>Conclusions</vt:lpstr>
      <vt:lpstr>Other Related Studies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Damage Seismic Solutions for Non-Structural Drywall Partitions</dc:title>
  <dc:creator>Sahin</dc:creator>
  <cp:lastModifiedBy>Ali Sahin Tasligedik</cp:lastModifiedBy>
  <cp:revision>258</cp:revision>
  <dcterms:created xsi:type="dcterms:W3CDTF">2006-08-16T00:00:00Z</dcterms:created>
  <dcterms:modified xsi:type="dcterms:W3CDTF">2016-04-03T21:32:35Z</dcterms:modified>
</cp:coreProperties>
</file>